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708" r:id="rId3"/>
    <p:sldMasterId id="2147483792" r:id="rId4"/>
    <p:sldMasterId id="2147483816" r:id="rId5"/>
    <p:sldMasterId id="2147483828" r:id="rId6"/>
  </p:sldMasterIdLst>
  <p:sldIdLst>
    <p:sldId id="259" r:id="rId7"/>
    <p:sldId id="2443" r:id="rId8"/>
    <p:sldId id="2444" r:id="rId9"/>
    <p:sldId id="2438" r:id="rId10"/>
    <p:sldId id="2465" r:id="rId11"/>
    <p:sldId id="2442" r:id="rId12"/>
    <p:sldId id="2441" r:id="rId13"/>
    <p:sldId id="2446" r:id="rId14"/>
    <p:sldId id="2413" r:id="rId15"/>
    <p:sldId id="2447" r:id="rId16"/>
    <p:sldId id="2448" r:id="rId17"/>
    <p:sldId id="2449" r:id="rId18"/>
    <p:sldId id="2450" r:id="rId19"/>
    <p:sldId id="353" r:id="rId20"/>
    <p:sldId id="354" r:id="rId21"/>
    <p:sldId id="355" r:id="rId22"/>
    <p:sldId id="356" r:id="rId23"/>
    <p:sldId id="2451" r:id="rId24"/>
    <p:sldId id="2452" r:id="rId25"/>
    <p:sldId id="2453" r:id="rId26"/>
    <p:sldId id="2457" r:id="rId27"/>
    <p:sldId id="2455" r:id="rId28"/>
    <p:sldId id="2458" r:id="rId29"/>
    <p:sldId id="2462" r:id="rId30"/>
    <p:sldId id="2456" r:id="rId31"/>
    <p:sldId id="2460" r:id="rId32"/>
    <p:sldId id="2461" r:id="rId33"/>
    <p:sldId id="2463" r:id="rId34"/>
    <p:sldId id="2459" r:id="rId35"/>
    <p:sldId id="257" r:id="rId36"/>
    <p:sldId id="2466" r:id="rId37"/>
    <p:sldId id="260" r:id="rId38"/>
    <p:sldId id="262" r:id="rId39"/>
    <p:sldId id="263" r:id="rId40"/>
    <p:sldId id="2464" r:id="rId41"/>
    <p:sldId id="264" r:id="rId42"/>
    <p:sldId id="265" r:id="rId43"/>
    <p:sldId id="266" r:id="rId44"/>
    <p:sldId id="267" r:id="rId45"/>
    <p:sldId id="268" r:id="rId46"/>
    <p:sldId id="269" r:id="rId47"/>
    <p:sldId id="270" r:id="rId48"/>
    <p:sldId id="272" r:id="rId49"/>
    <p:sldId id="273" r:id="rId50"/>
    <p:sldId id="274" r:id="rId51"/>
    <p:sldId id="275" r:id="rId52"/>
    <p:sldId id="276" r:id="rId53"/>
    <p:sldId id="277" r:id="rId54"/>
    <p:sldId id="2469" r:id="rId55"/>
    <p:sldId id="2470" r:id="rId56"/>
    <p:sldId id="279" r:id="rId57"/>
    <p:sldId id="281" r:id="rId58"/>
    <p:sldId id="282" r:id="rId59"/>
    <p:sldId id="284" r:id="rId60"/>
    <p:sldId id="285" r:id="rId61"/>
    <p:sldId id="347" r:id="rId62"/>
    <p:sldId id="348" r:id="rId63"/>
    <p:sldId id="289" r:id="rId64"/>
    <p:sldId id="278" r:id="rId65"/>
    <p:sldId id="2472" r:id="rId66"/>
    <p:sldId id="294" r:id="rId67"/>
    <p:sldId id="2411" r:id="rId68"/>
    <p:sldId id="2412" r:id="rId69"/>
    <p:sldId id="2416" r:id="rId70"/>
    <p:sldId id="2417" r:id="rId71"/>
    <p:sldId id="2418" r:id="rId72"/>
    <p:sldId id="2419" r:id="rId73"/>
    <p:sldId id="2420" r:id="rId74"/>
    <p:sldId id="2435" r:id="rId75"/>
    <p:sldId id="2437" r:id="rId76"/>
    <p:sldId id="2473" r:id="rId77"/>
    <p:sldId id="2474" r:id="rId78"/>
    <p:sldId id="258" r:id="rId79"/>
    <p:sldId id="2475" r:id="rId80"/>
    <p:sldId id="261" r:id="rId81"/>
    <p:sldId id="2476" r:id="rId82"/>
    <p:sldId id="2477" r:id="rId83"/>
    <p:sldId id="2478" r:id="rId84"/>
    <p:sldId id="2479"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0D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382" autoAdjust="0"/>
    <p:restoredTop sz="94660"/>
  </p:normalViewPr>
  <p:slideViewPr>
    <p:cSldViewPr snapToGrid="0">
      <p:cViewPr>
        <p:scale>
          <a:sx n="60" d="100"/>
          <a:sy n="60" d="100"/>
        </p:scale>
        <p:origin x="798"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tableStyles" Target="tableStyle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5.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viewProps" Target="viewProp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s>
</file>

<file path=ppt/diagrams/_rels/data10.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71.png"/></Relationships>
</file>

<file path=ppt/diagrams/_rels/data15.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diagrams/_rels/data1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4" Type="http://schemas.openxmlformats.org/officeDocument/2006/relationships/image" Target="../media/image83.svg"/></Relationships>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9.svg"/></Relationships>
</file>

<file path=ppt/diagrams/_rels/data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ata9.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71.png"/></Relationships>
</file>

<file path=ppt/diagrams/_rels/drawing15.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4" Type="http://schemas.openxmlformats.org/officeDocument/2006/relationships/image" Target="../media/image8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9.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9.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24446D-DEA4-4F01-9F26-D570E9A278BC}"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BD2F4C80-F768-43EE-B932-EEEBAA44EC38}">
      <dgm:prSet/>
      <dgm:spPr/>
      <dgm:t>
        <a:bodyPr/>
        <a:lstStyle/>
        <a:p>
          <a:r>
            <a:rPr lang="en-US" dirty="0"/>
            <a:t>PTH function and other basics  </a:t>
          </a:r>
        </a:p>
      </dgm:t>
    </dgm:pt>
    <dgm:pt modelId="{7190B046-3CA5-4C78-874F-6CF502277EA8}" type="parTrans" cxnId="{44FC1C48-DB6F-42EA-82AB-580083FD774E}">
      <dgm:prSet/>
      <dgm:spPr/>
      <dgm:t>
        <a:bodyPr/>
        <a:lstStyle/>
        <a:p>
          <a:endParaRPr lang="en-US"/>
        </a:p>
      </dgm:t>
    </dgm:pt>
    <dgm:pt modelId="{F7F0C035-386A-4723-A5C1-47E09F46442B}" type="sibTrans" cxnId="{44FC1C48-DB6F-42EA-82AB-580083FD774E}">
      <dgm:prSet/>
      <dgm:spPr/>
      <dgm:t>
        <a:bodyPr/>
        <a:lstStyle/>
        <a:p>
          <a:endParaRPr lang="en-US"/>
        </a:p>
      </dgm:t>
    </dgm:pt>
    <dgm:pt modelId="{134788E2-7DD1-4FB9-A72D-2483131C7BA6}">
      <dgm:prSet/>
      <dgm:spPr/>
      <dgm:t>
        <a:bodyPr/>
        <a:lstStyle/>
        <a:p>
          <a:r>
            <a:rPr lang="en-US"/>
            <a:t>Osteoblast </a:t>
          </a:r>
        </a:p>
      </dgm:t>
    </dgm:pt>
    <dgm:pt modelId="{074BA580-C977-418C-B068-D5B0E461FFB2}" type="parTrans" cxnId="{BDC6707B-7120-4B2E-A829-F18710D91763}">
      <dgm:prSet/>
      <dgm:spPr/>
      <dgm:t>
        <a:bodyPr/>
        <a:lstStyle/>
        <a:p>
          <a:endParaRPr lang="en-US"/>
        </a:p>
      </dgm:t>
    </dgm:pt>
    <dgm:pt modelId="{F2A8C3C8-261E-4B21-95E9-297727B872F2}" type="sibTrans" cxnId="{BDC6707B-7120-4B2E-A829-F18710D91763}">
      <dgm:prSet/>
      <dgm:spPr/>
      <dgm:t>
        <a:bodyPr/>
        <a:lstStyle/>
        <a:p>
          <a:endParaRPr lang="en-US"/>
        </a:p>
      </dgm:t>
    </dgm:pt>
    <dgm:pt modelId="{295D8F97-E329-447F-86CF-E3C956EFA60A}">
      <dgm:prSet/>
      <dgm:spPr/>
      <dgm:t>
        <a:bodyPr/>
        <a:lstStyle/>
        <a:p>
          <a:r>
            <a:rPr lang="en-US"/>
            <a:t>Osteoclast </a:t>
          </a:r>
        </a:p>
      </dgm:t>
    </dgm:pt>
    <dgm:pt modelId="{6BD26DAA-1190-40D9-8016-2D30AD70C4BE}" type="parTrans" cxnId="{AA10A3A6-E34F-4AAA-A73F-56811DB3F6A9}">
      <dgm:prSet/>
      <dgm:spPr/>
      <dgm:t>
        <a:bodyPr/>
        <a:lstStyle/>
        <a:p>
          <a:endParaRPr lang="en-US"/>
        </a:p>
      </dgm:t>
    </dgm:pt>
    <dgm:pt modelId="{AC1F65DE-E515-4039-9DE4-EAEE75C9ADDF}" type="sibTrans" cxnId="{AA10A3A6-E34F-4AAA-A73F-56811DB3F6A9}">
      <dgm:prSet/>
      <dgm:spPr/>
      <dgm:t>
        <a:bodyPr/>
        <a:lstStyle/>
        <a:p>
          <a:endParaRPr lang="en-US"/>
        </a:p>
      </dgm:t>
    </dgm:pt>
    <dgm:pt modelId="{23796898-A44D-4B47-B129-BC4A83139E21}">
      <dgm:prSet/>
      <dgm:spPr/>
      <dgm:t>
        <a:bodyPr/>
        <a:lstStyle/>
        <a:p>
          <a:r>
            <a:rPr lang="en-US"/>
            <a:t>Bone remodelling </a:t>
          </a:r>
        </a:p>
      </dgm:t>
    </dgm:pt>
    <dgm:pt modelId="{FDCBB28C-1805-4DAF-9E96-3BC0272CFF47}" type="parTrans" cxnId="{F797E6E3-AF58-4415-B5C2-A7B4956751F1}">
      <dgm:prSet/>
      <dgm:spPr/>
      <dgm:t>
        <a:bodyPr/>
        <a:lstStyle/>
        <a:p>
          <a:endParaRPr lang="en-US"/>
        </a:p>
      </dgm:t>
    </dgm:pt>
    <dgm:pt modelId="{6D03D0BA-7C08-4102-B210-437B3F603971}" type="sibTrans" cxnId="{F797E6E3-AF58-4415-B5C2-A7B4956751F1}">
      <dgm:prSet/>
      <dgm:spPr/>
      <dgm:t>
        <a:bodyPr/>
        <a:lstStyle/>
        <a:p>
          <a:endParaRPr lang="en-US"/>
        </a:p>
      </dgm:t>
    </dgm:pt>
    <dgm:pt modelId="{D19FF033-9A12-4865-9CA6-C0E0CA77C8CC}">
      <dgm:prSet/>
      <dgm:spPr/>
      <dgm:t>
        <a:bodyPr/>
        <a:lstStyle/>
        <a:p>
          <a:r>
            <a:rPr lang="en-US"/>
            <a:t>Osteoporosis </a:t>
          </a:r>
        </a:p>
      </dgm:t>
    </dgm:pt>
    <dgm:pt modelId="{81D09185-FF27-492A-8F27-3FB337F64939}" type="parTrans" cxnId="{716ED1A7-F3AC-43A1-AFAD-0EA415BD7047}">
      <dgm:prSet/>
      <dgm:spPr/>
      <dgm:t>
        <a:bodyPr/>
        <a:lstStyle/>
        <a:p>
          <a:endParaRPr lang="en-US"/>
        </a:p>
      </dgm:t>
    </dgm:pt>
    <dgm:pt modelId="{AC740075-25A0-40AE-8E7F-5F54DCC07F39}" type="sibTrans" cxnId="{716ED1A7-F3AC-43A1-AFAD-0EA415BD7047}">
      <dgm:prSet/>
      <dgm:spPr/>
      <dgm:t>
        <a:bodyPr/>
        <a:lstStyle/>
        <a:p>
          <a:endParaRPr lang="en-US"/>
        </a:p>
      </dgm:t>
    </dgm:pt>
    <dgm:pt modelId="{8F0CD42B-3DE9-4C5D-B8EC-670B6413A4C8}">
      <dgm:prSet/>
      <dgm:spPr/>
      <dgm:t>
        <a:bodyPr/>
        <a:lstStyle/>
        <a:p>
          <a:r>
            <a:rPr lang="en-US"/>
            <a:t>Teriparatide pharmacology </a:t>
          </a:r>
        </a:p>
      </dgm:t>
    </dgm:pt>
    <dgm:pt modelId="{71732EFF-288F-4E7E-A5D1-4928B95BC55B}" type="parTrans" cxnId="{5001824A-E5DE-48F1-A8EF-A649C421DE94}">
      <dgm:prSet/>
      <dgm:spPr/>
      <dgm:t>
        <a:bodyPr/>
        <a:lstStyle/>
        <a:p>
          <a:endParaRPr lang="en-US"/>
        </a:p>
      </dgm:t>
    </dgm:pt>
    <dgm:pt modelId="{2D80BC14-1E9E-4CC6-AF6E-C3B55D5D0169}" type="sibTrans" cxnId="{5001824A-E5DE-48F1-A8EF-A649C421DE94}">
      <dgm:prSet/>
      <dgm:spPr/>
      <dgm:t>
        <a:bodyPr/>
        <a:lstStyle/>
        <a:p>
          <a:endParaRPr lang="en-US"/>
        </a:p>
      </dgm:t>
    </dgm:pt>
    <dgm:pt modelId="{628D4A7F-6BE3-42DB-AD98-C89462F052D7}">
      <dgm:prSet/>
      <dgm:spPr/>
      <dgm:t>
        <a:bodyPr/>
        <a:lstStyle/>
        <a:p>
          <a:r>
            <a:rPr lang="en-US"/>
            <a:t>Clinical overview </a:t>
          </a:r>
        </a:p>
      </dgm:t>
    </dgm:pt>
    <dgm:pt modelId="{B0FF83B9-C5EC-4DE2-86AF-6ABCF85F946D}" type="parTrans" cxnId="{6605BC6F-AFFA-4C7F-B448-F07BFD3C2922}">
      <dgm:prSet/>
      <dgm:spPr/>
      <dgm:t>
        <a:bodyPr/>
        <a:lstStyle/>
        <a:p>
          <a:endParaRPr lang="en-US"/>
        </a:p>
      </dgm:t>
    </dgm:pt>
    <dgm:pt modelId="{5EB73730-3E53-4F3C-AA1C-F4F1E72EF848}" type="sibTrans" cxnId="{6605BC6F-AFFA-4C7F-B448-F07BFD3C2922}">
      <dgm:prSet/>
      <dgm:spPr/>
      <dgm:t>
        <a:bodyPr/>
        <a:lstStyle/>
        <a:p>
          <a:endParaRPr lang="en-US"/>
        </a:p>
      </dgm:t>
    </dgm:pt>
    <dgm:pt modelId="{779DA3E4-0F7E-4B28-A3C6-2CCDDC8384BC}">
      <dgm:prSet/>
      <dgm:spPr/>
      <dgm:t>
        <a:bodyPr/>
        <a:lstStyle/>
        <a:p>
          <a:r>
            <a:rPr lang="en-US"/>
            <a:t>Place in therapy </a:t>
          </a:r>
        </a:p>
      </dgm:t>
    </dgm:pt>
    <dgm:pt modelId="{1D8AFF2D-C7F7-4A40-9805-547B03BE1C84}" type="parTrans" cxnId="{516E00DD-97CE-4A52-B1E1-DBE70765CCE2}">
      <dgm:prSet/>
      <dgm:spPr/>
      <dgm:t>
        <a:bodyPr/>
        <a:lstStyle/>
        <a:p>
          <a:endParaRPr lang="en-US"/>
        </a:p>
      </dgm:t>
    </dgm:pt>
    <dgm:pt modelId="{AB61276D-1F30-4838-A3DA-6B615F2B869E}" type="sibTrans" cxnId="{516E00DD-97CE-4A52-B1E1-DBE70765CCE2}">
      <dgm:prSet/>
      <dgm:spPr/>
      <dgm:t>
        <a:bodyPr/>
        <a:lstStyle/>
        <a:p>
          <a:endParaRPr lang="en-US"/>
        </a:p>
      </dgm:t>
    </dgm:pt>
    <dgm:pt modelId="{53638E98-E9AF-4875-831A-F1E1A5401D0B}">
      <dgm:prSet/>
      <dgm:spPr/>
      <dgm:t>
        <a:bodyPr/>
        <a:lstStyle/>
        <a:p>
          <a:r>
            <a:rPr lang="en-US"/>
            <a:t>Comparison </a:t>
          </a:r>
        </a:p>
      </dgm:t>
    </dgm:pt>
    <dgm:pt modelId="{978954AE-0F33-4BEB-AD38-3D72688263E0}" type="parTrans" cxnId="{4256F799-BE24-4031-A4AF-B85F601299F2}">
      <dgm:prSet/>
      <dgm:spPr/>
      <dgm:t>
        <a:bodyPr/>
        <a:lstStyle/>
        <a:p>
          <a:endParaRPr lang="en-US"/>
        </a:p>
      </dgm:t>
    </dgm:pt>
    <dgm:pt modelId="{CA704706-1AB5-4931-BFD5-539DA400CE62}" type="sibTrans" cxnId="{4256F799-BE24-4031-A4AF-B85F601299F2}">
      <dgm:prSet/>
      <dgm:spPr/>
      <dgm:t>
        <a:bodyPr/>
        <a:lstStyle/>
        <a:p>
          <a:endParaRPr lang="en-US"/>
        </a:p>
      </dgm:t>
    </dgm:pt>
    <dgm:pt modelId="{C47E0A3C-B6C4-44BC-AA02-CC31C06E9247}">
      <dgm:prSet/>
      <dgm:spPr/>
      <dgm:t>
        <a:bodyPr/>
        <a:lstStyle/>
        <a:p>
          <a:r>
            <a:rPr lang="en-US"/>
            <a:t>Guidelines </a:t>
          </a:r>
        </a:p>
      </dgm:t>
    </dgm:pt>
    <dgm:pt modelId="{AD6C021A-5487-40AB-8E12-30658F9C0E33}" type="parTrans" cxnId="{91E2FCFB-B184-4CED-86F4-1500C9D75DD5}">
      <dgm:prSet/>
      <dgm:spPr/>
      <dgm:t>
        <a:bodyPr/>
        <a:lstStyle/>
        <a:p>
          <a:endParaRPr lang="en-US"/>
        </a:p>
      </dgm:t>
    </dgm:pt>
    <dgm:pt modelId="{E18AD5C4-7C05-4092-92CC-068B4121F19C}" type="sibTrans" cxnId="{91E2FCFB-B184-4CED-86F4-1500C9D75DD5}">
      <dgm:prSet/>
      <dgm:spPr/>
      <dgm:t>
        <a:bodyPr/>
        <a:lstStyle/>
        <a:p>
          <a:endParaRPr lang="en-US"/>
        </a:p>
      </dgm:t>
    </dgm:pt>
    <dgm:pt modelId="{5B363BA6-BBCC-48A6-94B9-761F74429B4B}">
      <dgm:prSet/>
      <dgm:spPr/>
      <dgm:t>
        <a:bodyPr/>
        <a:lstStyle/>
        <a:p>
          <a:r>
            <a:rPr lang="en-US"/>
            <a:t>Teriparatide in Nephrology </a:t>
          </a:r>
        </a:p>
      </dgm:t>
    </dgm:pt>
    <dgm:pt modelId="{36AE29B5-9B60-4B0C-B192-4762829289D4}" type="parTrans" cxnId="{F2C0AF5B-E56D-490A-BA64-F44E53EC9BC3}">
      <dgm:prSet/>
      <dgm:spPr/>
      <dgm:t>
        <a:bodyPr/>
        <a:lstStyle/>
        <a:p>
          <a:endParaRPr lang="en-US"/>
        </a:p>
      </dgm:t>
    </dgm:pt>
    <dgm:pt modelId="{969E1529-C923-4EF1-9703-1F7003634F43}" type="sibTrans" cxnId="{F2C0AF5B-E56D-490A-BA64-F44E53EC9BC3}">
      <dgm:prSet/>
      <dgm:spPr/>
      <dgm:t>
        <a:bodyPr/>
        <a:lstStyle/>
        <a:p>
          <a:endParaRPr lang="en-US"/>
        </a:p>
      </dgm:t>
    </dgm:pt>
    <dgm:pt modelId="{67E39917-D954-4A83-8AD8-AEF0F2F4A818}">
      <dgm:prSet/>
      <dgm:spPr/>
      <dgm:t>
        <a:bodyPr/>
        <a:lstStyle/>
        <a:p>
          <a:r>
            <a:rPr lang="en-US"/>
            <a:t>Teriparatide in Rheumatology  </a:t>
          </a:r>
        </a:p>
      </dgm:t>
    </dgm:pt>
    <dgm:pt modelId="{0552189E-B4CB-4370-8CF7-2C2806C26074}" type="parTrans" cxnId="{C6CD3145-EAC3-437C-A885-06F21F8AFB0C}">
      <dgm:prSet/>
      <dgm:spPr/>
      <dgm:t>
        <a:bodyPr/>
        <a:lstStyle/>
        <a:p>
          <a:endParaRPr lang="en-US"/>
        </a:p>
      </dgm:t>
    </dgm:pt>
    <dgm:pt modelId="{BBCE805F-997D-4F83-9736-7B7A0663D80C}" type="sibTrans" cxnId="{C6CD3145-EAC3-437C-A885-06F21F8AFB0C}">
      <dgm:prSet/>
      <dgm:spPr/>
      <dgm:t>
        <a:bodyPr/>
        <a:lstStyle/>
        <a:p>
          <a:endParaRPr lang="en-US"/>
        </a:p>
      </dgm:t>
    </dgm:pt>
    <dgm:pt modelId="{4E05AC2E-2147-4DF8-A43D-F6A986FC8903}">
      <dgm:prSet/>
      <dgm:spPr/>
      <dgm:t>
        <a:bodyPr/>
        <a:lstStyle/>
        <a:p>
          <a:r>
            <a:rPr lang="en-US"/>
            <a:t>Take home message </a:t>
          </a:r>
        </a:p>
      </dgm:t>
    </dgm:pt>
    <dgm:pt modelId="{56106236-A9C8-457B-AA8C-8FDBF5A41D0E}" type="parTrans" cxnId="{4361DFDC-3EEC-408C-979F-932B4A7136F1}">
      <dgm:prSet/>
      <dgm:spPr/>
      <dgm:t>
        <a:bodyPr/>
        <a:lstStyle/>
        <a:p>
          <a:endParaRPr lang="en-US"/>
        </a:p>
      </dgm:t>
    </dgm:pt>
    <dgm:pt modelId="{4AA0726C-9DE3-42AC-B5A5-F6C2D10DCAA9}" type="sibTrans" cxnId="{4361DFDC-3EEC-408C-979F-932B4A7136F1}">
      <dgm:prSet/>
      <dgm:spPr/>
      <dgm:t>
        <a:bodyPr/>
        <a:lstStyle/>
        <a:p>
          <a:endParaRPr lang="en-US"/>
        </a:p>
      </dgm:t>
    </dgm:pt>
    <dgm:pt modelId="{43995CEE-AE58-4D91-BF45-A78518B593F1}" type="pres">
      <dgm:prSet presAssocID="{9E24446D-DEA4-4F01-9F26-D570E9A278BC}" presName="diagram" presStyleCnt="0">
        <dgm:presLayoutVars>
          <dgm:dir/>
          <dgm:resizeHandles val="exact"/>
        </dgm:presLayoutVars>
      </dgm:prSet>
      <dgm:spPr/>
    </dgm:pt>
    <dgm:pt modelId="{D1C74534-95EF-4197-BF97-0B4139288DB9}" type="pres">
      <dgm:prSet presAssocID="{BD2F4C80-F768-43EE-B932-EEEBAA44EC38}" presName="node" presStyleLbl="node1" presStyleIdx="0" presStyleCnt="13">
        <dgm:presLayoutVars>
          <dgm:bulletEnabled val="1"/>
        </dgm:presLayoutVars>
      </dgm:prSet>
      <dgm:spPr/>
    </dgm:pt>
    <dgm:pt modelId="{25E22382-972C-4D56-93D7-F96E58976CE1}" type="pres">
      <dgm:prSet presAssocID="{F7F0C035-386A-4723-A5C1-47E09F46442B}" presName="sibTrans" presStyleCnt="0"/>
      <dgm:spPr/>
    </dgm:pt>
    <dgm:pt modelId="{92D1C10E-8BE7-4EE7-96BC-B10E39519F01}" type="pres">
      <dgm:prSet presAssocID="{134788E2-7DD1-4FB9-A72D-2483131C7BA6}" presName="node" presStyleLbl="node1" presStyleIdx="1" presStyleCnt="13">
        <dgm:presLayoutVars>
          <dgm:bulletEnabled val="1"/>
        </dgm:presLayoutVars>
      </dgm:prSet>
      <dgm:spPr/>
    </dgm:pt>
    <dgm:pt modelId="{4FE53EDF-0AE6-4B9E-8F95-F73EDEE0BF93}" type="pres">
      <dgm:prSet presAssocID="{F2A8C3C8-261E-4B21-95E9-297727B872F2}" presName="sibTrans" presStyleCnt="0"/>
      <dgm:spPr/>
    </dgm:pt>
    <dgm:pt modelId="{BAF904FE-9E52-4C40-B40C-304307E4D0FD}" type="pres">
      <dgm:prSet presAssocID="{295D8F97-E329-447F-86CF-E3C956EFA60A}" presName="node" presStyleLbl="node1" presStyleIdx="2" presStyleCnt="13">
        <dgm:presLayoutVars>
          <dgm:bulletEnabled val="1"/>
        </dgm:presLayoutVars>
      </dgm:prSet>
      <dgm:spPr/>
    </dgm:pt>
    <dgm:pt modelId="{747A3C12-7B57-4DE4-9362-189100E11801}" type="pres">
      <dgm:prSet presAssocID="{AC1F65DE-E515-4039-9DE4-EAEE75C9ADDF}" presName="sibTrans" presStyleCnt="0"/>
      <dgm:spPr/>
    </dgm:pt>
    <dgm:pt modelId="{0D24E208-4780-4E1B-97C3-E3C1594B41B3}" type="pres">
      <dgm:prSet presAssocID="{23796898-A44D-4B47-B129-BC4A83139E21}" presName="node" presStyleLbl="node1" presStyleIdx="3" presStyleCnt="13">
        <dgm:presLayoutVars>
          <dgm:bulletEnabled val="1"/>
        </dgm:presLayoutVars>
      </dgm:prSet>
      <dgm:spPr/>
    </dgm:pt>
    <dgm:pt modelId="{2896CA84-6ECE-4337-A816-57E5BFBB73DC}" type="pres">
      <dgm:prSet presAssocID="{6D03D0BA-7C08-4102-B210-437B3F603971}" presName="sibTrans" presStyleCnt="0"/>
      <dgm:spPr/>
    </dgm:pt>
    <dgm:pt modelId="{BB879271-86A0-4B9F-938E-1281ED1D8064}" type="pres">
      <dgm:prSet presAssocID="{D19FF033-9A12-4865-9CA6-C0E0CA77C8CC}" presName="node" presStyleLbl="node1" presStyleIdx="4" presStyleCnt="13">
        <dgm:presLayoutVars>
          <dgm:bulletEnabled val="1"/>
        </dgm:presLayoutVars>
      </dgm:prSet>
      <dgm:spPr/>
    </dgm:pt>
    <dgm:pt modelId="{20E2FA9B-C8E9-464A-953F-9ACC64DC752A}" type="pres">
      <dgm:prSet presAssocID="{AC740075-25A0-40AE-8E7F-5F54DCC07F39}" presName="sibTrans" presStyleCnt="0"/>
      <dgm:spPr/>
    </dgm:pt>
    <dgm:pt modelId="{9F069DAB-162F-46BF-BF5A-781F0D8044B9}" type="pres">
      <dgm:prSet presAssocID="{8F0CD42B-3DE9-4C5D-B8EC-670B6413A4C8}" presName="node" presStyleLbl="node1" presStyleIdx="5" presStyleCnt="13">
        <dgm:presLayoutVars>
          <dgm:bulletEnabled val="1"/>
        </dgm:presLayoutVars>
      </dgm:prSet>
      <dgm:spPr/>
    </dgm:pt>
    <dgm:pt modelId="{622D2BFB-9FCC-4D75-BFC0-AA0202D0E699}" type="pres">
      <dgm:prSet presAssocID="{2D80BC14-1E9E-4CC6-AF6E-C3B55D5D0169}" presName="sibTrans" presStyleCnt="0"/>
      <dgm:spPr/>
    </dgm:pt>
    <dgm:pt modelId="{FDFED569-09F2-47A2-97E9-883BCB228089}" type="pres">
      <dgm:prSet presAssocID="{628D4A7F-6BE3-42DB-AD98-C89462F052D7}" presName="node" presStyleLbl="node1" presStyleIdx="6" presStyleCnt="13">
        <dgm:presLayoutVars>
          <dgm:bulletEnabled val="1"/>
        </dgm:presLayoutVars>
      </dgm:prSet>
      <dgm:spPr/>
    </dgm:pt>
    <dgm:pt modelId="{CCD71A2D-4EA4-4414-81CC-3D5DD0DC8795}" type="pres">
      <dgm:prSet presAssocID="{5EB73730-3E53-4F3C-AA1C-F4F1E72EF848}" presName="sibTrans" presStyleCnt="0"/>
      <dgm:spPr/>
    </dgm:pt>
    <dgm:pt modelId="{5008211E-FD5E-49F6-B25D-D5455193B32A}" type="pres">
      <dgm:prSet presAssocID="{779DA3E4-0F7E-4B28-A3C6-2CCDDC8384BC}" presName="node" presStyleLbl="node1" presStyleIdx="7" presStyleCnt="13">
        <dgm:presLayoutVars>
          <dgm:bulletEnabled val="1"/>
        </dgm:presLayoutVars>
      </dgm:prSet>
      <dgm:spPr/>
    </dgm:pt>
    <dgm:pt modelId="{E7B04751-FF2A-426A-9C5C-FD276E0F4012}" type="pres">
      <dgm:prSet presAssocID="{AB61276D-1F30-4838-A3DA-6B615F2B869E}" presName="sibTrans" presStyleCnt="0"/>
      <dgm:spPr/>
    </dgm:pt>
    <dgm:pt modelId="{1E021556-781F-400D-954B-391A54D3C598}" type="pres">
      <dgm:prSet presAssocID="{53638E98-E9AF-4875-831A-F1E1A5401D0B}" presName="node" presStyleLbl="node1" presStyleIdx="8" presStyleCnt="13">
        <dgm:presLayoutVars>
          <dgm:bulletEnabled val="1"/>
        </dgm:presLayoutVars>
      </dgm:prSet>
      <dgm:spPr/>
    </dgm:pt>
    <dgm:pt modelId="{CA426D03-AD77-4545-9C37-30BDF925BE76}" type="pres">
      <dgm:prSet presAssocID="{CA704706-1AB5-4931-BFD5-539DA400CE62}" presName="sibTrans" presStyleCnt="0"/>
      <dgm:spPr/>
    </dgm:pt>
    <dgm:pt modelId="{4B7937C6-6704-4820-A9B5-BC5F9F76038D}" type="pres">
      <dgm:prSet presAssocID="{C47E0A3C-B6C4-44BC-AA02-CC31C06E9247}" presName="node" presStyleLbl="node1" presStyleIdx="9" presStyleCnt="13">
        <dgm:presLayoutVars>
          <dgm:bulletEnabled val="1"/>
        </dgm:presLayoutVars>
      </dgm:prSet>
      <dgm:spPr/>
    </dgm:pt>
    <dgm:pt modelId="{7E8FF4C3-7501-4A89-B8AF-131CEADFF202}" type="pres">
      <dgm:prSet presAssocID="{E18AD5C4-7C05-4092-92CC-068B4121F19C}" presName="sibTrans" presStyleCnt="0"/>
      <dgm:spPr/>
    </dgm:pt>
    <dgm:pt modelId="{90B653E8-62E2-4672-BCBB-52A0820EB8B9}" type="pres">
      <dgm:prSet presAssocID="{5B363BA6-BBCC-48A6-94B9-761F74429B4B}" presName="node" presStyleLbl="node1" presStyleIdx="10" presStyleCnt="13">
        <dgm:presLayoutVars>
          <dgm:bulletEnabled val="1"/>
        </dgm:presLayoutVars>
      </dgm:prSet>
      <dgm:spPr/>
    </dgm:pt>
    <dgm:pt modelId="{4FE8B408-5941-4AB2-8BA8-271AF94B6576}" type="pres">
      <dgm:prSet presAssocID="{969E1529-C923-4EF1-9703-1F7003634F43}" presName="sibTrans" presStyleCnt="0"/>
      <dgm:spPr/>
    </dgm:pt>
    <dgm:pt modelId="{F782B263-901A-40E5-80C1-C2C719FF6E75}" type="pres">
      <dgm:prSet presAssocID="{67E39917-D954-4A83-8AD8-AEF0F2F4A818}" presName="node" presStyleLbl="node1" presStyleIdx="11" presStyleCnt="13">
        <dgm:presLayoutVars>
          <dgm:bulletEnabled val="1"/>
        </dgm:presLayoutVars>
      </dgm:prSet>
      <dgm:spPr/>
    </dgm:pt>
    <dgm:pt modelId="{D087874D-C2B5-40DF-B8A7-F84B0E7765A0}" type="pres">
      <dgm:prSet presAssocID="{BBCE805F-997D-4F83-9736-7B7A0663D80C}" presName="sibTrans" presStyleCnt="0"/>
      <dgm:spPr/>
    </dgm:pt>
    <dgm:pt modelId="{BD050781-9AD7-4879-BB98-CCD618B3F8DA}" type="pres">
      <dgm:prSet presAssocID="{4E05AC2E-2147-4DF8-A43D-F6A986FC8903}" presName="node" presStyleLbl="node1" presStyleIdx="12" presStyleCnt="13">
        <dgm:presLayoutVars>
          <dgm:bulletEnabled val="1"/>
        </dgm:presLayoutVars>
      </dgm:prSet>
      <dgm:spPr/>
    </dgm:pt>
  </dgm:ptLst>
  <dgm:cxnLst>
    <dgm:cxn modelId="{5B89A40C-B788-49F3-866E-0D880AF4A3EA}" type="presOf" srcId="{4E05AC2E-2147-4DF8-A43D-F6A986FC8903}" destId="{BD050781-9AD7-4879-BB98-CCD618B3F8DA}" srcOrd="0" destOrd="0" presId="urn:microsoft.com/office/officeart/2005/8/layout/default"/>
    <dgm:cxn modelId="{55F44227-CED9-46C0-8B5B-6B7FBB24325E}" type="presOf" srcId="{8F0CD42B-3DE9-4C5D-B8EC-670B6413A4C8}" destId="{9F069DAB-162F-46BF-BF5A-781F0D8044B9}" srcOrd="0" destOrd="0" presId="urn:microsoft.com/office/officeart/2005/8/layout/default"/>
    <dgm:cxn modelId="{35127928-7540-49FC-B053-E81BE0F426EB}" type="presOf" srcId="{134788E2-7DD1-4FB9-A72D-2483131C7BA6}" destId="{92D1C10E-8BE7-4EE7-96BC-B10E39519F01}" srcOrd="0" destOrd="0" presId="urn:microsoft.com/office/officeart/2005/8/layout/default"/>
    <dgm:cxn modelId="{C08C262E-76E8-4E60-A093-57F24BDF27C8}" type="presOf" srcId="{9E24446D-DEA4-4F01-9F26-D570E9A278BC}" destId="{43995CEE-AE58-4D91-BF45-A78518B593F1}" srcOrd="0" destOrd="0" presId="urn:microsoft.com/office/officeart/2005/8/layout/default"/>
    <dgm:cxn modelId="{F2C0AF5B-E56D-490A-BA64-F44E53EC9BC3}" srcId="{9E24446D-DEA4-4F01-9F26-D570E9A278BC}" destId="{5B363BA6-BBCC-48A6-94B9-761F74429B4B}" srcOrd="10" destOrd="0" parTransId="{36AE29B5-9B60-4B0C-B192-4762829289D4}" sibTransId="{969E1529-C923-4EF1-9703-1F7003634F43}"/>
    <dgm:cxn modelId="{FC13B55E-F7DB-43B2-B8B0-B5913E3A3850}" type="presOf" srcId="{23796898-A44D-4B47-B129-BC4A83139E21}" destId="{0D24E208-4780-4E1B-97C3-E3C1594B41B3}" srcOrd="0" destOrd="0" presId="urn:microsoft.com/office/officeart/2005/8/layout/default"/>
    <dgm:cxn modelId="{74A84A62-646F-4D61-90FE-B5C0B758313A}" type="presOf" srcId="{628D4A7F-6BE3-42DB-AD98-C89462F052D7}" destId="{FDFED569-09F2-47A2-97E9-883BCB228089}" srcOrd="0" destOrd="0" presId="urn:microsoft.com/office/officeart/2005/8/layout/default"/>
    <dgm:cxn modelId="{C6CD3145-EAC3-437C-A885-06F21F8AFB0C}" srcId="{9E24446D-DEA4-4F01-9F26-D570E9A278BC}" destId="{67E39917-D954-4A83-8AD8-AEF0F2F4A818}" srcOrd="11" destOrd="0" parTransId="{0552189E-B4CB-4370-8CF7-2C2806C26074}" sibTransId="{BBCE805F-997D-4F83-9736-7B7A0663D80C}"/>
    <dgm:cxn modelId="{44FC1C48-DB6F-42EA-82AB-580083FD774E}" srcId="{9E24446D-DEA4-4F01-9F26-D570E9A278BC}" destId="{BD2F4C80-F768-43EE-B932-EEEBAA44EC38}" srcOrd="0" destOrd="0" parTransId="{7190B046-3CA5-4C78-874F-6CF502277EA8}" sibTransId="{F7F0C035-386A-4723-A5C1-47E09F46442B}"/>
    <dgm:cxn modelId="{5001824A-E5DE-48F1-A8EF-A649C421DE94}" srcId="{9E24446D-DEA4-4F01-9F26-D570E9A278BC}" destId="{8F0CD42B-3DE9-4C5D-B8EC-670B6413A4C8}" srcOrd="5" destOrd="0" parTransId="{71732EFF-288F-4E7E-A5D1-4928B95BC55B}" sibTransId="{2D80BC14-1E9E-4CC6-AF6E-C3B55D5D0169}"/>
    <dgm:cxn modelId="{6605BC6F-AFFA-4C7F-B448-F07BFD3C2922}" srcId="{9E24446D-DEA4-4F01-9F26-D570E9A278BC}" destId="{628D4A7F-6BE3-42DB-AD98-C89462F052D7}" srcOrd="6" destOrd="0" parTransId="{B0FF83B9-C5EC-4DE2-86AF-6ABCF85F946D}" sibTransId="{5EB73730-3E53-4F3C-AA1C-F4F1E72EF848}"/>
    <dgm:cxn modelId="{F77C6177-5C9B-4649-9DA7-6E32D00EB63D}" type="presOf" srcId="{53638E98-E9AF-4875-831A-F1E1A5401D0B}" destId="{1E021556-781F-400D-954B-391A54D3C598}" srcOrd="0" destOrd="0" presId="urn:microsoft.com/office/officeart/2005/8/layout/default"/>
    <dgm:cxn modelId="{BDC6707B-7120-4B2E-A829-F18710D91763}" srcId="{9E24446D-DEA4-4F01-9F26-D570E9A278BC}" destId="{134788E2-7DD1-4FB9-A72D-2483131C7BA6}" srcOrd="1" destOrd="0" parTransId="{074BA580-C977-418C-B068-D5B0E461FFB2}" sibTransId="{F2A8C3C8-261E-4B21-95E9-297727B872F2}"/>
    <dgm:cxn modelId="{AB5B468B-BD9C-47FC-B5BD-B225EEA0B358}" type="presOf" srcId="{BD2F4C80-F768-43EE-B932-EEEBAA44EC38}" destId="{D1C74534-95EF-4197-BF97-0B4139288DB9}" srcOrd="0" destOrd="0" presId="urn:microsoft.com/office/officeart/2005/8/layout/default"/>
    <dgm:cxn modelId="{8A71158D-993F-4E0D-A083-C1D8A91DC99E}" type="presOf" srcId="{5B363BA6-BBCC-48A6-94B9-761F74429B4B}" destId="{90B653E8-62E2-4672-BCBB-52A0820EB8B9}" srcOrd="0" destOrd="0" presId="urn:microsoft.com/office/officeart/2005/8/layout/default"/>
    <dgm:cxn modelId="{FABC4390-0D72-422B-9958-F999D38C740E}" type="presOf" srcId="{779DA3E4-0F7E-4B28-A3C6-2CCDDC8384BC}" destId="{5008211E-FD5E-49F6-B25D-D5455193B32A}" srcOrd="0" destOrd="0" presId="urn:microsoft.com/office/officeart/2005/8/layout/default"/>
    <dgm:cxn modelId="{6C10AF99-072B-45E9-9593-A4A7ADB9A634}" type="presOf" srcId="{C47E0A3C-B6C4-44BC-AA02-CC31C06E9247}" destId="{4B7937C6-6704-4820-A9B5-BC5F9F76038D}" srcOrd="0" destOrd="0" presId="urn:microsoft.com/office/officeart/2005/8/layout/default"/>
    <dgm:cxn modelId="{4256F799-BE24-4031-A4AF-B85F601299F2}" srcId="{9E24446D-DEA4-4F01-9F26-D570E9A278BC}" destId="{53638E98-E9AF-4875-831A-F1E1A5401D0B}" srcOrd="8" destOrd="0" parTransId="{978954AE-0F33-4BEB-AD38-3D72688263E0}" sibTransId="{CA704706-1AB5-4931-BFD5-539DA400CE62}"/>
    <dgm:cxn modelId="{AA10A3A6-E34F-4AAA-A73F-56811DB3F6A9}" srcId="{9E24446D-DEA4-4F01-9F26-D570E9A278BC}" destId="{295D8F97-E329-447F-86CF-E3C956EFA60A}" srcOrd="2" destOrd="0" parTransId="{6BD26DAA-1190-40D9-8016-2D30AD70C4BE}" sibTransId="{AC1F65DE-E515-4039-9DE4-EAEE75C9ADDF}"/>
    <dgm:cxn modelId="{716ED1A7-F3AC-43A1-AFAD-0EA415BD7047}" srcId="{9E24446D-DEA4-4F01-9F26-D570E9A278BC}" destId="{D19FF033-9A12-4865-9CA6-C0E0CA77C8CC}" srcOrd="4" destOrd="0" parTransId="{81D09185-FF27-492A-8F27-3FB337F64939}" sibTransId="{AC740075-25A0-40AE-8E7F-5F54DCC07F39}"/>
    <dgm:cxn modelId="{F27584C0-8F39-41CD-98F4-CA30DF9B50EC}" type="presOf" srcId="{295D8F97-E329-447F-86CF-E3C956EFA60A}" destId="{BAF904FE-9E52-4C40-B40C-304307E4D0FD}" srcOrd="0" destOrd="0" presId="urn:microsoft.com/office/officeart/2005/8/layout/default"/>
    <dgm:cxn modelId="{E5CC82D0-40D3-4AA3-A0D9-2C1790457F6B}" type="presOf" srcId="{D19FF033-9A12-4865-9CA6-C0E0CA77C8CC}" destId="{BB879271-86A0-4B9F-938E-1281ED1D8064}" srcOrd="0" destOrd="0" presId="urn:microsoft.com/office/officeart/2005/8/layout/default"/>
    <dgm:cxn modelId="{EA4632D5-6DA2-44EA-A430-8FD5305E763A}" type="presOf" srcId="{67E39917-D954-4A83-8AD8-AEF0F2F4A818}" destId="{F782B263-901A-40E5-80C1-C2C719FF6E75}" srcOrd="0" destOrd="0" presId="urn:microsoft.com/office/officeart/2005/8/layout/default"/>
    <dgm:cxn modelId="{4361DFDC-3EEC-408C-979F-932B4A7136F1}" srcId="{9E24446D-DEA4-4F01-9F26-D570E9A278BC}" destId="{4E05AC2E-2147-4DF8-A43D-F6A986FC8903}" srcOrd="12" destOrd="0" parTransId="{56106236-A9C8-457B-AA8C-8FDBF5A41D0E}" sibTransId="{4AA0726C-9DE3-42AC-B5A5-F6C2D10DCAA9}"/>
    <dgm:cxn modelId="{516E00DD-97CE-4A52-B1E1-DBE70765CCE2}" srcId="{9E24446D-DEA4-4F01-9F26-D570E9A278BC}" destId="{779DA3E4-0F7E-4B28-A3C6-2CCDDC8384BC}" srcOrd="7" destOrd="0" parTransId="{1D8AFF2D-C7F7-4A40-9805-547B03BE1C84}" sibTransId="{AB61276D-1F30-4838-A3DA-6B615F2B869E}"/>
    <dgm:cxn modelId="{F797E6E3-AF58-4415-B5C2-A7B4956751F1}" srcId="{9E24446D-DEA4-4F01-9F26-D570E9A278BC}" destId="{23796898-A44D-4B47-B129-BC4A83139E21}" srcOrd="3" destOrd="0" parTransId="{FDCBB28C-1805-4DAF-9E96-3BC0272CFF47}" sibTransId="{6D03D0BA-7C08-4102-B210-437B3F603971}"/>
    <dgm:cxn modelId="{91E2FCFB-B184-4CED-86F4-1500C9D75DD5}" srcId="{9E24446D-DEA4-4F01-9F26-D570E9A278BC}" destId="{C47E0A3C-B6C4-44BC-AA02-CC31C06E9247}" srcOrd="9" destOrd="0" parTransId="{AD6C021A-5487-40AB-8E12-30658F9C0E33}" sibTransId="{E18AD5C4-7C05-4092-92CC-068B4121F19C}"/>
    <dgm:cxn modelId="{2296F509-76FF-4DAC-AF66-7E95F64C79F1}" type="presParOf" srcId="{43995CEE-AE58-4D91-BF45-A78518B593F1}" destId="{D1C74534-95EF-4197-BF97-0B4139288DB9}" srcOrd="0" destOrd="0" presId="urn:microsoft.com/office/officeart/2005/8/layout/default"/>
    <dgm:cxn modelId="{0EB3728F-A05B-45DC-B9F7-6FA52973E484}" type="presParOf" srcId="{43995CEE-AE58-4D91-BF45-A78518B593F1}" destId="{25E22382-972C-4D56-93D7-F96E58976CE1}" srcOrd="1" destOrd="0" presId="urn:microsoft.com/office/officeart/2005/8/layout/default"/>
    <dgm:cxn modelId="{D4E91A97-4B0C-4515-B869-7454B36AFDBA}" type="presParOf" srcId="{43995CEE-AE58-4D91-BF45-A78518B593F1}" destId="{92D1C10E-8BE7-4EE7-96BC-B10E39519F01}" srcOrd="2" destOrd="0" presId="urn:microsoft.com/office/officeart/2005/8/layout/default"/>
    <dgm:cxn modelId="{71D28228-253E-4C36-BAC2-4C853801C100}" type="presParOf" srcId="{43995CEE-AE58-4D91-BF45-A78518B593F1}" destId="{4FE53EDF-0AE6-4B9E-8F95-F73EDEE0BF93}" srcOrd="3" destOrd="0" presId="urn:microsoft.com/office/officeart/2005/8/layout/default"/>
    <dgm:cxn modelId="{D79B2737-EC67-4611-BC32-6090EF227261}" type="presParOf" srcId="{43995CEE-AE58-4D91-BF45-A78518B593F1}" destId="{BAF904FE-9E52-4C40-B40C-304307E4D0FD}" srcOrd="4" destOrd="0" presId="urn:microsoft.com/office/officeart/2005/8/layout/default"/>
    <dgm:cxn modelId="{54F17ED4-B045-4A5F-825F-276BC0B056FB}" type="presParOf" srcId="{43995CEE-AE58-4D91-BF45-A78518B593F1}" destId="{747A3C12-7B57-4DE4-9362-189100E11801}" srcOrd="5" destOrd="0" presId="urn:microsoft.com/office/officeart/2005/8/layout/default"/>
    <dgm:cxn modelId="{95DDF0DF-2D45-4D0A-BD0B-F854AAC94711}" type="presParOf" srcId="{43995CEE-AE58-4D91-BF45-A78518B593F1}" destId="{0D24E208-4780-4E1B-97C3-E3C1594B41B3}" srcOrd="6" destOrd="0" presId="urn:microsoft.com/office/officeart/2005/8/layout/default"/>
    <dgm:cxn modelId="{5855A010-1EE7-4138-9FCD-8FDF9C456369}" type="presParOf" srcId="{43995CEE-AE58-4D91-BF45-A78518B593F1}" destId="{2896CA84-6ECE-4337-A816-57E5BFBB73DC}" srcOrd="7" destOrd="0" presId="urn:microsoft.com/office/officeart/2005/8/layout/default"/>
    <dgm:cxn modelId="{9497295A-6190-41F4-9E32-EFE957375BB6}" type="presParOf" srcId="{43995CEE-AE58-4D91-BF45-A78518B593F1}" destId="{BB879271-86A0-4B9F-938E-1281ED1D8064}" srcOrd="8" destOrd="0" presId="urn:microsoft.com/office/officeart/2005/8/layout/default"/>
    <dgm:cxn modelId="{79DE1F52-9DC1-43A9-B166-07985E87C881}" type="presParOf" srcId="{43995CEE-AE58-4D91-BF45-A78518B593F1}" destId="{20E2FA9B-C8E9-464A-953F-9ACC64DC752A}" srcOrd="9" destOrd="0" presId="urn:microsoft.com/office/officeart/2005/8/layout/default"/>
    <dgm:cxn modelId="{3F7A9775-B5C1-43F8-B3F4-AB5EEE49B24C}" type="presParOf" srcId="{43995CEE-AE58-4D91-BF45-A78518B593F1}" destId="{9F069DAB-162F-46BF-BF5A-781F0D8044B9}" srcOrd="10" destOrd="0" presId="urn:microsoft.com/office/officeart/2005/8/layout/default"/>
    <dgm:cxn modelId="{BAFF7607-8262-43F9-AB5D-36854DD2B4EE}" type="presParOf" srcId="{43995CEE-AE58-4D91-BF45-A78518B593F1}" destId="{622D2BFB-9FCC-4D75-BFC0-AA0202D0E699}" srcOrd="11" destOrd="0" presId="urn:microsoft.com/office/officeart/2005/8/layout/default"/>
    <dgm:cxn modelId="{5D004C16-1992-489B-927C-7E7C968E9A6D}" type="presParOf" srcId="{43995CEE-AE58-4D91-BF45-A78518B593F1}" destId="{FDFED569-09F2-47A2-97E9-883BCB228089}" srcOrd="12" destOrd="0" presId="urn:microsoft.com/office/officeart/2005/8/layout/default"/>
    <dgm:cxn modelId="{AEE7B36E-88F9-4D2B-AECB-68690AAFB71A}" type="presParOf" srcId="{43995CEE-AE58-4D91-BF45-A78518B593F1}" destId="{CCD71A2D-4EA4-4414-81CC-3D5DD0DC8795}" srcOrd="13" destOrd="0" presId="urn:microsoft.com/office/officeart/2005/8/layout/default"/>
    <dgm:cxn modelId="{8F8DF708-5878-440B-AE1F-14B484DE7C87}" type="presParOf" srcId="{43995CEE-AE58-4D91-BF45-A78518B593F1}" destId="{5008211E-FD5E-49F6-B25D-D5455193B32A}" srcOrd="14" destOrd="0" presId="urn:microsoft.com/office/officeart/2005/8/layout/default"/>
    <dgm:cxn modelId="{BA402732-D2FF-4962-9D25-7C8180C69DF0}" type="presParOf" srcId="{43995CEE-AE58-4D91-BF45-A78518B593F1}" destId="{E7B04751-FF2A-426A-9C5C-FD276E0F4012}" srcOrd="15" destOrd="0" presId="urn:microsoft.com/office/officeart/2005/8/layout/default"/>
    <dgm:cxn modelId="{67070F3A-9F21-438B-AD11-02A3D9245D36}" type="presParOf" srcId="{43995CEE-AE58-4D91-BF45-A78518B593F1}" destId="{1E021556-781F-400D-954B-391A54D3C598}" srcOrd="16" destOrd="0" presId="urn:microsoft.com/office/officeart/2005/8/layout/default"/>
    <dgm:cxn modelId="{04083E7F-863C-43A6-A98D-D7328B01B37B}" type="presParOf" srcId="{43995CEE-AE58-4D91-BF45-A78518B593F1}" destId="{CA426D03-AD77-4545-9C37-30BDF925BE76}" srcOrd="17" destOrd="0" presId="urn:microsoft.com/office/officeart/2005/8/layout/default"/>
    <dgm:cxn modelId="{684ECFFD-8E48-4E29-BE30-E0D945DA9E81}" type="presParOf" srcId="{43995CEE-AE58-4D91-BF45-A78518B593F1}" destId="{4B7937C6-6704-4820-A9B5-BC5F9F76038D}" srcOrd="18" destOrd="0" presId="urn:microsoft.com/office/officeart/2005/8/layout/default"/>
    <dgm:cxn modelId="{A3D67980-175C-4F00-AACE-112A651B365C}" type="presParOf" srcId="{43995CEE-AE58-4D91-BF45-A78518B593F1}" destId="{7E8FF4C3-7501-4A89-B8AF-131CEADFF202}" srcOrd="19" destOrd="0" presId="urn:microsoft.com/office/officeart/2005/8/layout/default"/>
    <dgm:cxn modelId="{FE6934E5-487C-40A0-B2E2-65A7A00ACECE}" type="presParOf" srcId="{43995CEE-AE58-4D91-BF45-A78518B593F1}" destId="{90B653E8-62E2-4672-BCBB-52A0820EB8B9}" srcOrd="20" destOrd="0" presId="urn:microsoft.com/office/officeart/2005/8/layout/default"/>
    <dgm:cxn modelId="{3345C673-A115-4DE0-814D-5C6C1BFD5111}" type="presParOf" srcId="{43995CEE-AE58-4D91-BF45-A78518B593F1}" destId="{4FE8B408-5941-4AB2-8BA8-271AF94B6576}" srcOrd="21" destOrd="0" presId="urn:microsoft.com/office/officeart/2005/8/layout/default"/>
    <dgm:cxn modelId="{5B2CEC7F-D8EF-4F72-8D03-DFE3E5860D1D}" type="presParOf" srcId="{43995CEE-AE58-4D91-BF45-A78518B593F1}" destId="{F782B263-901A-40E5-80C1-C2C719FF6E75}" srcOrd="22" destOrd="0" presId="urn:microsoft.com/office/officeart/2005/8/layout/default"/>
    <dgm:cxn modelId="{7B8F670C-61C0-40FB-8EAA-32358D1B80BA}" type="presParOf" srcId="{43995CEE-AE58-4D91-BF45-A78518B593F1}" destId="{D087874D-C2B5-40DF-B8A7-F84B0E7765A0}" srcOrd="23" destOrd="0" presId="urn:microsoft.com/office/officeart/2005/8/layout/default"/>
    <dgm:cxn modelId="{C1450600-4961-4472-AC28-F620DB61CA53}" type="presParOf" srcId="{43995CEE-AE58-4D91-BF45-A78518B593F1}" destId="{BD050781-9AD7-4879-BB98-CCD618B3F8DA}" srcOrd="2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B9CA9A5-2BD9-4D4D-951C-C53DE067B5D5}"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90AEF810-7DDA-46C8-A9F0-59BA12ABA9B3}">
      <dgm:prSet/>
      <dgm:spPr/>
      <dgm:t>
        <a:bodyPr/>
        <a:lstStyle/>
        <a:p>
          <a:r>
            <a:rPr lang="en-US" b="0" i="0"/>
            <a:t>Recommended dosage is 20 mcg subcutaneously once a day </a:t>
          </a:r>
          <a:endParaRPr lang="en-US"/>
        </a:p>
      </dgm:t>
    </dgm:pt>
    <dgm:pt modelId="{5169DD02-0D66-41CC-82FA-32AEDD156C7E}" type="parTrans" cxnId="{9DA95225-9EB2-45AC-AE2E-CE628549CA3E}">
      <dgm:prSet/>
      <dgm:spPr/>
      <dgm:t>
        <a:bodyPr/>
        <a:lstStyle/>
        <a:p>
          <a:endParaRPr lang="en-US"/>
        </a:p>
      </dgm:t>
    </dgm:pt>
    <dgm:pt modelId="{AAF4DEF6-3EC0-4C55-AE0C-6E8D3A6B62D0}" type="sibTrans" cxnId="{9DA95225-9EB2-45AC-AE2E-CE628549CA3E}">
      <dgm:prSet/>
      <dgm:spPr/>
      <dgm:t>
        <a:bodyPr/>
        <a:lstStyle/>
        <a:p>
          <a:endParaRPr lang="en-US"/>
        </a:p>
      </dgm:t>
    </dgm:pt>
    <dgm:pt modelId="{54B15AE4-159A-46AD-9BE3-7A3B44066B95}">
      <dgm:prSet/>
      <dgm:spPr/>
      <dgm:t>
        <a:bodyPr/>
        <a:lstStyle/>
        <a:p>
          <a:r>
            <a:rPr lang="en-US" b="0" i="0"/>
            <a:t>Consider supplemental calcium and Vitamin D based on individual patient needs</a:t>
          </a:r>
          <a:endParaRPr lang="en-US"/>
        </a:p>
      </dgm:t>
    </dgm:pt>
    <dgm:pt modelId="{1DBA43A8-7FEB-467D-9593-1AE6C91CE4B3}" type="parTrans" cxnId="{EFA93588-13B6-4F62-AEC7-11E46D7F43E2}">
      <dgm:prSet/>
      <dgm:spPr/>
      <dgm:t>
        <a:bodyPr/>
        <a:lstStyle/>
        <a:p>
          <a:endParaRPr lang="en-US"/>
        </a:p>
      </dgm:t>
    </dgm:pt>
    <dgm:pt modelId="{DB307DFF-D1E4-4953-8E5E-7D9E3DFD89F5}" type="sibTrans" cxnId="{EFA93588-13B6-4F62-AEC7-11E46D7F43E2}">
      <dgm:prSet/>
      <dgm:spPr/>
      <dgm:t>
        <a:bodyPr/>
        <a:lstStyle/>
        <a:p>
          <a:endParaRPr lang="en-US"/>
        </a:p>
      </dgm:t>
    </dgm:pt>
    <dgm:pt modelId="{E1C7304B-3F8E-4A59-B399-7A2E640435DD}">
      <dgm:prSet/>
      <dgm:spPr/>
      <dgm:t>
        <a:bodyPr/>
        <a:lstStyle/>
        <a:p>
          <a:r>
            <a:rPr lang="en-US" b="0" i="0"/>
            <a:t>Administer as a subcutaneous injection into the thigh or abdominal region</a:t>
          </a:r>
          <a:endParaRPr lang="en-US"/>
        </a:p>
      </dgm:t>
    </dgm:pt>
    <dgm:pt modelId="{19069ED9-E947-492B-9F07-5BD63C8462AE}" type="parTrans" cxnId="{0927CA60-AE38-4E2B-B11B-5586160D031B}">
      <dgm:prSet/>
      <dgm:spPr/>
      <dgm:t>
        <a:bodyPr/>
        <a:lstStyle/>
        <a:p>
          <a:endParaRPr lang="en-US"/>
        </a:p>
      </dgm:t>
    </dgm:pt>
    <dgm:pt modelId="{AF07AD46-AFA0-4422-A98C-83CBDC76CD07}" type="sibTrans" cxnId="{0927CA60-AE38-4E2B-B11B-5586160D031B}">
      <dgm:prSet/>
      <dgm:spPr/>
      <dgm:t>
        <a:bodyPr/>
        <a:lstStyle/>
        <a:p>
          <a:endParaRPr lang="en-US"/>
        </a:p>
      </dgm:t>
    </dgm:pt>
    <dgm:pt modelId="{FF6310F9-B7D6-45A1-B53B-523198029BCF}">
      <dgm:prSet/>
      <dgm:spPr/>
      <dgm:t>
        <a:bodyPr/>
        <a:lstStyle/>
        <a:p>
          <a:r>
            <a:rPr lang="en-US" b="0" i="0"/>
            <a:t>Administer initially when the patient can sit or lie down if symptoms of orthostatic hypotension occur </a:t>
          </a:r>
          <a:endParaRPr lang="en-US"/>
        </a:p>
      </dgm:t>
    </dgm:pt>
    <dgm:pt modelId="{430F64D8-F73B-40A9-9CA7-61DFA9DDA20E}" type="parTrans" cxnId="{78EF16B0-216E-4FF5-900D-2DBBB5F60609}">
      <dgm:prSet/>
      <dgm:spPr/>
      <dgm:t>
        <a:bodyPr/>
        <a:lstStyle/>
        <a:p>
          <a:endParaRPr lang="en-US"/>
        </a:p>
      </dgm:t>
    </dgm:pt>
    <dgm:pt modelId="{B46745DB-C533-4DD4-8CD7-5A654EA097CC}" type="sibTrans" cxnId="{78EF16B0-216E-4FF5-900D-2DBBB5F60609}">
      <dgm:prSet/>
      <dgm:spPr/>
      <dgm:t>
        <a:bodyPr/>
        <a:lstStyle/>
        <a:p>
          <a:endParaRPr lang="en-US"/>
        </a:p>
      </dgm:t>
    </dgm:pt>
    <dgm:pt modelId="{CF281DD4-2ACF-41C0-9E0A-47860ED4FE76}">
      <dgm:prSet/>
      <dgm:spPr/>
      <dgm:t>
        <a:bodyPr/>
        <a:lstStyle/>
        <a:p>
          <a:r>
            <a:rPr lang="en-US" b="0" i="0"/>
            <a:t>Use for more than 2 years during a patient's lifetime should only be considered if a patient remains at or has returned to having a high risk for fracture </a:t>
          </a:r>
          <a:endParaRPr lang="en-US"/>
        </a:p>
      </dgm:t>
    </dgm:pt>
    <dgm:pt modelId="{A25AA072-430C-4CCD-BA1F-CCAB82D1B64A}" type="parTrans" cxnId="{AEAF617E-280D-4C99-ADEA-787DC5A4BE9C}">
      <dgm:prSet/>
      <dgm:spPr/>
      <dgm:t>
        <a:bodyPr/>
        <a:lstStyle/>
        <a:p>
          <a:endParaRPr lang="en-US"/>
        </a:p>
      </dgm:t>
    </dgm:pt>
    <dgm:pt modelId="{0AA1113C-A7CA-401D-B2BE-5313D6D927AC}" type="sibTrans" cxnId="{AEAF617E-280D-4C99-ADEA-787DC5A4BE9C}">
      <dgm:prSet/>
      <dgm:spPr/>
      <dgm:t>
        <a:bodyPr/>
        <a:lstStyle/>
        <a:p>
          <a:endParaRPr lang="en-US"/>
        </a:p>
      </dgm:t>
    </dgm:pt>
    <dgm:pt modelId="{5D2A8278-32AD-4292-B8BF-6A151A748995}" type="pres">
      <dgm:prSet presAssocID="{FB9CA9A5-2BD9-4D4D-951C-C53DE067B5D5}" presName="root" presStyleCnt="0">
        <dgm:presLayoutVars>
          <dgm:dir/>
          <dgm:resizeHandles val="exact"/>
        </dgm:presLayoutVars>
      </dgm:prSet>
      <dgm:spPr/>
    </dgm:pt>
    <dgm:pt modelId="{3655D6CA-1DF4-4D1D-94A5-D369ECD03514}" type="pres">
      <dgm:prSet presAssocID="{90AEF810-7DDA-46C8-A9F0-59BA12ABA9B3}" presName="compNode" presStyleCnt="0"/>
      <dgm:spPr/>
    </dgm:pt>
    <dgm:pt modelId="{2F803DB5-5BE0-41AA-A58D-467697468F7C}" type="pres">
      <dgm:prSet presAssocID="{90AEF810-7DDA-46C8-A9F0-59BA12ABA9B3}" presName="bgRect" presStyleLbl="bgShp" presStyleIdx="0" presStyleCnt="5"/>
      <dgm:spPr/>
    </dgm:pt>
    <dgm:pt modelId="{A7ADE675-DE67-43FB-BC42-6F66851F7DA2}" type="pres">
      <dgm:prSet presAssocID="{90AEF810-7DDA-46C8-A9F0-59BA12ABA9B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edle"/>
        </a:ext>
      </dgm:extLst>
    </dgm:pt>
    <dgm:pt modelId="{C21CF2C1-AD3C-4D1C-9F8F-33A1833EA395}" type="pres">
      <dgm:prSet presAssocID="{90AEF810-7DDA-46C8-A9F0-59BA12ABA9B3}" presName="spaceRect" presStyleCnt="0"/>
      <dgm:spPr/>
    </dgm:pt>
    <dgm:pt modelId="{FAFF4D28-AAAC-4374-A654-0A130259782F}" type="pres">
      <dgm:prSet presAssocID="{90AEF810-7DDA-46C8-A9F0-59BA12ABA9B3}" presName="parTx" presStyleLbl="revTx" presStyleIdx="0" presStyleCnt="5">
        <dgm:presLayoutVars>
          <dgm:chMax val="0"/>
          <dgm:chPref val="0"/>
        </dgm:presLayoutVars>
      </dgm:prSet>
      <dgm:spPr/>
    </dgm:pt>
    <dgm:pt modelId="{87BF389F-54FF-498F-9609-B758E435F8CD}" type="pres">
      <dgm:prSet presAssocID="{AAF4DEF6-3EC0-4C55-AE0C-6E8D3A6B62D0}" presName="sibTrans" presStyleCnt="0"/>
      <dgm:spPr/>
    </dgm:pt>
    <dgm:pt modelId="{EF264182-2274-439F-8BAA-A18EC9B58A1B}" type="pres">
      <dgm:prSet presAssocID="{54B15AE4-159A-46AD-9BE3-7A3B44066B95}" presName="compNode" presStyleCnt="0"/>
      <dgm:spPr/>
    </dgm:pt>
    <dgm:pt modelId="{0CE60693-D114-4E21-91B3-6673450BE89C}" type="pres">
      <dgm:prSet presAssocID="{54B15AE4-159A-46AD-9BE3-7A3B44066B95}" presName="bgRect" presStyleLbl="bgShp" presStyleIdx="1" presStyleCnt="5"/>
      <dgm:spPr/>
    </dgm:pt>
    <dgm:pt modelId="{0197B0BF-1A06-42EC-BA06-8A9CB4E56888}" type="pres">
      <dgm:prSet presAssocID="{54B15AE4-159A-46AD-9BE3-7A3B44066B9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idney"/>
        </a:ext>
      </dgm:extLst>
    </dgm:pt>
    <dgm:pt modelId="{EBEB3360-CFEB-4030-B774-245D313C5D72}" type="pres">
      <dgm:prSet presAssocID="{54B15AE4-159A-46AD-9BE3-7A3B44066B95}" presName="spaceRect" presStyleCnt="0"/>
      <dgm:spPr/>
    </dgm:pt>
    <dgm:pt modelId="{51DB4865-8291-469E-BAAC-CD811CE8EDB4}" type="pres">
      <dgm:prSet presAssocID="{54B15AE4-159A-46AD-9BE3-7A3B44066B95}" presName="parTx" presStyleLbl="revTx" presStyleIdx="1" presStyleCnt="5">
        <dgm:presLayoutVars>
          <dgm:chMax val="0"/>
          <dgm:chPref val="0"/>
        </dgm:presLayoutVars>
      </dgm:prSet>
      <dgm:spPr/>
    </dgm:pt>
    <dgm:pt modelId="{EC302B6E-13F9-45BC-8224-249E86062FD5}" type="pres">
      <dgm:prSet presAssocID="{DB307DFF-D1E4-4953-8E5E-7D9E3DFD89F5}" presName="sibTrans" presStyleCnt="0"/>
      <dgm:spPr/>
    </dgm:pt>
    <dgm:pt modelId="{13B4FE76-3A31-4219-B028-87587BF5D580}" type="pres">
      <dgm:prSet presAssocID="{E1C7304B-3F8E-4A59-B399-7A2E640435DD}" presName="compNode" presStyleCnt="0"/>
      <dgm:spPr/>
    </dgm:pt>
    <dgm:pt modelId="{D88D4A46-36DD-4116-B548-C3B8371A5204}" type="pres">
      <dgm:prSet presAssocID="{E1C7304B-3F8E-4A59-B399-7A2E640435DD}" presName="bgRect" presStyleLbl="bgShp" presStyleIdx="2" presStyleCnt="5"/>
      <dgm:spPr/>
    </dgm:pt>
    <dgm:pt modelId="{30BF9F33-0523-49FE-873C-4C996B90DE9A}" type="pres">
      <dgm:prSet presAssocID="{E1C7304B-3F8E-4A59-B399-7A2E640435D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ye dropper"/>
        </a:ext>
      </dgm:extLst>
    </dgm:pt>
    <dgm:pt modelId="{297E538C-528E-4E9A-8309-DFF7F863493F}" type="pres">
      <dgm:prSet presAssocID="{E1C7304B-3F8E-4A59-B399-7A2E640435DD}" presName="spaceRect" presStyleCnt="0"/>
      <dgm:spPr/>
    </dgm:pt>
    <dgm:pt modelId="{6DC21894-8D3F-41AA-BB06-816AD0B8568B}" type="pres">
      <dgm:prSet presAssocID="{E1C7304B-3F8E-4A59-B399-7A2E640435DD}" presName="parTx" presStyleLbl="revTx" presStyleIdx="2" presStyleCnt="5">
        <dgm:presLayoutVars>
          <dgm:chMax val="0"/>
          <dgm:chPref val="0"/>
        </dgm:presLayoutVars>
      </dgm:prSet>
      <dgm:spPr/>
    </dgm:pt>
    <dgm:pt modelId="{63F31E2B-1DC6-44DC-A9E1-33125D992603}" type="pres">
      <dgm:prSet presAssocID="{AF07AD46-AFA0-4422-A98C-83CBDC76CD07}" presName="sibTrans" presStyleCnt="0"/>
      <dgm:spPr/>
    </dgm:pt>
    <dgm:pt modelId="{24923A4C-EE38-4272-BF38-553EEFB540C6}" type="pres">
      <dgm:prSet presAssocID="{FF6310F9-B7D6-45A1-B53B-523198029BCF}" presName="compNode" presStyleCnt="0"/>
      <dgm:spPr/>
    </dgm:pt>
    <dgm:pt modelId="{4F87A5F4-7074-4056-A32F-BA9C8BCBA85F}" type="pres">
      <dgm:prSet presAssocID="{FF6310F9-B7D6-45A1-B53B-523198029BCF}" presName="bgRect" presStyleLbl="bgShp" presStyleIdx="3" presStyleCnt="5"/>
      <dgm:spPr/>
    </dgm:pt>
    <dgm:pt modelId="{F21BD0C7-9224-47B1-B3ED-632018087129}" type="pres">
      <dgm:prSet presAssocID="{FF6310F9-B7D6-45A1-B53B-523198029BC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rritant"/>
        </a:ext>
      </dgm:extLst>
    </dgm:pt>
    <dgm:pt modelId="{44BCE088-BDF7-4B8D-9A60-302AB61D38F7}" type="pres">
      <dgm:prSet presAssocID="{FF6310F9-B7D6-45A1-B53B-523198029BCF}" presName="spaceRect" presStyleCnt="0"/>
      <dgm:spPr/>
    </dgm:pt>
    <dgm:pt modelId="{85EC62D2-66B6-4464-B8BD-1DCBD209E7B8}" type="pres">
      <dgm:prSet presAssocID="{FF6310F9-B7D6-45A1-B53B-523198029BCF}" presName="parTx" presStyleLbl="revTx" presStyleIdx="3" presStyleCnt="5">
        <dgm:presLayoutVars>
          <dgm:chMax val="0"/>
          <dgm:chPref val="0"/>
        </dgm:presLayoutVars>
      </dgm:prSet>
      <dgm:spPr/>
    </dgm:pt>
    <dgm:pt modelId="{8BE2E4E9-9970-4BCB-A96E-433E9CA50549}" type="pres">
      <dgm:prSet presAssocID="{B46745DB-C533-4DD4-8CD7-5A654EA097CC}" presName="sibTrans" presStyleCnt="0"/>
      <dgm:spPr/>
    </dgm:pt>
    <dgm:pt modelId="{0A3E7302-E500-495B-8B0B-1E79C5F95089}" type="pres">
      <dgm:prSet presAssocID="{CF281DD4-2ACF-41C0-9E0A-47860ED4FE76}" presName="compNode" presStyleCnt="0"/>
      <dgm:spPr/>
    </dgm:pt>
    <dgm:pt modelId="{D8AC28B8-4DE8-488B-8752-1D99D342A472}" type="pres">
      <dgm:prSet presAssocID="{CF281DD4-2ACF-41C0-9E0A-47860ED4FE76}" presName="bgRect" presStyleLbl="bgShp" presStyleIdx="4" presStyleCnt="5"/>
      <dgm:spPr/>
    </dgm:pt>
    <dgm:pt modelId="{26377504-4C01-4438-9945-A68E32A2765B}" type="pres">
      <dgm:prSet presAssocID="{CF281DD4-2ACF-41C0-9E0A-47860ED4FE7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tor"/>
        </a:ext>
      </dgm:extLst>
    </dgm:pt>
    <dgm:pt modelId="{FD7C45B5-88AA-4188-9B7A-1FF383BC6CB5}" type="pres">
      <dgm:prSet presAssocID="{CF281DD4-2ACF-41C0-9E0A-47860ED4FE76}" presName="spaceRect" presStyleCnt="0"/>
      <dgm:spPr/>
    </dgm:pt>
    <dgm:pt modelId="{7D6A919C-B8B2-4916-B517-C09CFD8159E0}" type="pres">
      <dgm:prSet presAssocID="{CF281DD4-2ACF-41C0-9E0A-47860ED4FE76}" presName="parTx" presStyleLbl="revTx" presStyleIdx="4" presStyleCnt="5">
        <dgm:presLayoutVars>
          <dgm:chMax val="0"/>
          <dgm:chPref val="0"/>
        </dgm:presLayoutVars>
      </dgm:prSet>
      <dgm:spPr/>
    </dgm:pt>
  </dgm:ptLst>
  <dgm:cxnLst>
    <dgm:cxn modelId="{CAD68E04-D3EC-420D-806A-1831A445BE21}" type="presOf" srcId="{90AEF810-7DDA-46C8-A9F0-59BA12ABA9B3}" destId="{FAFF4D28-AAAC-4374-A654-0A130259782F}" srcOrd="0" destOrd="0" presId="urn:microsoft.com/office/officeart/2018/2/layout/IconVerticalSolidList"/>
    <dgm:cxn modelId="{0E99E60C-B1E5-40EC-9170-B8B628D524C0}" type="presOf" srcId="{FB9CA9A5-2BD9-4D4D-951C-C53DE067B5D5}" destId="{5D2A8278-32AD-4292-B8BF-6A151A748995}" srcOrd="0" destOrd="0" presId="urn:microsoft.com/office/officeart/2018/2/layout/IconVerticalSolidList"/>
    <dgm:cxn modelId="{9DA95225-9EB2-45AC-AE2E-CE628549CA3E}" srcId="{FB9CA9A5-2BD9-4D4D-951C-C53DE067B5D5}" destId="{90AEF810-7DDA-46C8-A9F0-59BA12ABA9B3}" srcOrd="0" destOrd="0" parTransId="{5169DD02-0D66-41CC-82FA-32AEDD156C7E}" sibTransId="{AAF4DEF6-3EC0-4C55-AE0C-6E8D3A6B62D0}"/>
    <dgm:cxn modelId="{0927CA60-AE38-4E2B-B11B-5586160D031B}" srcId="{FB9CA9A5-2BD9-4D4D-951C-C53DE067B5D5}" destId="{E1C7304B-3F8E-4A59-B399-7A2E640435DD}" srcOrd="2" destOrd="0" parTransId="{19069ED9-E947-492B-9F07-5BD63C8462AE}" sibTransId="{AF07AD46-AFA0-4422-A98C-83CBDC76CD07}"/>
    <dgm:cxn modelId="{8727F26C-0632-4B27-8F5D-D3062BE13B51}" type="presOf" srcId="{54B15AE4-159A-46AD-9BE3-7A3B44066B95}" destId="{51DB4865-8291-469E-BAAC-CD811CE8EDB4}" srcOrd="0" destOrd="0" presId="urn:microsoft.com/office/officeart/2018/2/layout/IconVerticalSolidList"/>
    <dgm:cxn modelId="{AEAF617E-280D-4C99-ADEA-787DC5A4BE9C}" srcId="{FB9CA9A5-2BD9-4D4D-951C-C53DE067B5D5}" destId="{CF281DD4-2ACF-41C0-9E0A-47860ED4FE76}" srcOrd="4" destOrd="0" parTransId="{A25AA072-430C-4CCD-BA1F-CCAB82D1B64A}" sibTransId="{0AA1113C-A7CA-401D-B2BE-5313D6D927AC}"/>
    <dgm:cxn modelId="{EFA93588-13B6-4F62-AEC7-11E46D7F43E2}" srcId="{FB9CA9A5-2BD9-4D4D-951C-C53DE067B5D5}" destId="{54B15AE4-159A-46AD-9BE3-7A3B44066B95}" srcOrd="1" destOrd="0" parTransId="{1DBA43A8-7FEB-467D-9593-1AE6C91CE4B3}" sibTransId="{DB307DFF-D1E4-4953-8E5E-7D9E3DFD89F5}"/>
    <dgm:cxn modelId="{65612394-3605-447A-AB1F-303F163044CC}" type="presOf" srcId="{E1C7304B-3F8E-4A59-B399-7A2E640435DD}" destId="{6DC21894-8D3F-41AA-BB06-816AD0B8568B}" srcOrd="0" destOrd="0" presId="urn:microsoft.com/office/officeart/2018/2/layout/IconVerticalSolidList"/>
    <dgm:cxn modelId="{78EF16B0-216E-4FF5-900D-2DBBB5F60609}" srcId="{FB9CA9A5-2BD9-4D4D-951C-C53DE067B5D5}" destId="{FF6310F9-B7D6-45A1-B53B-523198029BCF}" srcOrd="3" destOrd="0" parTransId="{430F64D8-F73B-40A9-9CA7-61DFA9DDA20E}" sibTransId="{B46745DB-C533-4DD4-8CD7-5A654EA097CC}"/>
    <dgm:cxn modelId="{3D7163CD-4A01-461F-8B2D-B1687C5160FC}" type="presOf" srcId="{CF281DD4-2ACF-41C0-9E0A-47860ED4FE76}" destId="{7D6A919C-B8B2-4916-B517-C09CFD8159E0}" srcOrd="0" destOrd="0" presId="urn:microsoft.com/office/officeart/2018/2/layout/IconVerticalSolidList"/>
    <dgm:cxn modelId="{D91E1BEB-14ED-4518-A88C-48C3927A68AC}" type="presOf" srcId="{FF6310F9-B7D6-45A1-B53B-523198029BCF}" destId="{85EC62D2-66B6-4464-B8BD-1DCBD209E7B8}" srcOrd="0" destOrd="0" presId="urn:microsoft.com/office/officeart/2018/2/layout/IconVerticalSolidList"/>
    <dgm:cxn modelId="{E627914D-6A6C-48A7-A7E4-B55410E95FE8}" type="presParOf" srcId="{5D2A8278-32AD-4292-B8BF-6A151A748995}" destId="{3655D6CA-1DF4-4D1D-94A5-D369ECD03514}" srcOrd="0" destOrd="0" presId="urn:microsoft.com/office/officeart/2018/2/layout/IconVerticalSolidList"/>
    <dgm:cxn modelId="{535F260A-694C-42C3-ABEC-46152F50DD22}" type="presParOf" srcId="{3655D6CA-1DF4-4D1D-94A5-D369ECD03514}" destId="{2F803DB5-5BE0-41AA-A58D-467697468F7C}" srcOrd="0" destOrd="0" presId="urn:microsoft.com/office/officeart/2018/2/layout/IconVerticalSolidList"/>
    <dgm:cxn modelId="{1488BFD7-B33E-451E-A756-9F73A6C32FE1}" type="presParOf" srcId="{3655D6CA-1DF4-4D1D-94A5-D369ECD03514}" destId="{A7ADE675-DE67-43FB-BC42-6F66851F7DA2}" srcOrd="1" destOrd="0" presId="urn:microsoft.com/office/officeart/2018/2/layout/IconVerticalSolidList"/>
    <dgm:cxn modelId="{E2B17BF2-6E4B-41C7-BFC5-39E5D03F3670}" type="presParOf" srcId="{3655D6CA-1DF4-4D1D-94A5-D369ECD03514}" destId="{C21CF2C1-AD3C-4D1C-9F8F-33A1833EA395}" srcOrd="2" destOrd="0" presId="urn:microsoft.com/office/officeart/2018/2/layout/IconVerticalSolidList"/>
    <dgm:cxn modelId="{4FB0EC74-6412-4517-BDAB-865E520695AD}" type="presParOf" srcId="{3655D6CA-1DF4-4D1D-94A5-D369ECD03514}" destId="{FAFF4D28-AAAC-4374-A654-0A130259782F}" srcOrd="3" destOrd="0" presId="urn:microsoft.com/office/officeart/2018/2/layout/IconVerticalSolidList"/>
    <dgm:cxn modelId="{AB0BB33C-027C-4ECE-9557-228A67C12111}" type="presParOf" srcId="{5D2A8278-32AD-4292-B8BF-6A151A748995}" destId="{87BF389F-54FF-498F-9609-B758E435F8CD}" srcOrd="1" destOrd="0" presId="urn:microsoft.com/office/officeart/2018/2/layout/IconVerticalSolidList"/>
    <dgm:cxn modelId="{85016D23-7E1E-4FE6-AF61-36001251D18E}" type="presParOf" srcId="{5D2A8278-32AD-4292-B8BF-6A151A748995}" destId="{EF264182-2274-439F-8BAA-A18EC9B58A1B}" srcOrd="2" destOrd="0" presId="urn:microsoft.com/office/officeart/2018/2/layout/IconVerticalSolidList"/>
    <dgm:cxn modelId="{C3643008-747E-431A-9E48-39B39550C13B}" type="presParOf" srcId="{EF264182-2274-439F-8BAA-A18EC9B58A1B}" destId="{0CE60693-D114-4E21-91B3-6673450BE89C}" srcOrd="0" destOrd="0" presId="urn:microsoft.com/office/officeart/2018/2/layout/IconVerticalSolidList"/>
    <dgm:cxn modelId="{C1362DA2-B3CC-485D-8CB2-BDC1D49E751C}" type="presParOf" srcId="{EF264182-2274-439F-8BAA-A18EC9B58A1B}" destId="{0197B0BF-1A06-42EC-BA06-8A9CB4E56888}" srcOrd="1" destOrd="0" presId="urn:microsoft.com/office/officeart/2018/2/layout/IconVerticalSolidList"/>
    <dgm:cxn modelId="{46403AC3-9608-498D-AF58-04A3FEEE0D14}" type="presParOf" srcId="{EF264182-2274-439F-8BAA-A18EC9B58A1B}" destId="{EBEB3360-CFEB-4030-B774-245D313C5D72}" srcOrd="2" destOrd="0" presId="urn:microsoft.com/office/officeart/2018/2/layout/IconVerticalSolidList"/>
    <dgm:cxn modelId="{8EBC6036-60F8-4198-9D55-CFE302AE369E}" type="presParOf" srcId="{EF264182-2274-439F-8BAA-A18EC9B58A1B}" destId="{51DB4865-8291-469E-BAAC-CD811CE8EDB4}" srcOrd="3" destOrd="0" presId="urn:microsoft.com/office/officeart/2018/2/layout/IconVerticalSolidList"/>
    <dgm:cxn modelId="{4FF4F816-450E-48A4-858C-0D1738B153C0}" type="presParOf" srcId="{5D2A8278-32AD-4292-B8BF-6A151A748995}" destId="{EC302B6E-13F9-45BC-8224-249E86062FD5}" srcOrd="3" destOrd="0" presId="urn:microsoft.com/office/officeart/2018/2/layout/IconVerticalSolidList"/>
    <dgm:cxn modelId="{B8C3A11E-A1D5-41CA-BDC2-9B41608C5A98}" type="presParOf" srcId="{5D2A8278-32AD-4292-B8BF-6A151A748995}" destId="{13B4FE76-3A31-4219-B028-87587BF5D580}" srcOrd="4" destOrd="0" presId="urn:microsoft.com/office/officeart/2018/2/layout/IconVerticalSolidList"/>
    <dgm:cxn modelId="{71AB4F69-9B64-4AE2-AE8C-93E7C39D6175}" type="presParOf" srcId="{13B4FE76-3A31-4219-B028-87587BF5D580}" destId="{D88D4A46-36DD-4116-B548-C3B8371A5204}" srcOrd="0" destOrd="0" presId="urn:microsoft.com/office/officeart/2018/2/layout/IconVerticalSolidList"/>
    <dgm:cxn modelId="{D64F4CAB-2FA1-43EA-8ECC-C270173D1D67}" type="presParOf" srcId="{13B4FE76-3A31-4219-B028-87587BF5D580}" destId="{30BF9F33-0523-49FE-873C-4C996B90DE9A}" srcOrd="1" destOrd="0" presId="urn:microsoft.com/office/officeart/2018/2/layout/IconVerticalSolidList"/>
    <dgm:cxn modelId="{525DC22B-98CD-4E54-8C0B-AC46857B3DA7}" type="presParOf" srcId="{13B4FE76-3A31-4219-B028-87587BF5D580}" destId="{297E538C-528E-4E9A-8309-DFF7F863493F}" srcOrd="2" destOrd="0" presId="urn:microsoft.com/office/officeart/2018/2/layout/IconVerticalSolidList"/>
    <dgm:cxn modelId="{F773616F-5FFA-42AD-AB44-D42B1A2BFC62}" type="presParOf" srcId="{13B4FE76-3A31-4219-B028-87587BF5D580}" destId="{6DC21894-8D3F-41AA-BB06-816AD0B8568B}" srcOrd="3" destOrd="0" presId="urn:microsoft.com/office/officeart/2018/2/layout/IconVerticalSolidList"/>
    <dgm:cxn modelId="{DA401378-E33A-42D6-8B7C-0D557A7F1C9A}" type="presParOf" srcId="{5D2A8278-32AD-4292-B8BF-6A151A748995}" destId="{63F31E2B-1DC6-44DC-A9E1-33125D992603}" srcOrd="5" destOrd="0" presId="urn:microsoft.com/office/officeart/2018/2/layout/IconVerticalSolidList"/>
    <dgm:cxn modelId="{C50C467F-21DA-418D-ADEB-38D9BEB532CC}" type="presParOf" srcId="{5D2A8278-32AD-4292-B8BF-6A151A748995}" destId="{24923A4C-EE38-4272-BF38-553EEFB540C6}" srcOrd="6" destOrd="0" presId="urn:microsoft.com/office/officeart/2018/2/layout/IconVerticalSolidList"/>
    <dgm:cxn modelId="{CFBE72D1-F475-42B1-9FF3-85A7C90551DF}" type="presParOf" srcId="{24923A4C-EE38-4272-BF38-553EEFB540C6}" destId="{4F87A5F4-7074-4056-A32F-BA9C8BCBA85F}" srcOrd="0" destOrd="0" presId="urn:microsoft.com/office/officeart/2018/2/layout/IconVerticalSolidList"/>
    <dgm:cxn modelId="{3C3441E7-0F85-44EC-83A9-51A322142D17}" type="presParOf" srcId="{24923A4C-EE38-4272-BF38-553EEFB540C6}" destId="{F21BD0C7-9224-47B1-B3ED-632018087129}" srcOrd="1" destOrd="0" presId="urn:microsoft.com/office/officeart/2018/2/layout/IconVerticalSolidList"/>
    <dgm:cxn modelId="{49887763-0A37-4EE3-852B-3853F03F0F0A}" type="presParOf" srcId="{24923A4C-EE38-4272-BF38-553EEFB540C6}" destId="{44BCE088-BDF7-4B8D-9A60-302AB61D38F7}" srcOrd="2" destOrd="0" presId="urn:microsoft.com/office/officeart/2018/2/layout/IconVerticalSolidList"/>
    <dgm:cxn modelId="{5E0E8BF0-5727-4AF0-ACDA-CEA1F38B8203}" type="presParOf" srcId="{24923A4C-EE38-4272-BF38-553EEFB540C6}" destId="{85EC62D2-66B6-4464-B8BD-1DCBD209E7B8}" srcOrd="3" destOrd="0" presId="urn:microsoft.com/office/officeart/2018/2/layout/IconVerticalSolidList"/>
    <dgm:cxn modelId="{FA767B6D-00E8-4D2B-9FDE-3974CEA2D6BE}" type="presParOf" srcId="{5D2A8278-32AD-4292-B8BF-6A151A748995}" destId="{8BE2E4E9-9970-4BCB-A96E-433E9CA50549}" srcOrd="7" destOrd="0" presId="urn:microsoft.com/office/officeart/2018/2/layout/IconVerticalSolidList"/>
    <dgm:cxn modelId="{0BD57280-2F31-483E-B86E-155F46E359A1}" type="presParOf" srcId="{5D2A8278-32AD-4292-B8BF-6A151A748995}" destId="{0A3E7302-E500-495B-8B0B-1E79C5F95089}" srcOrd="8" destOrd="0" presId="urn:microsoft.com/office/officeart/2018/2/layout/IconVerticalSolidList"/>
    <dgm:cxn modelId="{88D97EA1-C079-4498-BA9B-E8144795D337}" type="presParOf" srcId="{0A3E7302-E500-495B-8B0B-1E79C5F95089}" destId="{D8AC28B8-4DE8-488B-8752-1D99D342A472}" srcOrd="0" destOrd="0" presId="urn:microsoft.com/office/officeart/2018/2/layout/IconVerticalSolidList"/>
    <dgm:cxn modelId="{28557294-434C-4461-BEE7-4E3776A0D7BA}" type="presParOf" srcId="{0A3E7302-E500-495B-8B0B-1E79C5F95089}" destId="{26377504-4C01-4438-9945-A68E32A2765B}" srcOrd="1" destOrd="0" presId="urn:microsoft.com/office/officeart/2018/2/layout/IconVerticalSolidList"/>
    <dgm:cxn modelId="{0F342552-90DB-46CF-8B4E-8915E35276FC}" type="presParOf" srcId="{0A3E7302-E500-495B-8B0B-1E79C5F95089}" destId="{FD7C45B5-88AA-4188-9B7A-1FF383BC6CB5}" srcOrd="2" destOrd="0" presId="urn:microsoft.com/office/officeart/2018/2/layout/IconVerticalSolidList"/>
    <dgm:cxn modelId="{46268E92-1F82-4763-B594-373EEF2012F8}" type="presParOf" srcId="{0A3E7302-E500-495B-8B0B-1E79C5F95089}" destId="{7D6A919C-B8B2-4916-B517-C09CFD8159E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AC30067-F609-453B-8DF2-3A0374390F6C}"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717FC659-0B63-45A1-B782-A30E474E4B56}">
      <dgm:prSet/>
      <dgm:spPr/>
      <dgm:t>
        <a:bodyPr/>
        <a:lstStyle/>
        <a:p>
          <a:r>
            <a:rPr lang="en-US" b="0" i="0"/>
            <a:t>Osteosarcoma</a:t>
          </a:r>
          <a:endParaRPr lang="en-US"/>
        </a:p>
      </dgm:t>
    </dgm:pt>
    <dgm:pt modelId="{FF719F00-2794-45CD-953B-6B672755302F}" type="parTrans" cxnId="{F4D5A4DB-9EE0-4C7A-A823-2DB33751022D}">
      <dgm:prSet/>
      <dgm:spPr/>
      <dgm:t>
        <a:bodyPr/>
        <a:lstStyle/>
        <a:p>
          <a:endParaRPr lang="en-US"/>
        </a:p>
      </dgm:t>
    </dgm:pt>
    <dgm:pt modelId="{4FD0006A-A9B0-4A87-BD77-6EF0B48A341A}" type="sibTrans" cxnId="{F4D5A4DB-9EE0-4C7A-A823-2DB33751022D}">
      <dgm:prSet/>
      <dgm:spPr/>
      <dgm:t>
        <a:bodyPr/>
        <a:lstStyle/>
        <a:p>
          <a:endParaRPr lang="en-US"/>
        </a:p>
      </dgm:t>
    </dgm:pt>
    <dgm:pt modelId="{74493782-5AAE-40E9-AD3C-EE6A4509118F}">
      <dgm:prSet/>
      <dgm:spPr/>
      <dgm:t>
        <a:bodyPr/>
        <a:lstStyle/>
        <a:p>
          <a:r>
            <a:rPr lang="en-US" b="0" i="0"/>
            <a:t>Avoid use in patients with increased risk of osteosarcoma including patients with open epiphyses, metabolic bone diseases including Paget's disease, bone metastases </a:t>
          </a:r>
          <a:endParaRPr lang="en-US"/>
        </a:p>
      </dgm:t>
    </dgm:pt>
    <dgm:pt modelId="{B418DE08-7F7C-4522-9F20-E72792BE2397}" type="parTrans" cxnId="{A1EDC217-7F07-4A68-AB4B-26E4A37C5A2C}">
      <dgm:prSet/>
      <dgm:spPr/>
      <dgm:t>
        <a:bodyPr/>
        <a:lstStyle/>
        <a:p>
          <a:endParaRPr lang="en-US"/>
        </a:p>
      </dgm:t>
    </dgm:pt>
    <dgm:pt modelId="{5CFC302C-EEDA-422C-BF0D-CFC8FDD339CD}" type="sibTrans" cxnId="{A1EDC217-7F07-4A68-AB4B-26E4A37C5A2C}">
      <dgm:prSet/>
      <dgm:spPr/>
      <dgm:t>
        <a:bodyPr/>
        <a:lstStyle/>
        <a:p>
          <a:endParaRPr lang="en-US"/>
        </a:p>
      </dgm:t>
    </dgm:pt>
    <dgm:pt modelId="{A2DF68A2-10FE-45CC-9CDB-A13B8FF7F3CF}">
      <dgm:prSet/>
      <dgm:spPr/>
      <dgm:t>
        <a:bodyPr/>
        <a:lstStyle/>
        <a:p>
          <a:r>
            <a:rPr lang="en-US" b="0" i="0"/>
            <a:t>History of skeletal malignancies, prior external beam or implant radiation therapy involving the skeleton</a:t>
          </a:r>
          <a:endParaRPr lang="en-US"/>
        </a:p>
      </dgm:t>
    </dgm:pt>
    <dgm:pt modelId="{EBA6ADF5-0D6F-4115-99CC-C65EF4CDF268}" type="parTrans" cxnId="{6D22921A-98EE-4B1F-81CA-9DE9792E8C38}">
      <dgm:prSet/>
      <dgm:spPr/>
      <dgm:t>
        <a:bodyPr/>
        <a:lstStyle/>
        <a:p>
          <a:endParaRPr lang="en-US"/>
        </a:p>
      </dgm:t>
    </dgm:pt>
    <dgm:pt modelId="{67A32F76-6476-440A-86C2-0BAD61EA73A2}" type="sibTrans" cxnId="{6D22921A-98EE-4B1F-81CA-9DE9792E8C38}">
      <dgm:prSet/>
      <dgm:spPr/>
      <dgm:t>
        <a:bodyPr/>
        <a:lstStyle/>
        <a:p>
          <a:endParaRPr lang="en-US"/>
        </a:p>
      </dgm:t>
    </dgm:pt>
    <dgm:pt modelId="{480E9CB9-B83B-413E-B73D-EE75FB6B9BA8}">
      <dgm:prSet/>
      <dgm:spPr/>
      <dgm:t>
        <a:bodyPr/>
        <a:lstStyle/>
        <a:p>
          <a:r>
            <a:rPr lang="en-US" b="0" i="0"/>
            <a:t>Hereditary disorders predisposing to osteosarcoma. </a:t>
          </a:r>
          <a:endParaRPr lang="en-US"/>
        </a:p>
      </dgm:t>
    </dgm:pt>
    <dgm:pt modelId="{5707A243-1BDC-4982-9170-CFC95B955CD0}" type="parTrans" cxnId="{A73AED52-E703-4008-8D7D-F1CBC4E01E6C}">
      <dgm:prSet/>
      <dgm:spPr/>
      <dgm:t>
        <a:bodyPr/>
        <a:lstStyle/>
        <a:p>
          <a:endParaRPr lang="en-US"/>
        </a:p>
      </dgm:t>
    </dgm:pt>
    <dgm:pt modelId="{07413695-21E9-454B-9343-E557737C5859}" type="sibTrans" cxnId="{A73AED52-E703-4008-8D7D-F1CBC4E01E6C}">
      <dgm:prSet/>
      <dgm:spPr/>
      <dgm:t>
        <a:bodyPr/>
        <a:lstStyle/>
        <a:p>
          <a:endParaRPr lang="en-US"/>
        </a:p>
      </dgm:t>
    </dgm:pt>
    <dgm:pt modelId="{932E7508-A7B7-42B5-8B96-BF48816A2888}">
      <dgm:prSet/>
      <dgm:spPr/>
      <dgm:t>
        <a:bodyPr/>
        <a:lstStyle/>
        <a:p>
          <a:r>
            <a:rPr lang="en-US"/>
            <a:t>Hypercalcemia and Cutaneous Calcification</a:t>
          </a:r>
        </a:p>
      </dgm:t>
    </dgm:pt>
    <dgm:pt modelId="{0AB1F36B-B2A9-46E6-ADF1-F1F11FE51C94}" type="parTrans" cxnId="{A099B7F5-E665-4E88-B843-E47C1047B4A5}">
      <dgm:prSet/>
      <dgm:spPr/>
      <dgm:t>
        <a:bodyPr/>
        <a:lstStyle/>
        <a:p>
          <a:endParaRPr lang="en-US"/>
        </a:p>
      </dgm:t>
    </dgm:pt>
    <dgm:pt modelId="{0D2CFA21-1E44-4071-820A-067EC310BC31}" type="sibTrans" cxnId="{A099B7F5-E665-4E88-B843-E47C1047B4A5}">
      <dgm:prSet/>
      <dgm:spPr/>
      <dgm:t>
        <a:bodyPr/>
        <a:lstStyle/>
        <a:p>
          <a:endParaRPr lang="en-US"/>
        </a:p>
      </dgm:t>
    </dgm:pt>
    <dgm:pt modelId="{BB98B63C-527E-4A75-BBB4-2927DB661F35}">
      <dgm:prSet/>
      <dgm:spPr/>
      <dgm:t>
        <a:bodyPr/>
        <a:lstStyle/>
        <a:p>
          <a:r>
            <a:rPr lang="en-US" b="0" i="0"/>
            <a:t>Avoid in patients known to have an underlying hypercalcemic disorder. </a:t>
          </a:r>
          <a:endParaRPr lang="en-US"/>
        </a:p>
      </dgm:t>
    </dgm:pt>
    <dgm:pt modelId="{444E345A-46F8-4F8F-B123-70EF54C18C50}" type="parTrans" cxnId="{69D0C489-8516-46E9-99E3-12622D650D31}">
      <dgm:prSet/>
      <dgm:spPr/>
      <dgm:t>
        <a:bodyPr/>
        <a:lstStyle/>
        <a:p>
          <a:endParaRPr lang="en-US"/>
        </a:p>
      </dgm:t>
    </dgm:pt>
    <dgm:pt modelId="{AD87C03A-1754-4B47-AC2D-CDCB2D807CD0}" type="sibTrans" cxnId="{69D0C489-8516-46E9-99E3-12622D650D31}">
      <dgm:prSet/>
      <dgm:spPr/>
      <dgm:t>
        <a:bodyPr/>
        <a:lstStyle/>
        <a:p>
          <a:endParaRPr lang="en-US"/>
        </a:p>
      </dgm:t>
    </dgm:pt>
    <dgm:pt modelId="{2654B57F-2801-4F95-BA08-43DF5EF86B71}">
      <dgm:prSet/>
      <dgm:spPr/>
      <dgm:t>
        <a:bodyPr/>
        <a:lstStyle/>
        <a:p>
          <a:r>
            <a:rPr lang="en-US" b="0" i="0"/>
            <a:t>Discontinue in patients developing worsening of previously stable cutaneous calcification. </a:t>
          </a:r>
          <a:endParaRPr lang="en-US"/>
        </a:p>
      </dgm:t>
    </dgm:pt>
    <dgm:pt modelId="{97A565CE-218D-4324-8F7F-D835C2E8BF0C}" type="parTrans" cxnId="{C7E29AD1-698B-461C-A380-109D4D2B8429}">
      <dgm:prSet/>
      <dgm:spPr/>
      <dgm:t>
        <a:bodyPr/>
        <a:lstStyle/>
        <a:p>
          <a:endParaRPr lang="en-US"/>
        </a:p>
      </dgm:t>
    </dgm:pt>
    <dgm:pt modelId="{A81DDF5B-E589-4F70-BCE4-AF57B635B4EA}" type="sibTrans" cxnId="{C7E29AD1-698B-461C-A380-109D4D2B8429}">
      <dgm:prSet/>
      <dgm:spPr/>
      <dgm:t>
        <a:bodyPr/>
        <a:lstStyle/>
        <a:p>
          <a:endParaRPr lang="en-US"/>
        </a:p>
      </dgm:t>
    </dgm:pt>
    <dgm:pt modelId="{66242DDA-0737-4202-A759-6F13FEBD2D6C}">
      <dgm:prSet/>
      <dgm:spPr/>
      <dgm:t>
        <a:bodyPr/>
        <a:lstStyle/>
        <a:p>
          <a:r>
            <a:rPr lang="en-US" b="0" i="0"/>
            <a:t>Risk of Urolithiasis</a:t>
          </a:r>
          <a:endParaRPr lang="en-US"/>
        </a:p>
      </dgm:t>
    </dgm:pt>
    <dgm:pt modelId="{839D0697-0102-415A-B6D8-DEF9AF7A2A5F}" type="parTrans" cxnId="{216A50F3-3981-4C15-9D80-2F1B42EBEEE4}">
      <dgm:prSet/>
      <dgm:spPr/>
      <dgm:t>
        <a:bodyPr/>
        <a:lstStyle/>
        <a:p>
          <a:endParaRPr lang="en-US"/>
        </a:p>
      </dgm:t>
    </dgm:pt>
    <dgm:pt modelId="{E06FA13F-54FE-49D8-BBC7-44BB216AFD30}" type="sibTrans" cxnId="{216A50F3-3981-4C15-9D80-2F1B42EBEEE4}">
      <dgm:prSet/>
      <dgm:spPr/>
      <dgm:t>
        <a:bodyPr/>
        <a:lstStyle/>
        <a:p>
          <a:endParaRPr lang="en-US"/>
        </a:p>
      </dgm:t>
    </dgm:pt>
    <dgm:pt modelId="{BEA88C2E-4193-4CD8-A85E-B62F6F9A8028}">
      <dgm:prSet/>
      <dgm:spPr/>
      <dgm:t>
        <a:bodyPr/>
        <a:lstStyle/>
        <a:p>
          <a:r>
            <a:rPr lang="en-US" b="0" i="0"/>
            <a:t>Consider the risk/benefit in patients with active or recent urolithiasis because of risk of exacerbation </a:t>
          </a:r>
          <a:endParaRPr lang="en-US"/>
        </a:p>
      </dgm:t>
    </dgm:pt>
    <dgm:pt modelId="{E7EA7AFE-2711-4E8D-91AB-5D431655A4C0}" type="parTrans" cxnId="{C7103A3E-D224-4D47-93B0-26A839B6BD96}">
      <dgm:prSet/>
      <dgm:spPr/>
      <dgm:t>
        <a:bodyPr/>
        <a:lstStyle/>
        <a:p>
          <a:endParaRPr lang="en-US"/>
        </a:p>
      </dgm:t>
    </dgm:pt>
    <dgm:pt modelId="{8F2E5C3E-2C3E-4487-87C9-791A453AD252}" type="sibTrans" cxnId="{C7103A3E-D224-4D47-93B0-26A839B6BD96}">
      <dgm:prSet/>
      <dgm:spPr/>
      <dgm:t>
        <a:bodyPr/>
        <a:lstStyle/>
        <a:p>
          <a:endParaRPr lang="en-US"/>
        </a:p>
      </dgm:t>
    </dgm:pt>
    <dgm:pt modelId="{4767AF79-D26A-4370-B3CC-B2B55DD5D9CA}">
      <dgm:prSet/>
      <dgm:spPr/>
      <dgm:t>
        <a:bodyPr/>
        <a:lstStyle/>
        <a:p>
          <a:r>
            <a:rPr lang="en-US" b="0" i="0"/>
            <a:t>Orthostatic Hypotension</a:t>
          </a:r>
          <a:endParaRPr lang="en-US"/>
        </a:p>
      </dgm:t>
    </dgm:pt>
    <dgm:pt modelId="{04789E9D-FFE7-4CE5-876A-D41996FFCB70}" type="parTrans" cxnId="{109A8529-33A1-4826-A6C8-60AA5622F023}">
      <dgm:prSet/>
      <dgm:spPr/>
      <dgm:t>
        <a:bodyPr/>
        <a:lstStyle/>
        <a:p>
          <a:endParaRPr lang="en-US"/>
        </a:p>
      </dgm:t>
    </dgm:pt>
    <dgm:pt modelId="{884122DF-FA15-408F-881B-6AA87A75502E}" type="sibTrans" cxnId="{109A8529-33A1-4826-A6C8-60AA5622F023}">
      <dgm:prSet/>
      <dgm:spPr/>
      <dgm:t>
        <a:bodyPr/>
        <a:lstStyle/>
        <a:p>
          <a:endParaRPr lang="en-US"/>
        </a:p>
      </dgm:t>
    </dgm:pt>
    <dgm:pt modelId="{9A3E06DE-392F-4812-8F6B-8E8B384287FC}">
      <dgm:prSet/>
      <dgm:spPr/>
      <dgm:t>
        <a:bodyPr/>
        <a:lstStyle/>
        <a:p>
          <a:r>
            <a:rPr lang="en-US" b="0" i="0"/>
            <a:t>Transient orthostatic hypotension may occur with initial doses</a:t>
          </a:r>
          <a:endParaRPr lang="en-US"/>
        </a:p>
      </dgm:t>
    </dgm:pt>
    <dgm:pt modelId="{706ED26D-D543-4C58-B76C-FF7D9D48428A}" type="parTrans" cxnId="{57AAB6FF-4120-4F00-BCCC-5C7A24529A63}">
      <dgm:prSet/>
      <dgm:spPr/>
      <dgm:t>
        <a:bodyPr/>
        <a:lstStyle/>
        <a:p>
          <a:endParaRPr lang="en-US"/>
        </a:p>
      </dgm:t>
    </dgm:pt>
    <dgm:pt modelId="{B249E72B-5401-4C47-9F09-03A47C576EDE}" type="sibTrans" cxnId="{57AAB6FF-4120-4F00-BCCC-5C7A24529A63}">
      <dgm:prSet/>
      <dgm:spPr/>
      <dgm:t>
        <a:bodyPr/>
        <a:lstStyle/>
        <a:p>
          <a:endParaRPr lang="en-US"/>
        </a:p>
      </dgm:t>
    </dgm:pt>
    <dgm:pt modelId="{ED7FBAAF-2B78-4183-836D-8C95AA55A0AE}" type="pres">
      <dgm:prSet presAssocID="{4AC30067-F609-453B-8DF2-3A0374390F6C}" presName="linear" presStyleCnt="0">
        <dgm:presLayoutVars>
          <dgm:dir/>
          <dgm:animLvl val="lvl"/>
          <dgm:resizeHandles val="exact"/>
        </dgm:presLayoutVars>
      </dgm:prSet>
      <dgm:spPr/>
    </dgm:pt>
    <dgm:pt modelId="{7C4334C8-7D69-4B72-837D-ED62875294BE}" type="pres">
      <dgm:prSet presAssocID="{717FC659-0B63-45A1-B782-A30E474E4B56}" presName="parentLin" presStyleCnt="0"/>
      <dgm:spPr/>
    </dgm:pt>
    <dgm:pt modelId="{AA9B9879-08C1-470E-8B6B-90A9CF014C53}" type="pres">
      <dgm:prSet presAssocID="{717FC659-0B63-45A1-B782-A30E474E4B56}" presName="parentLeftMargin" presStyleLbl="node1" presStyleIdx="0" presStyleCnt="4"/>
      <dgm:spPr/>
    </dgm:pt>
    <dgm:pt modelId="{4F188C60-30C6-4D20-8296-00A9C6EA9AE7}" type="pres">
      <dgm:prSet presAssocID="{717FC659-0B63-45A1-B782-A30E474E4B56}" presName="parentText" presStyleLbl="node1" presStyleIdx="0" presStyleCnt="4">
        <dgm:presLayoutVars>
          <dgm:chMax val="0"/>
          <dgm:bulletEnabled val="1"/>
        </dgm:presLayoutVars>
      </dgm:prSet>
      <dgm:spPr/>
    </dgm:pt>
    <dgm:pt modelId="{D5782CC8-8134-44A0-B0FC-F700894C0AB4}" type="pres">
      <dgm:prSet presAssocID="{717FC659-0B63-45A1-B782-A30E474E4B56}" presName="negativeSpace" presStyleCnt="0"/>
      <dgm:spPr/>
    </dgm:pt>
    <dgm:pt modelId="{021E0A46-6E4E-4978-A517-8A239DD4DAE9}" type="pres">
      <dgm:prSet presAssocID="{717FC659-0B63-45A1-B782-A30E474E4B56}" presName="childText" presStyleLbl="conFgAcc1" presStyleIdx="0" presStyleCnt="4">
        <dgm:presLayoutVars>
          <dgm:bulletEnabled val="1"/>
        </dgm:presLayoutVars>
      </dgm:prSet>
      <dgm:spPr/>
    </dgm:pt>
    <dgm:pt modelId="{FC1CAEA3-6629-481A-B383-B7C3949E260E}" type="pres">
      <dgm:prSet presAssocID="{4FD0006A-A9B0-4A87-BD77-6EF0B48A341A}" presName="spaceBetweenRectangles" presStyleCnt="0"/>
      <dgm:spPr/>
    </dgm:pt>
    <dgm:pt modelId="{723DF953-8895-4443-96FE-F88739ABDDF1}" type="pres">
      <dgm:prSet presAssocID="{932E7508-A7B7-42B5-8B96-BF48816A2888}" presName="parentLin" presStyleCnt="0"/>
      <dgm:spPr/>
    </dgm:pt>
    <dgm:pt modelId="{35D4A309-8C54-4299-BF5B-1FA112EC5168}" type="pres">
      <dgm:prSet presAssocID="{932E7508-A7B7-42B5-8B96-BF48816A2888}" presName="parentLeftMargin" presStyleLbl="node1" presStyleIdx="0" presStyleCnt="4"/>
      <dgm:spPr/>
    </dgm:pt>
    <dgm:pt modelId="{76C9BFC0-561A-4901-B1B5-928C95773993}" type="pres">
      <dgm:prSet presAssocID="{932E7508-A7B7-42B5-8B96-BF48816A2888}" presName="parentText" presStyleLbl="node1" presStyleIdx="1" presStyleCnt="4">
        <dgm:presLayoutVars>
          <dgm:chMax val="0"/>
          <dgm:bulletEnabled val="1"/>
        </dgm:presLayoutVars>
      </dgm:prSet>
      <dgm:spPr/>
    </dgm:pt>
    <dgm:pt modelId="{8338DF0D-5D37-4AEA-BC54-F24D857B9188}" type="pres">
      <dgm:prSet presAssocID="{932E7508-A7B7-42B5-8B96-BF48816A2888}" presName="negativeSpace" presStyleCnt="0"/>
      <dgm:spPr/>
    </dgm:pt>
    <dgm:pt modelId="{8A7410AA-A038-41BC-B2D4-53C5EDF7F52E}" type="pres">
      <dgm:prSet presAssocID="{932E7508-A7B7-42B5-8B96-BF48816A2888}" presName="childText" presStyleLbl="conFgAcc1" presStyleIdx="1" presStyleCnt="4">
        <dgm:presLayoutVars>
          <dgm:bulletEnabled val="1"/>
        </dgm:presLayoutVars>
      </dgm:prSet>
      <dgm:spPr/>
    </dgm:pt>
    <dgm:pt modelId="{7680257E-FF14-4E7E-9C49-D70DE880B42D}" type="pres">
      <dgm:prSet presAssocID="{0D2CFA21-1E44-4071-820A-067EC310BC31}" presName="spaceBetweenRectangles" presStyleCnt="0"/>
      <dgm:spPr/>
    </dgm:pt>
    <dgm:pt modelId="{E055C6E5-BE27-4006-8DAE-B8886A1675E9}" type="pres">
      <dgm:prSet presAssocID="{66242DDA-0737-4202-A759-6F13FEBD2D6C}" presName="parentLin" presStyleCnt="0"/>
      <dgm:spPr/>
    </dgm:pt>
    <dgm:pt modelId="{50FFAC67-D52B-4186-B3B3-20587596D34C}" type="pres">
      <dgm:prSet presAssocID="{66242DDA-0737-4202-A759-6F13FEBD2D6C}" presName="parentLeftMargin" presStyleLbl="node1" presStyleIdx="1" presStyleCnt="4"/>
      <dgm:spPr/>
    </dgm:pt>
    <dgm:pt modelId="{F16937DD-DAB6-40AD-9FBA-3BCAA8B13FE9}" type="pres">
      <dgm:prSet presAssocID="{66242DDA-0737-4202-A759-6F13FEBD2D6C}" presName="parentText" presStyleLbl="node1" presStyleIdx="2" presStyleCnt="4">
        <dgm:presLayoutVars>
          <dgm:chMax val="0"/>
          <dgm:bulletEnabled val="1"/>
        </dgm:presLayoutVars>
      </dgm:prSet>
      <dgm:spPr/>
    </dgm:pt>
    <dgm:pt modelId="{2B82DA0B-52C5-497C-BC0E-EB5354CB1FA0}" type="pres">
      <dgm:prSet presAssocID="{66242DDA-0737-4202-A759-6F13FEBD2D6C}" presName="negativeSpace" presStyleCnt="0"/>
      <dgm:spPr/>
    </dgm:pt>
    <dgm:pt modelId="{42D3B6A0-9CEF-4AEB-A522-8FC89D802FBF}" type="pres">
      <dgm:prSet presAssocID="{66242DDA-0737-4202-A759-6F13FEBD2D6C}" presName="childText" presStyleLbl="conFgAcc1" presStyleIdx="2" presStyleCnt="4">
        <dgm:presLayoutVars>
          <dgm:bulletEnabled val="1"/>
        </dgm:presLayoutVars>
      </dgm:prSet>
      <dgm:spPr/>
    </dgm:pt>
    <dgm:pt modelId="{61C267CF-0215-4BC9-B916-B9150467E3CA}" type="pres">
      <dgm:prSet presAssocID="{E06FA13F-54FE-49D8-BBC7-44BB216AFD30}" presName="spaceBetweenRectangles" presStyleCnt="0"/>
      <dgm:spPr/>
    </dgm:pt>
    <dgm:pt modelId="{49C075EC-8B0F-41ED-8AC1-6567F1EACAD6}" type="pres">
      <dgm:prSet presAssocID="{4767AF79-D26A-4370-B3CC-B2B55DD5D9CA}" presName="parentLin" presStyleCnt="0"/>
      <dgm:spPr/>
    </dgm:pt>
    <dgm:pt modelId="{CB6634AC-8FF6-45DB-B904-9F278D136515}" type="pres">
      <dgm:prSet presAssocID="{4767AF79-D26A-4370-B3CC-B2B55DD5D9CA}" presName="parentLeftMargin" presStyleLbl="node1" presStyleIdx="2" presStyleCnt="4"/>
      <dgm:spPr/>
    </dgm:pt>
    <dgm:pt modelId="{8F0DD41C-7147-4C31-B039-84F1090AAC9F}" type="pres">
      <dgm:prSet presAssocID="{4767AF79-D26A-4370-B3CC-B2B55DD5D9CA}" presName="parentText" presStyleLbl="node1" presStyleIdx="3" presStyleCnt="4">
        <dgm:presLayoutVars>
          <dgm:chMax val="0"/>
          <dgm:bulletEnabled val="1"/>
        </dgm:presLayoutVars>
      </dgm:prSet>
      <dgm:spPr/>
    </dgm:pt>
    <dgm:pt modelId="{1B6F7633-4483-40B4-8CBD-F1597A80AEBB}" type="pres">
      <dgm:prSet presAssocID="{4767AF79-D26A-4370-B3CC-B2B55DD5D9CA}" presName="negativeSpace" presStyleCnt="0"/>
      <dgm:spPr/>
    </dgm:pt>
    <dgm:pt modelId="{0BA7CE6C-1BCA-47FD-9302-6A6466774AE8}" type="pres">
      <dgm:prSet presAssocID="{4767AF79-D26A-4370-B3CC-B2B55DD5D9CA}" presName="childText" presStyleLbl="conFgAcc1" presStyleIdx="3" presStyleCnt="4">
        <dgm:presLayoutVars>
          <dgm:bulletEnabled val="1"/>
        </dgm:presLayoutVars>
      </dgm:prSet>
      <dgm:spPr/>
    </dgm:pt>
  </dgm:ptLst>
  <dgm:cxnLst>
    <dgm:cxn modelId="{A182B301-7F99-4CBC-A35B-25BC776A727F}" type="presOf" srcId="{717FC659-0B63-45A1-B782-A30E474E4B56}" destId="{AA9B9879-08C1-470E-8B6B-90A9CF014C53}" srcOrd="0" destOrd="0" presId="urn:microsoft.com/office/officeart/2005/8/layout/list1"/>
    <dgm:cxn modelId="{B11FD302-2804-4FBD-8019-E067412DEB24}" type="presOf" srcId="{932E7508-A7B7-42B5-8B96-BF48816A2888}" destId="{76C9BFC0-561A-4901-B1B5-928C95773993}" srcOrd="1" destOrd="0" presId="urn:microsoft.com/office/officeart/2005/8/layout/list1"/>
    <dgm:cxn modelId="{A1EDC217-7F07-4A68-AB4B-26E4A37C5A2C}" srcId="{717FC659-0B63-45A1-B782-A30E474E4B56}" destId="{74493782-5AAE-40E9-AD3C-EE6A4509118F}" srcOrd="0" destOrd="0" parTransId="{B418DE08-7F7C-4522-9F20-E72792BE2397}" sibTransId="{5CFC302C-EEDA-422C-BF0D-CFC8FDD339CD}"/>
    <dgm:cxn modelId="{6D22921A-98EE-4B1F-81CA-9DE9792E8C38}" srcId="{717FC659-0B63-45A1-B782-A30E474E4B56}" destId="{A2DF68A2-10FE-45CC-9CDB-A13B8FF7F3CF}" srcOrd="1" destOrd="0" parTransId="{EBA6ADF5-0D6F-4115-99CC-C65EF4CDF268}" sibTransId="{67A32F76-6476-440A-86C2-0BAD61EA73A2}"/>
    <dgm:cxn modelId="{4602C423-B938-49A7-AA16-6B3254B8D81C}" type="presOf" srcId="{A2DF68A2-10FE-45CC-9CDB-A13B8FF7F3CF}" destId="{021E0A46-6E4E-4978-A517-8A239DD4DAE9}" srcOrd="0" destOrd="1" presId="urn:microsoft.com/office/officeart/2005/8/layout/list1"/>
    <dgm:cxn modelId="{DE3A4D26-CA5B-43FB-9871-74E4FDC0043C}" type="presOf" srcId="{2654B57F-2801-4F95-BA08-43DF5EF86B71}" destId="{8A7410AA-A038-41BC-B2D4-53C5EDF7F52E}" srcOrd="0" destOrd="1" presId="urn:microsoft.com/office/officeart/2005/8/layout/list1"/>
    <dgm:cxn modelId="{109A8529-33A1-4826-A6C8-60AA5622F023}" srcId="{4AC30067-F609-453B-8DF2-3A0374390F6C}" destId="{4767AF79-D26A-4370-B3CC-B2B55DD5D9CA}" srcOrd="3" destOrd="0" parTransId="{04789E9D-FFE7-4CE5-876A-D41996FFCB70}" sibTransId="{884122DF-FA15-408F-881B-6AA87A75502E}"/>
    <dgm:cxn modelId="{5BD27D3B-20DC-476C-A39C-085B0D9EA5A8}" type="presOf" srcId="{4767AF79-D26A-4370-B3CC-B2B55DD5D9CA}" destId="{8F0DD41C-7147-4C31-B039-84F1090AAC9F}" srcOrd="1" destOrd="0" presId="urn:microsoft.com/office/officeart/2005/8/layout/list1"/>
    <dgm:cxn modelId="{C7103A3E-D224-4D47-93B0-26A839B6BD96}" srcId="{66242DDA-0737-4202-A759-6F13FEBD2D6C}" destId="{BEA88C2E-4193-4CD8-A85E-B62F6F9A8028}" srcOrd="0" destOrd="0" parTransId="{E7EA7AFE-2711-4E8D-91AB-5D431655A4C0}" sibTransId="{8F2E5C3E-2C3E-4487-87C9-791A453AD252}"/>
    <dgm:cxn modelId="{A5CA615B-3998-4FA1-9B40-DCDB9F263C42}" type="presOf" srcId="{66242DDA-0737-4202-A759-6F13FEBD2D6C}" destId="{F16937DD-DAB6-40AD-9FBA-3BCAA8B13FE9}" srcOrd="1" destOrd="0" presId="urn:microsoft.com/office/officeart/2005/8/layout/list1"/>
    <dgm:cxn modelId="{EA72CE6D-6AFF-4C62-98CF-7D11F76644D8}" type="presOf" srcId="{BEA88C2E-4193-4CD8-A85E-B62F6F9A8028}" destId="{42D3B6A0-9CEF-4AEB-A522-8FC89D802FBF}" srcOrd="0" destOrd="0" presId="urn:microsoft.com/office/officeart/2005/8/layout/list1"/>
    <dgm:cxn modelId="{A73AED52-E703-4008-8D7D-F1CBC4E01E6C}" srcId="{717FC659-0B63-45A1-B782-A30E474E4B56}" destId="{480E9CB9-B83B-413E-B73D-EE75FB6B9BA8}" srcOrd="2" destOrd="0" parTransId="{5707A243-1BDC-4982-9170-CFC95B955CD0}" sibTransId="{07413695-21E9-454B-9343-E557737C5859}"/>
    <dgm:cxn modelId="{0F293A7F-8C14-4B2E-843C-AFB761709D86}" type="presOf" srcId="{4767AF79-D26A-4370-B3CC-B2B55DD5D9CA}" destId="{CB6634AC-8FF6-45DB-B904-9F278D136515}" srcOrd="0" destOrd="0" presId="urn:microsoft.com/office/officeart/2005/8/layout/list1"/>
    <dgm:cxn modelId="{7080BA88-B5EE-493C-AE40-A3282D33B1F3}" type="presOf" srcId="{932E7508-A7B7-42B5-8B96-BF48816A2888}" destId="{35D4A309-8C54-4299-BF5B-1FA112EC5168}" srcOrd="0" destOrd="0" presId="urn:microsoft.com/office/officeart/2005/8/layout/list1"/>
    <dgm:cxn modelId="{69D0C489-8516-46E9-99E3-12622D650D31}" srcId="{932E7508-A7B7-42B5-8B96-BF48816A2888}" destId="{BB98B63C-527E-4A75-BBB4-2927DB661F35}" srcOrd="0" destOrd="0" parTransId="{444E345A-46F8-4F8F-B123-70EF54C18C50}" sibTransId="{AD87C03A-1754-4B47-AC2D-CDCB2D807CD0}"/>
    <dgm:cxn modelId="{FCA6BCA5-304C-4351-BD46-02C6705F93C7}" type="presOf" srcId="{717FC659-0B63-45A1-B782-A30E474E4B56}" destId="{4F188C60-30C6-4D20-8296-00A9C6EA9AE7}" srcOrd="1" destOrd="0" presId="urn:microsoft.com/office/officeart/2005/8/layout/list1"/>
    <dgm:cxn modelId="{59F543C2-C422-4E9D-8302-C662BBEBE0D3}" type="presOf" srcId="{74493782-5AAE-40E9-AD3C-EE6A4509118F}" destId="{021E0A46-6E4E-4978-A517-8A239DD4DAE9}" srcOrd="0" destOrd="0" presId="urn:microsoft.com/office/officeart/2005/8/layout/list1"/>
    <dgm:cxn modelId="{C7E29AD1-698B-461C-A380-109D4D2B8429}" srcId="{932E7508-A7B7-42B5-8B96-BF48816A2888}" destId="{2654B57F-2801-4F95-BA08-43DF5EF86B71}" srcOrd="1" destOrd="0" parTransId="{97A565CE-218D-4324-8F7F-D835C2E8BF0C}" sibTransId="{A81DDF5B-E589-4F70-BCE4-AF57B635B4EA}"/>
    <dgm:cxn modelId="{C4528BDA-4D1A-41A4-A984-85B37083F8A7}" type="presOf" srcId="{9A3E06DE-392F-4812-8F6B-8E8B384287FC}" destId="{0BA7CE6C-1BCA-47FD-9302-6A6466774AE8}" srcOrd="0" destOrd="0" presId="urn:microsoft.com/office/officeart/2005/8/layout/list1"/>
    <dgm:cxn modelId="{F4D5A4DB-9EE0-4C7A-A823-2DB33751022D}" srcId="{4AC30067-F609-453B-8DF2-3A0374390F6C}" destId="{717FC659-0B63-45A1-B782-A30E474E4B56}" srcOrd="0" destOrd="0" parTransId="{FF719F00-2794-45CD-953B-6B672755302F}" sibTransId="{4FD0006A-A9B0-4A87-BD77-6EF0B48A341A}"/>
    <dgm:cxn modelId="{7A36A2DE-2526-4398-ADB9-270DA5043725}" type="presOf" srcId="{4AC30067-F609-453B-8DF2-3A0374390F6C}" destId="{ED7FBAAF-2B78-4183-836D-8C95AA55A0AE}" srcOrd="0" destOrd="0" presId="urn:microsoft.com/office/officeart/2005/8/layout/list1"/>
    <dgm:cxn modelId="{7A7663ED-7868-4F29-8E94-6B3327B9962E}" type="presOf" srcId="{480E9CB9-B83B-413E-B73D-EE75FB6B9BA8}" destId="{021E0A46-6E4E-4978-A517-8A239DD4DAE9}" srcOrd="0" destOrd="2" presId="urn:microsoft.com/office/officeart/2005/8/layout/list1"/>
    <dgm:cxn modelId="{216A50F3-3981-4C15-9D80-2F1B42EBEEE4}" srcId="{4AC30067-F609-453B-8DF2-3A0374390F6C}" destId="{66242DDA-0737-4202-A759-6F13FEBD2D6C}" srcOrd="2" destOrd="0" parTransId="{839D0697-0102-415A-B6D8-DEF9AF7A2A5F}" sibTransId="{E06FA13F-54FE-49D8-BBC7-44BB216AFD30}"/>
    <dgm:cxn modelId="{0D94A2F3-FE30-4772-9FDA-66B812DC771A}" type="presOf" srcId="{66242DDA-0737-4202-A759-6F13FEBD2D6C}" destId="{50FFAC67-D52B-4186-B3B3-20587596D34C}" srcOrd="0" destOrd="0" presId="urn:microsoft.com/office/officeart/2005/8/layout/list1"/>
    <dgm:cxn modelId="{749A2AF5-9211-4ABE-B050-5CC94E2E5E94}" type="presOf" srcId="{BB98B63C-527E-4A75-BBB4-2927DB661F35}" destId="{8A7410AA-A038-41BC-B2D4-53C5EDF7F52E}" srcOrd="0" destOrd="0" presId="urn:microsoft.com/office/officeart/2005/8/layout/list1"/>
    <dgm:cxn modelId="{A099B7F5-E665-4E88-B843-E47C1047B4A5}" srcId="{4AC30067-F609-453B-8DF2-3A0374390F6C}" destId="{932E7508-A7B7-42B5-8B96-BF48816A2888}" srcOrd="1" destOrd="0" parTransId="{0AB1F36B-B2A9-46E6-ADF1-F1F11FE51C94}" sibTransId="{0D2CFA21-1E44-4071-820A-067EC310BC31}"/>
    <dgm:cxn modelId="{57AAB6FF-4120-4F00-BCCC-5C7A24529A63}" srcId="{4767AF79-D26A-4370-B3CC-B2B55DD5D9CA}" destId="{9A3E06DE-392F-4812-8F6B-8E8B384287FC}" srcOrd="0" destOrd="0" parTransId="{706ED26D-D543-4C58-B76C-FF7D9D48428A}" sibTransId="{B249E72B-5401-4C47-9F09-03A47C576EDE}"/>
    <dgm:cxn modelId="{01B2479F-754C-4D15-897F-5F2CF6509E7F}" type="presParOf" srcId="{ED7FBAAF-2B78-4183-836D-8C95AA55A0AE}" destId="{7C4334C8-7D69-4B72-837D-ED62875294BE}" srcOrd="0" destOrd="0" presId="urn:microsoft.com/office/officeart/2005/8/layout/list1"/>
    <dgm:cxn modelId="{7381DDF7-3132-4C0B-875D-B9138E7C3127}" type="presParOf" srcId="{7C4334C8-7D69-4B72-837D-ED62875294BE}" destId="{AA9B9879-08C1-470E-8B6B-90A9CF014C53}" srcOrd="0" destOrd="0" presId="urn:microsoft.com/office/officeart/2005/8/layout/list1"/>
    <dgm:cxn modelId="{4391972F-DD83-46AF-A847-3624F4954D7C}" type="presParOf" srcId="{7C4334C8-7D69-4B72-837D-ED62875294BE}" destId="{4F188C60-30C6-4D20-8296-00A9C6EA9AE7}" srcOrd="1" destOrd="0" presId="urn:microsoft.com/office/officeart/2005/8/layout/list1"/>
    <dgm:cxn modelId="{2B328B48-2994-469F-910A-CF425A4581D7}" type="presParOf" srcId="{ED7FBAAF-2B78-4183-836D-8C95AA55A0AE}" destId="{D5782CC8-8134-44A0-B0FC-F700894C0AB4}" srcOrd="1" destOrd="0" presId="urn:microsoft.com/office/officeart/2005/8/layout/list1"/>
    <dgm:cxn modelId="{5A14ECB0-3A9E-4E2C-8B33-29777D3B2E16}" type="presParOf" srcId="{ED7FBAAF-2B78-4183-836D-8C95AA55A0AE}" destId="{021E0A46-6E4E-4978-A517-8A239DD4DAE9}" srcOrd="2" destOrd="0" presId="urn:microsoft.com/office/officeart/2005/8/layout/list1"/>
    <dgm:cxn modelId="{AE7D8E0E-41DF-4BFA-959A-712E9B409736}" type="presParOf" srcId="{ED7FBAAF-2B78-4183-836D-8C95AA55A0AE}" destId="{FC1CAEA3-6629-481A-B383-B7C3949E260E}" srcOrd="3" destOrd="0" presId="urn:microsoft.com/office/officeart/2005/8/layout/list1"/>
    <dgm:cxn modelId="{368C7ABB-F188-493D-8347-C60EA15A9CD6}" type="presParOf" srcId="{ED7FBAAF-2B78-4183-836D-8C95AA55A0AE}" destId="{723DF953-8895-4443-96FE-F88739ABDDF1}" srcOrd="4" destOrd="0" presId="urn:microsoft.com/office/officeart/2005/8/layout/list1"/>
    <dgm:cxn modelId="{BF136F4D-7E62-47A9-9477-A0E9FE87F395}" type="presParOf" srcId="{723DF953-8895-4443-96FE-F88739ABDDF1}" destId="{35D4A309-8C54-4299-BF5B-1FA112EC5168}" srcOrd="0" destOrd="0" presId="urn:microsoft.com/office/officeart/2005/8/layout/list1"/>
    <dgm:cxn modelId="{A0EDCED1-97FB-47AA-A5A9-2C72AD46E571}" type="presParOf" srcId="{723DF953-8895-4443-96FE-F88739ABDDF1}" destId="{76C9BFC0-561A-4901-B1B5-928C95773993}" srcOrd="1" destOrd="0" presId="urn:microsoft.com/office/officeart/2005/8/layout/list1"/>
    <dgm:cxn modelId="{3B8F8FD9-2F3A-4745-A4E1-508D1D2F27E7}" type="presParOf" srcId="{ED7FBAAF-2B78-4183-836D-8C95AA55A0AE}" destId="{8338DF0D-5D37-4AEA-BC54-F24D857B9188}" srcOrd="5" destOrd="0" presId="urn:microsoft.com/office/officeart/2005/8/layout/list1"/>
    <dgm:cxn modelId="{9A66C2C5-9B91-4870-913D-7E42BEC12A4F}" type="presParOf" srcId="{ED7FBAAF-2B78-4183-836D-8C95AA55A0AE}" destId="{8A7410AA-A038-41BC-B2D4-53C5EDF7F52E}" srcOrd="6" destOrd="0" presId="urn:microsoft.com/office/officeart/2005/8/layout/list1"/>
    <dgm:cxn modelId="{7591C93A-F787-4244-A0EB-A96991C50F83}" type="presParOf" srcId="{ED7FBAAF-2B78-4183-836D-8C95AA55A0AE}" destId="{7680257E-FF14-4E7E-9C49-D70DE880B42D}" srcOrd="7" destOrd="0" presId="urn:microsoft.com/office/officeart/2005/8/layout/list1"/>
    <dgm:cxn modelId="{CBD03910-3AA9-4874-8200-776D6798506D}" type="presParOf" srcId="{ED7FBAAF-2B78-4183-836D-8C95AA55A0AE}" destId="{E055C6E5-BE27-4006-8DAE-B8886A1675E9}" srcOrd="8" destOrd="0" presId="urn:microsoft.com/office/officeart/2005/8/layout/list1"/>
    <dgm:cxn modelId="{A77D8EB0-B167-4042-ADC7-2428C0AC6BF8}" type="presParOf" srcId="{E055C6E5-BE27-4006-8DAE-B8886A1675E9}" destId="{50FFAC67-D52B-4186-B3B3-20587596D34C}" srcOrd="0" destOrd="0" presId="urn:microsoft.com/office/officeart/2005/8/layout/list1"/>
    <dgm:cxn modelId="{9F2B669A-D051-4ADC-BFAF-68CD6E095040}" type="presParOf" srcId="{E055C6E5-BE27-4006-8DAE-B8886A1675E9}" destId="{F16937DD-DAB6-40AD-9FBA-3BCAA8B13FE9}" srcOrd="1" destOrd="0" presId="urn:microsoft.com/office/officeart/2005/8/layout/list1"/>
    <dgm:cxn modelId="{EBCE2BC9-6374-4A96-AAF0-B1841565D99D}" type="presParOf" srcId="{ED7FBAAF-2B78-4183-836D-8C95AA55A0AE}" destId="{2B82DA0B-52C5-497C-BC0E-EB5354CB1FA0}" srcOrd="9" destOrd="0" presId="urn:microsoft.com/office/officeart/2005/8/layout/list1"/>
    <dgm:cxn modelId="{6F49174B-0A33-4510-B507-C808C372BAA5}" type="presParOf" srcId="{ED7FBAAF-2B78-4183-836D-8C95AA55A0AE}" destId="{42D3B6A0-9CEF-4AEB-A522-8FC89D802FBF}" srcOrd="10" destOrd="0" presId="urn:microsoft.com/office/officeart/2005/8/layout/list1"/>
    <dgm:cxn modelId="{62C5A88A-5050-4941-92BC-477394E1DBE6}" type="presParOf" srcId="{ED7FBAAF-2B78-4183-836D-8C95AA55A0AE}" destId="{61C267CF-0215-4BC9-B916-B9150467E3CA}" srcOrd="11" destOrd="0" presId="urn:microsoft.com/office/officeart/2005/8/layout/list1"/>
    <dgm:cxn modelId="{523C417F-2111-43C3-8F09-119BD9D4E6F8}" type="presParOf" srcId="{ED7FBAAF-2B78-4183-836D-8C95AA55A0AE}" destId="{49C075EC-8B0F-41ED-8AC1-6567F1EACAD6}" srcOrd="12" destOrd="0" presId="urn:microsoft.com/office/officeart/2005/8/layout/list1"/>
    <dgm:cxn modelId="{749960B4-CB01-41AA-A6C7-E2896B7D2B57}" type="presParOf" srcId="{49C075EC-8B0F-41ED-8AC1-6567F1EACAD6}" destId="{CB6634AC-8FF6-45DB-B904-9F278D136515}" srcOrd="0" destOrd="0" presId="urn:microsoft.com/office/officeart/2005/8/layout/list1"/>
    <dgm:cxn modelId="{F900AA72-26BC-423A-B4FE-F849A933455D}" type="presParOf" srcId="{49C075EC-8B0F-41ED-8AC1-6567F1EACAD6}" destId="{8F0DD41C-7147-4C31-B039-84F1090AAC9F}" srcOrd="1" destOrd="0" presId="urn:microsoft.com/office/officeart/2005/8/layout/list1"/>
    <dgm:cxn modelId="{EF52F85D-5C56-43B9-9ADF-073EBDC4F7BA}" type="presParOf" srcId="{ED7FBAAF-2B78-4183-836D-8C95AA55A0AE}" destId="{1B6F7633-4483-40B4-8CBD-F1597A80AEBB}" srcOrd="13" destOrd="0" presId="urn:microsoft.com/office/officeart/2005/8/layout/list1"/>
    <dgm:cxn modelId="{53AC5575-5357-4A51-BB9B-5AC3425EF325}" type="presParOf" srcId="{ED7FBAAF-2B78-4183-836D-8C95AA55A0AE}" destId="{0BA7CE6C-1BCA-47FD-9302-6A6466774AE8}"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6B8D661-DB13-49CB-BD4D-6E95248C9EFF}" type="doc">
      <dgm:prSet loTypeId="urn:microsoft.com/office/officeart/2016/7/layout/VerticalSolidActionList" loCatId="List" qsTypeId="urn:microsoft.com/office/officeart/2005/8/quickstyle/simple1" qsCatId="simple" csTypeId="urn:microsoft.com/office/officeart/2005/8/colors/colorful2" csCatId="colorful"/>
      <dgm:spPr/>
      <dgm:t>
        <a:bodyPr/>
        <a:lstStyle/>
        <a:p>
          <a:endParaRPr lang="en-US"/>
        </a:p>
      </dgm:t>
    </dgm:pt>
    <dgm:pt modelId="{385B6E98-B715-4A89-8A99-2CEE4AC6402C}">
      <dgm:prSet custT="1"/>
      <dgm:spPr/>
      <dgm:t>
        <a:bodyPr/>
        <a:lstStyle/>
        <a:p>
          <a:r>
            <a:rPr lang="en-US" sz="2000" b="0" i="0"/>
            <a:t>Pregnancy</a:t>
          </a:r>
          <a:endParaRPr lang="en-US" sz="2000"/>
        </a:p>
      </dgm:t>
    </dgm:pt>
    <dgm:pt modelId="{456E8543-AA80-4875-9697-D7C5D557D18C}" type="parTrans" cxnId="{0A809016-5777-49C6-92E1-C9E8A17862F2}">
      <dgm:prSet/>
      <dgm:spPr/>
      <dgm:t>
        <a:bodyPr/>
        <a:lstStyle/>
        <a:p>
          <a:endParaRPr lang="en-US" sz="2800"/>
        </a:p>
      </dgm:t>
    </dgm:pt>
    <dgm:pt modelId="{6C47DC63-6FD0-41DB-97DB-09B1BC263E36}" type="sibTrans" cxnId="{0A809016-5777-49C6-92E1-C9E8A17862F2}">
      <dgm:prSet/>
      <dgm:spPr/>
      <dgm:t>
        <a:bodyPr/>
        <a:lstStyle/>
        <a:p>
          <a:endParaRPr lang="en-US" sz="2800"/>
        </a:p>
      </dgm:t>
    </dgm:pt>
    <dgm:pt modelId="{4042CB43-FB10-41A4-862F-5F99452957D4}">
      <dgm:prSet custT="1"/>
      <dgm:spPr/>
      <dgm:t>
        <a:bodyPr/>
        <a:lstStyle/>
        <a:p>
          <a:r>
            <a:rPr lang="en-US" sz="1600" b="0" i="0"/>
            <a:t>Consider discontinuing when pregnancy is recognized </a:t>
          </a:r>
          <a:endParaRPr lang="en-US" sz="1600"/>
        </a:p>
      </dgm:t>
    </dgm:pt>
    <dgm:pt modelId="{9C6EF7C4-29AB-43EC-88A8-530FB6A50787}" type="parTrans" cxnId="{2B5EB0E2-0BDB-44AA-A30F-BF2DAA13CFE6}">
      <dgm:prSet/>
      <dgm:spPr/>
      <dgm:t>
        <a:bodyPr/>
        <a:lstStyle/>
        <a:p>
          <a:endParaRPr lang="en-US" sz="2800"/>
        </a:p>
      </dgm:t>
    </dgm:pt>
    <dgm:pt modelId="{2F5E2A34-62E6-4895-BBDF-E891857A6017}" type="sibTrans" cxnId="{2B5EB0E2-0BDB-44AA-A30F-BF2DAA13CFE6}">
      <dgm:prSet/>
      <dgm:spPr/>
      <dgm:t>
        <a:bodyPr/>
        <a:lstStyle/>
        <a:p>
          <a:endParaRPr lang="en-US" sz="2800"/>
        </a:p>
      </dgm:t>
    </dgm:pt>
    <dgm:pt modelId="{CCDCCFCB-5DA4-41FA-96C3-D30ED8388520}">
      <dgm:prSet custT="1"/>
      <dgm:spPr/>
      <dgm:t>
        <a:bodyPr/>
        <a:lstStyle/>
        <a:p>
          <a:r>
            <a:rPr lang="en-US" sz="2000" b="0" i="0"/>
            <a:t>Lactation</a:t>
          </a:r>
          <a:endParaRPr lang="en-US" sz="2000"/>
        </a:p>
      </dgm:t>
    </dgm:pt>
    <dgm:pt modelId="{DDFF3003-1385-403A-B840-958181273199}" type="parTrans" cxnId="{13A9AC2E-CA03-40C0-B5A1-41ED5E500FA1}">
      <dgm:prSet/>
      <dgm:spPr/>
      <dgm:t>
        <a:bodyPr/>
        <a:lstStyle/>
        <a:p>
          <a:endParaRPr lang="en-US" sz="2800"/>
        </a:p>
      </dgm:t>
    </dgm:pt>
    <dgm:pt modelId="{87131D43-69D9-4316-B16F-85279621CDB0}" type="sibTrans" cxnId="{13A9AC2E-CA03-40C0-B5A1-41ED5E500FA1}">
      <dgm:prSet/>
      <dgm:spPr/>
      <dgm:t>
        <a:bodyPr/>
        <a:lstStyle/>
        <a:p>
          <a:endParaRPr lang="en-US" sz="2800"/>
        </a:p>
      </dgm:t>
    </dgm:pt>
    <dgm:pt modelId="{62447A74-BFB3-45B2-B3AE-87E743161E6E}">
      <dgm:prSet custT="1"/>
      <dgm:spPr/>
      <dgm:t>
        <a:bodyPr/>
        <a:lstStyle/>
        <a:p>
          <a:r>
            <a:rPr lang="en-US" sz="1600" b="0" i="0"/>
            <a:t>Breastfeeding is not recommended </a:t>
          </a:r>
          <a:endParaRPr lang="en-US" sz="1600"/>
        </a:p>
      </dgm:t>
    </dgm:pt>
    <dgm:pt modelId="{DDF82930-F2E5-4BDF-A572-0D18A8553554}" type="parTrans" cxnId="{A2A85EB5-DEA9-4DE2-87B4-F12EB4AE5E1E}">
      <dgm:prSet/>
      <dgm:spPr/>
      <dgm:t>
        <a:bodyPr/>
        <a:lstStyle/>
        <a:p>
          <a:endParaRPr lang="en-US" sz="2800"/>
        </a:p>
      </dgm:t>
    </dgm:pt>
    <dgm:pt modelId="{9D2B454F-033C-4585-BEB8-FAE584F7F46D}" type="sibTrans" cxnId="{A2A85EB5-DEA9-4DE2-87B4-F12EB4AE5E1E}">
      <dgm:prSet/>
      <dgm:spPr/>
      <dgm:t>
        <a:bodyPr/>
        <a:lstStyle/>
        <a:p>
          <a:endParaRPr lang="en-US" sz="2800"/>
        </a:p>
      </dgm:t>
    </dgm:pt>
    <dgm:pt modelId="{85180A31-31B6-46C1-BA1A-9C225DE26EE6}">
      <dgm:prSet custT="1"/>
      <dgm:spPr/>
      <dgm:t>
        <a:bodyPr/>
        <a:lstStyle/>
        <a:p>
          <a:r>
            <a:rPr lang="en-US" sz="2000" b="0" i="0"/>
            <a:t>Pediatric Use</a:t>
          </a:r>
          <a:endParaRPr lang="en-US" sz="2000"/>
        </a:p>
      </dgm:t>
    </dgm:pt>
    <dgm:pt modelId="{5BFDA864-32D1-4C7B-AAEB-645E2B44B156}" type="parTrans" cxnId="{8B81413E-3E42-44E1-AEA3-8B19111219FB}">
      <dgm:prSet/>
      <dgm:spPr/>
      <dgm:t>
        <a:bodyPr/>
        <a:lstStyle/>
        <a:p>
          <a:endParaRPr lang="en-US" sz="2800"/>
        </a:p>
      </dgm:t>
    </dgm:pt>
    <dgm:pt modelId="{24FFC26B-0CE9-4FE6-96B0-D12D2BC6CB84}" type="sibTrans" cxnId="{8B81413E-3E42-44E1-AEA3-8B19111219FB}">
      <dgm:prSet/>
      <dgm:spPr/>
      <dgm:t>
        <a:bodyPr/>
        <a:lstStyle/>
        <a:p>
          <a:endParaRPr lang="en-US" sz="2800"/>
        </a:p>
      </dgm:t>
    </dgm:pt>
    <dgm:pt modelId="{3A280426-39DF-400E-95A0-07637D310F64}">
      <dgm:prSet custT="1"/>
      <dgm:spPr/>
      <dgm:t>
        <a:bodyPr/>
        <a:lstStyle/>
        <a:p>
          <a:r>
            <a:rPr lang="en-US" sz="1600" b="0" i="0"/>
            <a:t>Safety and effectiveness not established. </a:t>
          </a:r>
          <a:endParaRPr lang="en-US" sz="1600"/>
        </a:p>
      </dgm:t>
    </dgm:pt>
    <dgm:pt modelId="{ABED30C6-45B3-474A-864A-8DBFA8987714}" type="parTrans" cxnId="{1E653DE8-1A8A-4DD5-A96D-54784544244F}">
      <dgm:prSet/>
      <dgm:spPr/>
      <dgm:t>
        <a:bodyPr/>
        <a:lstStyle/>
        <a:p>
          <a:endParaRPr lang="en-US" sz="2800"/>
        </a:p>
      </dgm:t>
    </dgm:pt>
    <dgm:pt modelId="{3F990B09-0D16-4A24-9FF0-2351B6883A9D}" type="sibTrans" cxnId="{1E653DE8-1A8A-4DD5-A96D-54784544244F}">
      <dgm:prSet/>
      <dgm:spPr/>
      <dgm:t>
        <a:bodyPr/>
        <a:lstStyle/>
        <a:p>
          <a:endParaRPr lang="en-US" sz="2800"/>
        </a:p>
      </dgm:t>
    </dgm:pt>
    <dgm:pt modelId="{F630D860-EA86-4153-93FF-F47FF5C3E375}">
      <dgm:prSet custT="1"/>
      <dgm:spPr/>
      <dgm:t>
        <a:bodyPr/>
        <a:lstStyle/>
        <a:p>
          <a:r>
            <a:rPr lang="en-US" sz="1600" b="0" i="0"/>
            <a:t>Avoid use due to increased baseline risk of osteosarcoma </a:t>
          </a:r>
          <a:endParaRPr lang="en-US" sz="1600"/>
        </a:p>
      </dgm:t>
    </dgm:pt>
    <dgm:pt modelId="{C4FB1EDF-A14A-4703-8387-59D445C431A9}" type="parTrans" cxnId="{5DB28C02-3EAF-4C9C-A560-4566874938F9}">
      <dgm:prSet/>
      <dgm:spPr/>
      <dgm:t>
        <a:bodyPr/>
        <a:lstStyle/>
        <a:p>
          <a:endParaRPr lang="en-US" sz="2800"/>
        </a:p>
      </dgm:t>
    </dgm:pt>
    <dgm:pt modelId="{BC161833-D525-4BF7-8A8B-633401A51A1C}" type="sibTrans" cxnId="{5DB28C02-3EAF-4C9C-A560-4566874938F9}">
      <dgm:prSet/>
      <dgm:spPr/>
      <dgm:t>
        <a:bodyPr/>
        <a:lstStyle/>
        <a:p>
          <a:endParaRPr lang="en-US" sz="2800"/>
        </a:p>
      </dgm:t>
    </dgm:pt>
    <dgm:pt modelId="{58651BBE-F8FE-4FF4-9DEF-52149274BA67}">
      <dgm:prSet custT="1"/>
      <dgm:spPr/>
      <dgm:t>
        <a:bodyPr/>
        <a:lstStyle/>
        <a:p>
          <a:r>
            <a:rPr lang="en-US" sz="2000" b="1" i="0"/>
            <a:t>Hepatic Impairment</a:t>
          </a:r>
          <a:endParaRPr lang="en-US" sz="2000"/>
        </a:p>
      </dgm:t>
    </dgm:pt>
    <dgm:pt modelId="{8631A1A3-F607-4111-8EBC-0F90FEE201AD}" type="parTrans" cxnId="{720962AA-FFA0-4215-B1A5-B5C03F904595}">
      <dgm:prSet/>
      <dgm:spPr/>
      <dgm:t>
        <a:bodyPr/>
        <a:lstStyle/>
        <a:p>
          <a:endParaRPr lang="en-US" sz="2800"/>
        </a:p>
      </dgm:t>
    </dgm:pt>
    <dgm:pt modelId="{0B494893-6383-41E6-BD63-050EA431CCB0}" type="sibTrans" cxnId="{720962AA-FFA0-4215-B1A5-B5C03F904595}">
      <dgm:prSet/>
      <dgm:spPr/>
      <dgm:t>
        <a:bodyPr/>
        <a:lstStyle/>
        <a:p>
          <a:endParaRPr lang="en-US" sz="2800"/>
        </a:p>
      </dgm:t>
    </dgm:pt>
    <dgm:pt modelId="{46A50787-B9C0-494B-BD60-A5F79E3CACD6}">
      <dgm:prSet custT="1"/>
      <dgm:spPr/>
      <dgm:t>
        <a:bodyPr/>
        <a:lstStyle/>
        <a:p>
          <a:r>
            <a:rPr lang="en-US" sz="1600" b="0" i="0"/>
            <a:t>No studies have been performed in patients with hepatic impairment </a:t>
          </a:r>
          <a:endParaRPr lang="en-US" sz="1600"/>
        </a:p>
      </dgm:t>
    </dgm:pt>
    <dgm:pt modelId="{09E16395-8029-4358-9316-69D2840FC30F}" type="parTrans" cxnId="{63862987-0325-452C-B4C2-E14BE038405A}">
      <dgm:prSet/>
      <dgm:spPr/>
      <dgm:t>
        <a:bodyPr/>
        <a:lstStyle/>
        <a:p>
          <a:endParaRPr lang="en-US" sz="2800"/>
        </a:p>
      </dgm:t>
    </dgm:pt>
    <dgm:pt modelId="{AD6420AF-3289-4E40-B08A-7A1C0E931D67}" type="sibTrans" cxnId="{63862987-0325-452C-B4C2-E14BE038405A}">
      <dgm:prSet/>
      <dgm:spPr/>
      <dgm:t>
        <a:bodyPr/>
        <a:lstStyle/>
        <a:p>
          <a:endParaRPr lang="en-US" sz="2800"/>
        </a:p>
      </dgm:t>
    </dgm:pt>
    <dgm:pt modelId="{A582B839-AFAC-4464-9E1F-5CDA1DE12DF1}">
      <dgm:prSet custT="1"/>
      <dgm:spPr/>
      <dgm:t>
        <a:bodyPr/>
        <a:lstStyle/>
        <a:p>
          <a:r>
            <a:rPr lang="en-US" sz="2000" b="1" i="0"/>
            <a:t>Renal Impairment</a:t>
          </a:r>
          <a:endParaRPr lang="en-US" sz="2000"/>
        </a:p>
      </dgm:t>
    </dgm:pt>
    <dgm:pt modelId="{3CF5F098-BB1C-4C98-A59E-29A9A8DC27A4}" type="parTrans" cxnId="{892EC1DE-4B8D-4192-AF2F-8B1858878B49}">
      <dgm:prSet/>
      <dgm:spPr/>
      <dgm:t>
        <a:bodyPr/>
        <a:lstStyle/>
        <a:p>
          <a:endParaRPr lang="en-US" sz="2800"/>
        </a:p>
      </dgm:t>
    </dgm:pt>
    <dgm:pt modelId="{76E636CF-3965-4254-94F5-876D27D22E53}" type="sibTrans" cxnId="{892EC1DE-4B8D-4192-AF2F-8B1858878B49}">
      <dgm:prSet/>
      <dgm:spPr/>
      <dgm:t>
        <a:bodyPr/>
        <a:lstStyle/>
        <a:p>
          <a:endParaRPr lang="en-US" sz="2800"/>
        </a:p>
      </dgm:t>
    </dgm:pt>
    <dgm:pt modelId="{0BC4DD7F-9514-4F5E-8574-A8D63E0A5F7A}">
      <dgm:prSet custT="1"/>
      <dgm:spPr/>
      <dgm:t>
        <a:bodyPr/>
        <a:lstStyle/>
        <a:p>
          <a:r>
            <a:rPr lang="en-US" sz="1600" b="0" i="0"/>
            <a:t>Severe renal impairment (CrCl&lt;30 mL/minute), the AUC and T1/2 of teriparatide were increased by 73% and 77%, respectively.</a:t>
          </a:r>
          <a:endParaRPr lang="en-US" sz="1600"/>
        </a:p>
      </dgm:t>
    </dgm:pt>
    <dgm:pt modelId="{4419331E-88F5-4E6B-A767-48C6C0CFE80A}" type="parTrans" cxnId="{02B5AD6A-113C-43E3-8E40-64B3B052960E}">
      <dgm:prSet/>
      <dgm:spPr/>
      <dgm:t>
        <a:bodyPr/>
        <a:lstStyle/>
        <a:p>
          <a:endParaRPr lang="en-US" sz="2800"/>
        </a:p>
      </dgm:t>
    </dgm:pt>
    <dgm:pt modelId="{BC98EA80-955A-40CF-9032-F915189F617A}" type="sibTrans" cxnId="{02B5AD6A-113C-43E3-8E40-64B3B052960E}">
      <dgm:prSet/>
      <dgm:spPr/>
      <dgm:t>
        <a:bodyPr/>
        <a:lstStyle/>
        <a:p>
          <a:endParaRPr lang="en-US" sz="2800"/>
        </a:p>
      </dgm:t>
    </dgm:pt>
    <dgm:pt modelId="{FDCF414D-A0B2-4F7D-92BF-0CE641443B37}">
      <dgm:prSet custT="1"/>
      <dgm:spPr/>
      <dgm:t>
        <a:bodyPr/>
        <a:lstStyle/>
        <a:p>
          <a:r>
            <a:rPr lang="en-US" sz="1600" b="0" i="0"/>
            <a:t>Maximum serum concentration of teriparatide was not increased. </a:t>
          </a:r>
          <a:endParaRPr lang="en-US" sz="1600"/>
        </a:p>
      </dgm:t>
    </dgm:pt>
    <dgm:pt modelId="{04AD4596-5A06-4B61-8EA6-9558D4A1F0B0}" type="parTrans" cxnId="{E07F0070-28EE-480A-8AB6-BA40ABFA2AD6}">
      <dgm:prSet/>
      <dgm:spPr/>
      <dgm:t>
        <a:bodyPr/>
        <a:lstStyle/>
        <a:p>
          <a:endParaRPr lang="en-US" sz="2800"/>
        </a:p>
      </dgm:t>
    </dgm:pt>
    <dgm:pt modelId="{292A5228-B48E-45DF-ABF9-689D910EC93E}" type="sibTrans" cxnId="{E07F0070-28EE-480A-8AB6-BA40ABFA2AD6}">
      <dgm:prSet/>
      <dgm:spPr/>
      <dgm:t>
        <a:bodyPr/>
        <a:lstStyle/>
        <a:p>
          <a:endParaRPr lang="en-US" sz="2800"/>
        </a:p>
      </dgm:t>
    </dgm:pt>
    <dgm:pt modelId="{FECF0203-D668-4FD6-B58F-82D231597742}" type="pres">
      <dgm:prSet presAssocID="{C6B8D661-DB13-49CB-BD4D-6E95248C9EFF}" presName="Name0" presStyleCnt="0">
        <dgm:presLayoutVars>
          <dgm:dir/>
          <dgm:animLvl val="lvl"/>
          <dgm:resizeHandles val="exact"/>
        </dgm:presLayoutVars>
      </dgm:prSet>
      <dgm:spPr/>
    </dgm:pt>
    <dgm:pt modelId="{FCD06633-017C-481F-8673-E160A85EACFE}" type="pres">
      <dgm:prSet presAssocID="{385B6E98-B715-4A89-8A99-2CEE4AC6402C}" presName="linNode" presStyleCnt="0"/>
      <dgm:spPr/>
    </dgm:pt>
    <dgm:pt modelId="{AFA9CFCD-D848-45F6-B66E-3D1C92268C77}" type="pres">
      <dgm:prSet presAssocID="{385B6E98-B715-4A89-8A99-2CEE4AC6402C}" presName="parentText" presStyleLbl="alignNode1" presStyleIdx="0" presStyleCnt="5">
        <dgm:presLayoutVars>
          <dgm:chMax val="1"/>
          <dgm:bulletEnabled/>
        </dgm:presLayoutVars>
      </dgm:prSet>
      <dgm:spPr/>
    </dgm:pt>
    <dgm:pt modelId="{CECA265E-07CB-41E8-B563-DADF81D21A2B}" type="pres">
      <dgm:prSet presAssocID="{385B6E98-B715-4A89-8A99-2CEE4AC6402C}" presName="descendantText" presStyleLbl="alignAccFollowNode1" presStyleIdx="0" presStyleCnt="5">
        <dgm:presLayoutVars>
          <dgm:bulletEnabled/>
        </dgm:presLayoutVars>
      </dgm:prSet>
      <dgm:spPr/>
    </dgm:pt>
    <dgm:pt modelId="{80613816-8C1B-478F-87D3-8D30B3077439}" type="pres">
      <dgm:prSet presAssocID="{6C47DC63-6FD0-41DB-97DB-09B1BC263E36}" presName="sp" presStyleCnt="0"/>
      <dgm:spPr/>
    </dgm:pt>
    <dgm:pt modelId="{467A6D81-4B46-4641-BAEA-245BC714FD09}" type="pres">
      <dgm:prSet presAssocID="{CCDCCFCB-5DA4-41FA-96C3-D30ED8388520}" presName="linNode" presStyleCnt="0"/>
      <dgm:spPr/>
    </dgm:pt>
    <dgm:pt modelId="{73699B75-57DD-450A-BD92-D3A83B0E488D}" type="pres">
      <dgm:prSet presAssocID="{CCDCCFCB-5DA4-41FA-96C3-D30ED8388520}" presName="parentText" presStyleLbl="alignNode1" presStyleIdx="1" presStyleCnt="5">
        <dgm:presLayoutVars>
          <dgm:chMax val="1"/>
          <dgm:bulletEnabled/>
        </dgm:presLayoutVars>
      </dgm:prSet>
      <dgm:spPr/>
    </dgm:pt>
    <dgm:pt modelId="{38E9877B-A5D5-4E52-B0AC-9E12143038D5}" type="pres">
      <dgm:prSet presAssocID="{CCDCCFCB-5DA4-41FA-96C3-D30ED8388520}" presName="descendantText" presStyleLbl="alignAccFollowNode1" presStyleIdx="1" presStyleCnt="5">
        <dgm:presLayoutVars>
          <dgm:bulletEnabled/>
        </dgm:presLayoutVars>
      </dgm:prSet>
      <dgm:spPr/>
    </dgm:pt>
    <dgm:pt modelId="{D1E85B5F-4FEA-42BA-865B-22ACC75A04B3}" type="pres">
      <dgm:prSet presAssocID="{87131D43-69D9-4316-B16F-85279621CDB0}" presName="sp" presStyleCnt="0"/>
      <dgm:spPr/>
    </dgm:pt>
    <dgm:pt modelId="{C7B51EF9-A875-4093-96DB-14B177D34A6A}" type="pres">
      <dgm:prSet presAssocID="{85180A31-31B6-46C1-BA1A-9C225DE26EE6}" presName="linNode" presStyleCnt="0"/>
      <dgm:spPr/>
    </dgm:pt>
    <dgm:pt modelId="{FE7FA5E7-1403-4D2B-92EB-5CE006C9FA8B}" type="pres">
      <dgm:prSet presAssocID="{85180A31-31B6-46C1-BA1A-9C225DE26EE6}" presName="parentText" presStyleLbl="alignNode1" presStyleIdx="2" presStyleCnt="5">
        <dgm:presLayoutVars>
          <dgm:chMax val="1"/>
          <dgm:bulletEnabled/>
        </dgm:presLayoutVars>
      </dgm:prSet>
      <dgm:spPr/>
    </dgm:pt>
    <dgm:pt modelId="{7DAEA9BC-FC5F-401A-9B71-09005CB72330}" type="pres">
      <dgm:prSet presAssocID="{85180A31-31B6-46C1-BA1A-9C225DE26EE6}" presName="descendantText" presStyleLbl="alignAccFollowNode1" presStyleIdx="2" presStyleCnt="5">
        <dgm:presLayoutVars>
          <dgm:bulletEnabled/>
        </dgm:presLayoutVars>
      </dgm:prSet>
      <dgm:spPr/>
    </dgm:pt>
    <dgm:pt modelId="{1033295E-4ACE-4C9B-9CA1-954A6DB248D9}" type="pres">
      <dgm:prSet presAssocID="{24FFC26B-0CE9-4FE6-96B0-D12D2BC6CB84}" presName="sp" presStyleCnt="0"/>
      <dgm:spPr/>
    </dgm:pt>
    <dgm:pt modelId="{B7C89FBC-4DF1-4332-8F20-266C2B7A260C}" type="pres">
      <dgm:prSet presAssocID="{58651BBE-F8FE-4FF4-9DEF-52149274BA67}" presName="linNode" presStyleCnt="0"/>
      <dgm:spPr/>
    </dgm:pt>
    <dgm:pt modelId="{C82C098D-A399-459D-95C9-C08AC7412768}" type="pres">
      <dgm:prSet presAssocID="{58651BBE-F8FE-4FF4-9DEF-52149274BA67}" presName="parentText" presStyleLbl="alignNode1" presStyleIdx="3" presStyleCnt="5">
        <dgm:presLayoutVars>
          <dgm:chMax val="1"/>
          <dgm:bulletEnabled/>
        </dgm:presLayoutVars>
      </dgm:prSet>
      <dgm:spPr/>
    </dgm:pt>
    <dgm:pt modelId="{E385F42F-0765-4A9A-8BD8-1ED36EF7C060}" type="pres">
      <dgm:prSet presAssocID="{58651BBE-F8FE-4FF4-9DEF-52149274BA67}" presName="descendantText" presStyleLbl="alignAccFollowNode1" presStyleIdx="3" presStyleCnt="5">
        <dgm:presLayoutVars>
          <dgm:bulletEnabled/>
        </dgm:presLayoutVars>
      </dgm:prSet>
      <dgm:spPr/>
    </dgm:pt>
    <dgm:pt modelId="{5495FD09-0B2A-485F-85B0-19218895F15B}" type="pres">
      <dgm:prSet presAssocID="{0B494893-6383-41E6-BD63-050EA431CCB0}" presName="sp" presStyleCnt="0"/>
      <dgm:spPr/>
    </dgm:pt>
    <dgm:pt modelId="{39E1B048-4BFE-414B-AE06-E91B49D2FA85}" type="pres">
      <dgm:prSet presAssocID="{A582B839-AFAC-4464-9E1F-5CDA1DE12DF1}" presName="linNode" presStyleCnt="0"/>
      <dgm:spPr/>
    </dgm:pt>
    <dgm:pt modelId="{4ECEEF39-1BE0-4D60-9BD0-0D26EC29C9EF}" type="pres">
      <dgm:prSet presAssocID="{A582B839-AFAC-4464-9E1F-5CDA1DE12DF1}" presName="parentText" presStyleLbl="alignNode1" presStyleIdx="4" presStyleCnt="5">
        <dgm:presLayoutVars>
          <dgm:chMax val="1"/>
          <dgm:bulletEnabled/>
        </dgm:presLayoutVars>
      </dgm:prSet>
      <dgm:spPr/>
    </dgm:pt>
    <dgm:pt modelId="{4E454CAC-6FAA-4FBE-903B-A3698DBD763E}" type="pres">
      <dgm:prSet presAssocID="{A582B839-AFAC-4464-9E1F-5CDA1DE12DF1}" presName="descendantText" presStyleLbl="alignAccFollowNode1" presStyleIdx="4" presStyleCnt="5">
        <dgm:presLayoutVars>
          <dgm:bulletEnabled/>
        </dgm:presLayoutVars>
      </dgm:prSet>
      <dgm:spPr/>
    </dgm:pt>
  </dgm:ptLst>
  <dgm:cxnLst>
    <dgm:cxn modelId="{5DB28C02-3EAF-4C9C-A560-4566874938F9}" srcId="{85180A31-31B6-46C1-BA1A-9C225DE26EE6}" destId="{F630D860-EA86-4153-93FF-F47FF5C3E375}" srcOrd="1" destOrd="0" parTransId="{C4FB1EDF-A14A-4703-8387-59D445C431A9}" sibTransId="{BC161833-D525-4BF7-8A8B-633401A51A1C}"/>
    <dgm:cxn modelId="{EA3D3C06-B416-489B-88C8-746D1A77CE3D}" type="presOf" srcId="{85180A31-31B6-46C1-BA1A-9C225DE26EE6}" destId="{FE7FA5E7-1403-4D2B-92EB-5CE006C9FA8B}" srcOrd="0" destOrd="0" presId="urn:microsoft.com/office/officeart/2016/7/layout/VerticalSolidActionList"/>
    <dgm:cxn modelId="{8FDF7708-E812-478B-96C4-361F516F215F}" type="presOf" srcId="{62447A74-BFB3-45B2-B3AE-87E743161E6E}" destId="{38E9877B-A5D5-4E52-B0AC-9E12143038D5}" srcOrd="0" destOrd="0" presId="urn:microsoft.com/office/officeart/2016/7/layout/VerticalSolidActionList"/>
    <dgm:cxn modelId="{A56F910B-7668-4E63-8E5D-E74683BA98A6}" type="presOf" srcId="{C6B8D661-DB13-49CB-BD4D-6E95248C9EFF}" destId="{FECF0203-D668-4FD6-B58F-82D231597742}" srcOrd="0" destOrd="0" presId="urn:microsoft.com/office/officeart/2016/7/layout/VerticalSolidActionList"/>
    <dgm:cxn modelId="{1D0CA00D-9F51-401B-A126-70A9631EDB12}" type="presOf" srcId="{4042CB43-FB10-41A4-862F-5F99452957D4}" destId="{CECA265E-07CB-41E8-B563-DADF81D21A2B}" srcOrd="0" destOrd="0" presId="urn:microsoft.com/office/officeart/2016/7/layout/VerticalSolidActionList"/>
    <dgm:cxn modelId="{546F6D12-7B57-4100-AB0A-9549716F5924}" type="presOf" srcId="{CCDCCFCB-5DA4-41FA-96C3-D30ED8388520}" destId="{73699B75-57DD-450A-BD92-D3A83B0E488D}" srcOrd="0" destOrd="0" presId="urn:microsoft.com/office/officeart/2016/7/layout/VerticalSolidActionList"/>
    <dgm:cxn modelId="{0A809016-5777-49C6-92E1-C9E8A17862F2}" srcId="{C6B8D661-DB13-49CB-BD4D-6E95248C9EFF}" destId="{385B6E98-B715-4A89-8A99-2CEE4AC6402C}" srcOrd="0" destOrd="0" parTransId="{456E8543-AA80-4875-9697-D7C5D557D18C}" sibTransId="{6C47DC63-6FD0-41DB-97DB-09B1BC263E36}"/>
    <dgm:cxn modelId="{13A9AC2E-CA03-40C0-B5A1-41ED5E500FA1}" srcId="{C6B8D661-DB13-49CB-BD4D-6E95248C9EFF}" destId="{CCDCCFCB-5DA4-41FA-96C3-D30ED8388520}" srcOrd="1" destOrd="0" parTransId="{DDFF3003-1385-403A-B840-958181273199}" sibTransId="{87131D43-69D9-4316-B16F-85279621CDB0}"/>
    <dgm:cxn modelId="{8B81413E-3E42-44E1-AEA3-8B19111219FB}" srcId="{C6B8D661-DB13-49CB-BD4D-6E95248C9EFF}" destId="{85180A31-31B6-46C1-BA1A-9C225DE26EE6}" srcOrd="2" destOrd="0" parTransId="{5BFDA864-32D1-4C7B-AAEB-645E2B44B156}" sibTransId="{24FFC26B-0CE9-4FE6-96B0-D12D2BC6CB84}"/>
    <dgm:cxn modelId="{02B5AD6A-113C-43E3-8E40-64B3B052960E}" srcId="{A582B839-AFAC-4464-9E1F-5CDA1DE12DF1}" destId="{0BC4DD7F-9514-4F5E-8574-A8D63E0A5F7A}" srcOrd="0" destOrd="0" parTransId="{4419331E-88F5-4E6B-A767-48C6C0CFE80A}" sibTransId="{BC98EA80-955A-40CF-9032-F915189F617A}"/>
    <dgm:cxn modelId="{252F994D-1D40-4186-99A7-8F716BC98D45}" type="presOf" srcId="{385B6E98-B715-4A89-8A99-2CEE4AC6402C}" destId="{AFA9CFCD-D848-45F6-B66E-3D1C92268C77}" srcOrd="0" destOrd="0" presId="urn:microsoft.com/office/officeart/2016/7/layout/VerticalSolidActionList"/>
    <dgm:cxn modelId="{E07F0070-28EE-480A-8AB6-BA40ABFA2AD6}" srcId="{A582B839-AFAC-4464-9E1F-5CDA1DE12DF1}" destId="{FDCF414D-A0B2-4F7D-92BF-0CE641443B37}" srcOrd="1" destOrd="0" parTransId="{04AD4596-5A06-4B61-8EA6-9558D4A1F0B0}" sibTransId="{292A5228-B48E-45DF-ABF9-689D910EC93E}"/>
    <dgm:cxn modelId="{A604AB58-F7E7-49F4-B9D1-89CDF77EB150}" type="presOf" srcId="{46A50787-B9C0-494B-BD60-A5F79E3CACD6}" destId="{E385F42F-0765-4A9A-8BD8-1ED36EF7C060}" srcOrd="0" destOrd="0" presId="urn:microsoft.com/office/officeart/2016/7/layout/VerticalSolidActionList"/>
    <dgm:cxn modelId="{0EA1FB59-BC5C-4512-B6C0-7CD0D457B81C}" type="presOf" srcId="{58651BBE-F8FE-4FF4-9DEF-52149274BA67}" destId="{C82C098D-A399-459D-95C9-C08AC7412768}" srcOrd="0" destOrd="0" presId="urn:microsoft.com/office/officeart/2016/7/layout/VerticalSolidActionList"/>
    <dgm:cxn modelId="{82B1EB7F-48BC-4E9D-ACB7-31298612A2A3}" type="presOf" srcId="{0BC4DD7F-9514-4F5E-8574-A8D63E0A5F7A}" destId="{4E454CAC-6FAA-4FBE-903B-A3698DBD763E}" srcOrd="0" destOrd="0" presId="urn:microsoft.com/office/officeart/2016/7/layout/VerticalSolidActionList"/>
    <dgm:cxn modelId="{63862987-0325-452C-B4C2-E14BE038405A}" srcId="{58651BBE-F8FE-4FF4-9DEF-52149274BA67}" destId="{46A50787-B9C0-494B-BD60-A5F79E3CACD6}" srcOrd="0" destOrd="0" parTransId="{09E16395-8029-4358-9316-69D2840FC30F}" sibTransId="{AD6420AF-3289-4E40-B08A-7A1C0E931D67}"/>
    <dgm:cxn modelId="{EAFCCEA1-4F43-4A2D-A3A2-4D19DAF28EFD}" type="presOf" srcId="{F630D860-EA86-4153-93FF-F47FF5C3E375}" destId="{7DAEA9BC-FC5F-401A-9B71-09005CB72330}" srcOrd="0" destOrd="1" presId="urn:microsoft.com/office/officeart/2016/7/layout/VerticalSolidActionList"/>
    <dgm:cxn modelId="{E641E5A4-DF1E-433C-88B4-048E9AA82599}" type="presOf" srcId="{A582B839-AFAC-4464-9E1F-5CDA1DE12DF1}" destId="{4ECEEF39-1BE0-4D60-9BD0-0D26EC29C9EF}" srcOrd="0" destOrd="0" presId="urn:microsoft.com/office/officeart/2016/7/layout/VerticalSolidActionList"/>
    <dgm:cxn modelId="{720962AA-FFA0-4215-B1A5-B5C03F904595}" srcId="{C6B8D661-DB13-49CB-BD4D-6E95248C9EFF}" destId="{58651BBE-F8FE-4FF4-9DEF-52149274BA67}" srcOrd="3" destOrd="0" parTransId="{8631A1A3-F607-4111-8EBC-0F90FEE201AD}" sibTransId="{0B494893-6383-41E6-BD63-050EA431CCB0}"/>
    <dgm:cxn modelId="{A2A85EB5-DEA9-4DE2-87B4-F12EB4AE5E1E}" srcId="{CCDCCFCB-5DA4-41FA-96C3-D30ED8388520}" destId="{62447A74-BFB3-45B2-B3AE-87E743161E6E}" srcOrd="0" destOrd="0" parTransId="{DDF82930-F2E5-4BDF-A572-0D18A8553554}" sibTransId="{9D2B454F-033C-4585-BEB8-FAE584F7F46D}"/>
    <dgm:cxn modelId="{5C7EF8C7-29C9-439D-AF0C-20F0B5584ECC}" type="presOf" srcId="{3A280426-39DF-400E-95A0-07637D310F64}" destId="{7DAEA9BC-FC5F-401A-9B71-09005CB72330}" srcOrd="0" destOrd="0" presId="urn:microsoft.com/office/officeart/2016/7/layout/VerticalSolidActionList"/>
    <dgm:cxn modelId="{892EC1DE-4B8D-4192-AF2F-8B1858878B49}" srcId="{C6B8D661-DB13-49CB-BD4D-6E95248C9EFF}" destId="{A582B839-AFAC-4464-9E1F-5CDA1DE12DF1}" srcOrd="4" destOrd="0" parTransId="{3CF5F098-BB1C-4C98-A59E-29A9A8DC27A4}" sibTransId="{76E636CF-3965-4254-94F5-876D27D22E53}"/>
    <dgm:cxn modelId="{2B5EB0E2-0BDB-44AA-A30F-BF2DAA13CFE6}" srcId="{385B6E98-B715-4A89-8A99-2CEE4AC6402C}" destId="{4042CB43-FB10-41A4-862F-5F99452957D4}" srcOrd="0" destOrd="0" parTransId="{9C6EF7C4-29AB-43EC-88A8-530FB6A50787}" sibTransId="{2F5E2A34-62E6-4895-BBDF-E891857A6017}"/>
    <dgm:cxn modelId="{1E653DE8-1A8A-4DD5-A96D-54784544244F}" srcId="{85180A31-31B6-46C1-BA1A-9C225DE26EE6}" destId="{3A280426-39DF-400E-95A0-07637D310F64}" srcOrd="0" destOrd="0" parTransId="{ABED30C6-45B3-474A-864A-8DBFA8987714}" sibTransId="{3F990B09-0D16-4A24-9FF0-2351B6883A9D}"/>
    <dgm:cxn modelId="{F17AE7FD-E519-4AAA-9B36-BAD4687BB900}" type="presOf" srcId="{FDCF414D-A0B2-4F7D-92BF-0CE641443B37}" destId="{4E454CAC-6FAA-4FBE-903B-A3698DBD763E}" srcOrd="0" destOrd="1" presId="urn:microsoft.com/office/officeart/2016/7/layout/VerticalSolidActionList"/>
    <dgm:cxn modelId="{9905C83B-5C5E-423C-BB43-FBE887820A08}" type="presParOf" srcId="{FECF0203-D668-4FD6-B58F-82D231597742}" destId="{FCD06633-017C-481F-8673-E160A85EACFE}" srcOrd="0" destOrd="0" presId="urn:microsoft.com/office/officeart/2016/7/layout/VerticalSolidActionList"/>
    <dgm:cxn modelId="{A5FDF8CD-B89B-48CF-B3D9-1B00A6D064BD}" type="presParOf" srcId="{FCD06633-017C-481F-8673-E160A85EACFE}" destId="{AFA9CFCD-D848-45F6-B66E-3D1C92268C77}" srcOrd="0" destOrd="0" presId="urn:microsoft.com/office/officeart/2016/7/layout/VerticalSolidActionList"/>
    <dgm:cxn modelId="{16267A56-EFE8-4351-AA12-6674BF51C5D7}" type="presParOf" srcId="{FCD06633-017C-481F-8673-E160A85EACFE}" destId="{CECA265E-07CB-41E8-B563-DADF81D21A2B}" srcOrd="1" destOrd="0" presId="urn:microsoft.com/office/officeart/2016/7/layout/VerticalSolidActionList"/>
    <dgm:cxn modelId="{0896115E-9F16-4DAF-9D22-D32884C79773}" type="presParOf" srcId="{FECF0203-D668-4FD6-B58F-82D231597742}" destId="{80613816-8C1B-478F-87D3-8D30B3077439}" srcOrd="1" destOrd="0" presId="urn:microsoft.com/office/officeart/2016/7/layout/VerticalSolidActionList"/>
    <dgm:cxn modelId="{6E72F03F-12A8-4F55-BFF7-6B758AACBB7D}" type="presParOf" srcId="{FECF0203-D668-4FD6-B58F-82D231597742}" destId="{467A6D81-4B46-4641-BAEA-245BC714FD09}" srcOrd="2" destOrd="0" presId="urn:microsoft.com/office/officeart/2016/7/layout/VerticalSolidActionList"/>
    <dgm:cxn modelId="{F353A51E-2ADA-4F9A-B0E5-9B7CD4565F7E}" type="presParOf" srcId="{467A6D81-4B46-4641-BAEA-245BC714FD09}" destId="{73699B75-57DD-450A-BD92-D3A83B0E488D}" srcOrd="0" destOrd="0" presId="urn:microsoft.com/office/officeart/2016/7/layout/VerticalSolidActionList"/>
    <dgm:cxn modelId="{B82FD8AC-9CFA-4FCE-AF23-D1785D4E3EAF}" type="presParOf" srcId="{467A6D81-4B46-4641-BAEA-245BC714FD09}" destId="{38E9877B-A5D5-4E52-B0AC-9E12143038D5}" srcOrd="1" destOrd="0" presId="urn:microsoft.com/office/officeart/2016/7/layout/VerticalSolidActionList"/>
    <dgm:cxn modelId="{54010F04-E0AC-415B-8208-0E631001142F}" type="presParOf" srcId="{FECF0203-D668-4FD6-B58F-82D231597742}" destId="{D1E85B5F-4FEA-42BA-865B-22ACC75A04B3}" srcOrd="3" destOrd="0" presId="urn:microsoft.com/office/officeart/2016/7/layout/VerticalSolidActionList"/>
    <dgm:cxn modelId="{F31BFBBB-8E04-4C5F-9217-208A6FA92126}" type="presParOf" srcId="{FECF0203-D668-4FD6-B58F-82D231597742}" destId="{C7B51EF9-A875-4093-96DB-14B177D34A6A}" srcOrd="4" destOrd="0" presId="urn:microsoft.com/office/officeart/2016/7/layout/VerticalSolidActionList"/>
    <dgm:cxn modelId="{FD72756F-4809-459A-B787-BE57CC60EC2C}" type="presParOf" srcId="{C7B51EF9-A875-4093-96DB-14B177D34A6A}" destId="{FE7FA5E7-1403-4D2B-92EB-5CE006C9FA8B}" srcOrd="0" destOrd="0" presId="urn:microsoft.com/office/officeart/2016/7/layout/VerticalSolidActionList"/>
    <dgm:cxn modelId="{672D03C8-A9DD-4F12-91D3-F90081B78C37}" type="presParOf" srcId="{C7B51EF9-A875-4093-96DB-14B177D34A6A}" destId="{7DAEA9BC-FC5F-401A-9B71-09005CB72330}" srcOrd="1" destOrd="0" presId="urn:microsoft.com/office/officeart/2016/7/layout/VerticalSolidActionList"/>
    <dgm:cxn modelId="{78C5BF7B-37AF-4C16-843F-E1FA462E927D}" type="presParOf" srcId="{FECF0203-D668-4FD6-B58F-82D231597742}" destId="{1033295E-4ACE-4C9B-9CA1-954A6DB248D9}" srcOrd="5" destOrd="0" presId="urn:microsoft.com/office/officeart/2016/7/layout/VerticalSolidActionList"/>
    <dgm:cxn modelId="{A64B1EDC-7AE5-4D02-B339-8ACBAE7AA213}" type="presParOf" srcId="{FECF0203-D668-4FD6-B58F-82D231597742}" destId="{B7C89FBC-4DF1-4332-8F20-266C2B7A260C}" srcOrd="6" destOrd="0" presId="urn:microsoft.com/office/officeart/2016/7/layout/VerticalSolidActionList"/>
    <dgm:cxn modelId="{5EBA11A4-2E64-4265-B175-655FEEEA0A0C}" type="presParOf" srcId="{B7C89FBC-4DF1-4332-8F20-266C2B7A260C}" destId="{C82C098D-A399-459D-95C9-C08AC7412768}" srcOrd="0" destOrd="0" presId="urn:microsoft.com/office/officeart/2016/7/layout/VerticalSolidActionList"/>
    <dgm:cxn modelId="{26BDE5A4-0E59-4C4B-BD7F-41F76D3B4A36}" type="presParOf" srcId="{B7C89FBC-4DF1-4332-8F20-266C2B7A260C}" destId="{E385F42F-0765-4A9A-8BD8-1ED36EF7C060}" srcOrd="1" destOrd="0" presId="urn:microsoft.com/office/officeart/2016/7/layout/VerticalSolidActionList"/>
    <dgm:cxn modelId="{93E7F4B0-C43F-42DD-A9C6-5A9A974AB0FD}" type="presParOf" srcId="{FECF0203-D668-4FD6-B58F-82D231597742}" destId="{5495FD09-0B2A-485F-85B0-19218895F15B}" srcOrd="7" destOrd="0" presId="urn:microsoft.com/office/officeart/2016/7/layout/VerticalSolidActionList"/>
    <dgm:cxn modelId="{7AE3D53A-35B7-4951-A946-9D0176E20252}" type="presParOf" srcId="{FECF0203-D668-4FD6-B58F-82D231597742}" destId="{39E1B048-4BFE-414B-AE06-E91B49D2FA85}" srcOrd="8" destOrd="0" presId="urn:microsoft.com/office/officeart/2016/7/layout/VerticalSolidActionList"/>
    <dgm:cxn modelId="{729B4C86-5BBB-45B7-B423-C89C5EA1B6FE}" type="presParOf" srcId="{39E1B048-4BFE-414B-AE06-E91B49D2FA85}" destId="{4ECEEF39-1BE0-4D60-9BD0-0D26EC29C9EF}" srcOrd="0" destOrd="0" presId="urn:microsoft.com/office/officeart/2016/7/layout/VerticalSolidActionList"/>
    <dgm:cxn modelId="{180F826C-C1A5-46C8-B9EC-E5FF4B4EB270}" type="presParOf" srcId="{39E1B048-4BFE-414B-AE06-E91B49D2FA85}" destId="{4E454CAC-6FAA-4FBE-903B-A3698DBD763E}"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34913E7-8FF6-4D81-B697-31C1B38DC2F5}"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7B12E5E7-7195-4AB8-A393-41369B4B4C6A}">
      <dgm:prSet/>
      <dgm:spPr/>
      <dgm:t>
        <a:bodyPr/>
        <a:lstStyle/>
        <a:p>
          <a:r>
            <a:rPr lang="en-US" b="0" i="0" dirty="0"/>
            <a:t>Serum calcium measurements at one month of treatment</a:t>
          </a:r>
          <a:endParaRPr lang="en-US" dirty="0"/>
        </a:p>
      </dgm:t>
    </dgm:pt>
    <dgm:pt modelId="{9653636C-7DA3-4379-9E43-D038D9C82FBA}" type="parTrans" cxnId="{DB1AFE1A-AE6A-47D0-AC5D-B351633A6A72}">
      <dgm:prSet/>
      <dgm:spPr/>
      <dgm:t>
        <a:bodyPr/>
        <a:lstStyle/>
        <a:p>
          <a:endParaRPr lang="en-US"/>
        </a:p>
      </dgm:t>
    </dgm:pt>
    <dgm:pt modelId="{81503196-7F8F-4634-B9F6-3EC21661A7CB}" type="sibTrans" cxnId="{DB1AFE1A-AE6A-47D0-AC5D-B351633A6A72}">
      <dgm:prSet/>
      <dgm:spPr/>
      <dgm:t>
        <a:bodyPr/>
        <a:lstStyle/>
        <a:p>
          <a:endParaRPr lang="en-US"/>
        </a:p>
      </dgm:t>
    </dgm:pt>
    <dgm:pt modelId="{B58836FC-8E04-4586-836F-85D0A8531433}">
      <dgm:prSet/>
      <dgm:spPr/>
      <dgm:t>
        <a:bodyPr/>
        <a:lstStyle/>
        <a:p>
          <a:r>
            <a:rPr lang="en-US" b="0" i="0"/>
            <a:t>If hypercalcemia is present, the dose of supplemental calcium should be reduced first</a:t>
          </a:r>
          <a:endParaRPr lang="en-US"/>
        </a:p>
      </dgm:t>
    </dgm:pt>
    <dgm:pt modelId="{853E36E8-7347-4B10-920A-BBD25B72230E}" type="parTrans" cxnId="{3B90297F-FCB5-4DD5-A5F4-E401CDF8210F}">
      <dgm:prSet/>
      <dgm:spPr/>
      <dgm:t>
        <a:bodyPr/>
        <a:lstStyle/>
        <a:p>
          <a:endParaRPr lang="en-US"/>
        </a:p>
      </dgm:t>
    </dgm:pt>
    <dgm:pt modelId="{9F316422-F416-4E5A-AC6E-03B4453996FE}" type="sibTrans" cxnId="{3B90297F-FCB5-4DD5-A5F4-E401CDF8210F}">
      <dgm:prSet/>
      <dgm:spPr/>
      <dgm:t>
        <a:bodyPr/>
        <a:lstStyle/>
        <a:p>
          <a:endParaRPr lang="en-US"/>
        </a:p>
      </dgm:t>
    </dgm:pt>
    <dgm:pt modelId="{BCAED07B-2676-47B5-98D4-CE0A0BC35767}">
      <dgm:prSet/>
      <dgm:spPr/>
      <dgm:t>
        <a:bodyPr/>
        <a:lstStyle/>
        <a:p>
          <a:r>
            <a:rPr lang="en-US" b="0" i="0"/>
            <a:t>If it does not return to baseline, treatment should be administered every other day</a:t>
          </a:r>
          <a:endParaRPr lang="en-US"/>
        </a:p>
      </dgm:t>
    </dgm:pt>
    <dgm:pt modelId="{9E685BC7-F76E-4FA8-88BC-3669C001FBA5}" type="parTrans" cxnId="{FC41E701-D42F-42F4-B0B7-B395DFD2305D}">
      <dgm:prSet/>
      <dgm:spPr/>
      <dgm:t>
        <a:bodyPr/>
        <a:lstStyle/>
        <a:p>
          <a:endParaRPr lang="en-US"/>
        </a:p>
      </dgm:t>
    </dgm:pt>
    <dgm:pt modelId="{06970F21-26CF-40FA-9690-EE8C7F2BA93D}" type="sibTrans" cxnId="{FC41E701-D42F-42F4-B0B7-B395DFD2305D}">
      <dgm:prSet/>
      <dgm:spPr/>
      <dgm:t>
        <a:bodyPr/>
        <a:lstStyle/>
        <a:p>
          <a:endParaRPr lang="en-US"/>
        </a:p>
      </dgm:t>
    </dgm:pt>
    <dgm:pt modelId="{DE2808F0-7256-41FB-8B52-8606208E40B8}">
      <dgm:prSet/>
      <dgm:spPr/>
      <dgm:t>
        <a:bodyPr/>
        <a:lstStyle/>
        <a:p>
          <a:r>
            <a:rPr lang="en-US" b="0" i="0"/>
            <a:t>If it persists, treatment should be discontinued, and the patient should undergo a diagnostic investigation to determine the cause of hypercalcemia.</a:t>
          </a:r>
          <a:endParaRPr lang="en-US"/>
        </a:p>
      </dgm:t>
    </dgm:pt>
    <dgm:pt modelId="{7A85DB19-1961-4572-9C5C-9064F8F297B4}" type="parTrans" cxnId="{A7B7B7CA-DEB0-4C6A-BE2B-5FFEF590DDFE}">
      <dgm:prSet/>
      <dgm:spPr/>
      <dgm:t>
        <a:bodyPr/>
        <a:lstStyle/>
        <a:p>
          <a:endParaRPr lang="en-US"/>
        </a:p>
      </dgm:t>
    </dgm:pt>
    <dgm:pt modelId="{DE122A6D-D853-4908-902C-F0261BF274A1}" type="sibTrans" cxnId="{A7B7B7CA-DEB0-4C6A-BE2B-5FFEF590DDFE}">
      <dgm:prSet/>
      <dgm:spPr/>
      <dgm:t>
        <a:bodyPr/>
        <a:lstStyle/>
        <a:p>
          <a:endParaRPr lang="en-US"/>
        </a:p>
      </dgm:t>
    </dgm:pt>
    <dgm:pt modelId="{7093FD62-0144-4BE7-9391-91DA61281B1A}">
      <dgm:prSet/>
      <dgm:spPr/>
      <dgm:t>
        <a:bodyPr/>
        <a:lstStyle/>
        <a:p>
          <a:r>
            <a:rPr lang="en-US" b="0" i="0"/>
            <a:t>BMD requires evaluation 1-year post first dose.</a:t>
          </a:r>
          <a:endParaRPr lang="en-US"/>
        </a:p>
      </dgm:t>
    </dgm:pt>
    <dgm:pt modelId="{D91D43E8-02CD-43FE-A110-695180B773C6}" type="parTrans" cxnId="{2B7849CB-4F69-4831-BC61-1B33113C9F04}">
      <dgm:prSet/>
      <dgm:spPr/>
      <dgm:t>
        <a:bodyPr/>
        <a:lstStyle/>
        <a:p>
          <a:endParaRPr lang="en-US"/>
        </a:p>
      </dgm:t>
    </dgm:pt>
    <dgm:pt modelId="{8D293CAD-F1C0-491F-8CBF-2B01320AB429}" type="sibTrans" cxnId="{2B7849CB-4F69-4831-BC61-1B33113C9F04}">
      <dgm:prSet/>
      <dgm:spPr/>
      <dgm:t>
        <a:bodyPr/>
        <a:lstStyle/>
        <a:p>
          <a:endParaRPr lang="en-US"/>
        </a:p>
      </dgm:t>
    </dgm:pt>
    <dgm:pt modelId="{4EE4FD6D-C411-4C5B-8549-4773888DE77E}">
      <dgm:prSet/>
      <dgm:spPr/>
      <dgm:t>
        <a:bodyPr/>
        <a:lstStyle/>
        <a:p>
          <a:r>
            <a:rPr lang="en-US" b="0" i="0"/>
            <a:t>Before starting treatment, serum and urinary calcium should be measured because both hypercalcemia and hypercalciuria constitute contraindications to recombinant PTH therapy.</a:t>
          </a:r>
          <a:endParaRPr lang="en-US"/>
        </a:p>
      </dgm:t>
    </dgm:pt>
    <dgm:pt modelId="{404B7FA9-B9CE-4DAE-B470-21F488968119}" type="parTrans" cxnId="{B0802F6B-3D04-44F9-A602-3C3F8EBC74B8}">
      <dgm:prSet/>
      <dgm:spPr/>
      <dgm:t>
        <a:bodyPr/>
        <a:lstStyle/>
        <a:p>
          <a:endParaRPr lang="en-US"/>
        </a:p>
      </dgm:t>
    </dgm:pt>
    <dgm:pt modelId="{8B63A159-072E-4843-935C-6163DEC1BD55}" type="sibTrans" cxnId="{B0802F6B-3D04-44F9-A602-3C3F8EBC74B8}">
      <dgm:prSet/>
      <dgm:spPr/>
      <dgm:t>
        <a:bodyPr/>
        <a:lstStyle/>
        <a:p>
          <a:endParaRPr lang="en-US"/>
        </a:p>
      </dgm:t>
    </dgm:pt>
    <dgm:pt modelId="{C146D062-7F2B-4160-937C-59190E2E847F}" type="pres">
      <dgm:prSet presAssocID="{434913E7-8FF6-4D81-B697-31C1B38DC2F5}" presName="diagram" presStyleCnt="0">
        <dgm:presLayoutVars>
          <dgm:dir/>
          <dgm:resizeHandles val="exact"/>
        </dgm:presLayoutVars>
      </dgm:prSet>
      <dgm:spPr/>
    </dgm:pt>
    <dgm:pt modelId="{7CD9863C-D4FC-4E47-8942-03C9A08880ED}" type="pres">
      <dgm:prSet presAssocID="{7B12E5E7-7195-4AB8-A393-41369B4B4C6A}" presName="node" presStyleLbl="node1" presStyleIdx="0" presStyleCnt="6">
        <dgm:presLayoutVars>
          <dgm:bulletEnabled val="1"/>
        </dgm:presLayoutVars>
      </dgm:prSet>
      <dgm:spPr/>
    </dgm:pt>
    <dgm:pt modelId="{6C7E63D1-48B4-46FD-B7C8-B91666C8BC44}" type="pres">
      <dgm:prSet presAssocID="{81503196-7F8F-4634-B9F6-3EC21661A7CB}" presName="sibTrans" presStyleCnt="0"/>
      <dgm:spPr/>
    </dgm:pt>
    <dgm:pt modelId="{89820B54-5A99-4E2C-9B2F-0A92CC8B3F12}" type="pres">
      <dgm:prSet presAssocID="{B58836FC-8E04-4586-836F-85D0A8531433}" presName="node" presStyleLbl="node1" presStyleIdx="1" presStyleCnt="6">
        <dgm:presLayoutVars>
          <dgm:bulletEnabled val="1"/>
        </dgm:presLayoutVars>
      </dgm:prSet>
      <dgm:spPr/>
    </dgm:pt>
    <dgm:pt modelId="{59C074B3-90D8-4FFB-A56A-B842CF323E9B}" type="pres">
      <dgm:prSet presAssocID="{9F316422-F416-4E5A-AC6E-03B4453996FE}" presName="sibTrans" presStyleCnt="0"/>
      <dgm:spPr/>
    </dgm:pt>
    <dgm:pt modelId="{0EBD7D72-3963-4C92-8ACA-EBBE06ABCA8B}" type="pres">
      <dgm:prSet presAssocID="{BCAED07B-2676-47B5-98D4-CE0A0BC35767}" presName="node" presStyleLbl="node1" presStyleIdx="2" presStyleCnt="6">
        <dgm:presLayoutVars>
          <dgm:bulletEnabled val="1"/>
        </dgm:presLayoutVars>
      </dgm:prSet>
      <dgm:spPr/>
    </dgm:pt>
    <dgm:pt modelId="{1E8F0899-F63A-4AF1-AAF9-6B548816E871}" type="pres">
      <dgm:prSet presAssocID="{06970F21-26CF-40FA-9690-EE8C7F2BA93D}" presName="sibTrans" presStyleCnt="0"/>
      <dgm:spPr/>
    </dgm:pt>
    <dgm:pt modelId="{940833F5-5281-4373-BF5D-6CC1A448F50B}" type="pres">
      <dgm:prSet presAssocID="{DE2808F0-7256-41FB-8B52-8606208E40B8}" presName="node" presStyleLbl="node1" presStyleIdx="3" presStyleCnt="6">
        <dgm:presLayoutVars>
          <dgm:bulletEnabled val="1"/>
        </dgm:presLayoutVars>
      </dgm:prSet>
      <dgm:spPr/>
    </dgm:pt>
    <dgm:pt modelId="{812AA998-5EB9-44B0-A63F-CA7E9CAD9819}" type="pres">
      <dgm:prSet presAssocID="{DE122A6D-D853-4908-902C-F0261BF274A1}" presName="sibTrans" presStyleCnt="0"/>
      <dgm:spPr/>
    </dgm:pt>
    <dgm:pt modelId="{A6B9C8FE-5519-42C4-84C6-2F4CD393611C}" type="pres">
      <dgm:prSet presAssocID="{7093FD62-0144-4BE7-9391-91DA61281B1A}" presName="node" presStyleLbl="node1" presStyleIdx="4" presStyleCnt="6">
        <dgm:presLayoutVars>
          <dgm:bulletEnabled val="1"/>
        </dgm:presLayoutVars>
      </dgm:prSet>
      <dgm:spPr/>
    </dgm:pt>
    <dgm:pt modelId="{D74A16A5-EA0C-4389-A12C-569B2608AB8A}" type="pres">
      <dgm:prSet presAssocID="{8D293CAD-F1C0-491F-8CBF-2B01320AB429}" presName="sibTrans" presStyleCnt="0"/>
      <dgm:spPr/>
    </dgm:pt>
    <dgm:pt modelId="{145A5F76-BA67-4418-8168-E7BCEA1E17BB}" type="pres">
      <dgm:prSet presAssocID="{4EE4FD6D-C411-4C5B-8549-4773888DE77E}" presName="node" presStyleLbl="node1" presStyleIdx="5" presStyleCnt="6">
        <dgm:presLayoutVars>
          <dgm:bulletEnabled val="1"/>
        </dgm:presLayoutVars>
      </dgm:prSet>
      <dgm:spPr/>
    </dgm:pt>
  </dgm:ptLst>
  <dgm:cxnLst>
    <dgm:cxn modelId="{FC41E701-D42F-42F4-B0B7-B395DFD2305D}" srcId="{434913E7-8FF6-4D81-B697-31C1B38DC2F5}" destId="{BCAED07B-2676-47B5-98D4-CE0A0BC35767}" srcOrd="2" destOrd="0" parTransId="{9E685BC7-F76E-4FA8-88BC-3669C001FBA5}" sibTransId="{06970F21-26CF-40FA-9690-EE8C7F2BA93D}"/>
    <dgm:cxn modelId="{DB1AFE1A-AE6A-47D0-AC5D-B351633A6A72}" srcId="{434913E7-8FF6-4D81-B697-31C1B38DC2F5}" destId="{7B12E5E7-7195-4AB8-A393-41369B4B4C6A}" srcOrd="0" destOrd="0" parTransId="{9653636C-7DA3-4379-9E43-D038D9C82FBA}" sibTransId="{81503196-7F8F-4634-B9F6-3EC21661A7CB}"/>
    <dgm:cxn modelId="{4DC5351B-E8F2-4855-999C-C1C729ECD2FA}" type="presOf" srcId="{BCAED07B-2676-47B5-98D4-CE0A0BC35767}" destId="{0EBD7D72-3963-4C92-8ACA-EBBE06ABCA8B}" srcOrd="0" destOrd="0" presId="urn:microsoft.com/office/officeart/2005/8/layout/default"/>
    <dgm:cxn modelId="{B0802F6B-3D04-44F9-A602-3C3F8EBC74B8}" srcId="{434913E7-8FF6-4D81-B697-31C1B38DC2F5}" destId="{4EE4FD6D-C411-4C5B-8549-4773888DE77E}" srcOrd="5" destOrd="0" parTransId="{404B7FA9-B9CE-4DAE-B470-21F488968119}" sibTransId="{8B63A159-072E-4843-935C-6163DEC1BD55}"/>
    <dgm:cxn modelId="{CFD72E4F-63B4-444E-B0DC-1ED6CCC07E19}" type="presOf" srcId="{DE2808F0-7256-41FB-8B52-8606208E40B8}" destId="{940833F5-5281-4373-BF5D-6CC1A448F50B}" srcOrd="0" destOrd="0" presId="urn:microsoft.com/office/officeart/2005/8/layout/default"/>
    <dgm:cxn modelId="{3B90297F-FCB5-4DD5-A5F4-E401CDF8210F}" srcId="{434913E7-8FF6-4D81-B697-31C1B38DC2F5}" destId="{B58836FC-8E04-4586-836F-85D0A8531433}" srcOrd="1" destOrd="0" parTransId="{853E36E8-7347-4B10-920A-BBD25B72230E}" sibTransId="{9F316422-F416-4E5A-AC6E-03B4453996FE}"/>
    <dgm:cxn modelId="{5E55AC94-2CAD-4C38-9AE4-10A887907DBF}" type="presOf" srcId="{B58836FC-8E04-4586-836F-85D0A8531433}" destId="{89820B54-5A99-4E2C-9B2F-0A92CC8B3F12}" srcOrd="0" destOrd="0" presId="urn:microsoft.com/office/officeart/2005/8/layout/default"/>
    <dgm:cxn modelId="{79A71F96-3BF6-4CA3-B977-70F407E2D3A8}" type="presOf" srcId="{7B12E5E7-7195-4AB8-A393-41369B4B4C6A}" destId="{7CD9863C-D4FC-4E47-8942-03C9A08880ED}" srcOrd="0" destOrd="0" presId="urn:microsoft.com/office/officeart/2005/8/layout/default"/>
    <dgm:cxn modelId="{0E5796A3-AF98-4AAA-AC2D-067794A2D2A1}" type="presOf" srcId="{4EE4FD6D-C411-4C5B-8549-4773888DE77E}" destId="{145A5F76-BA67-4418-8168-E7BCEA1E17BB}" srcOrd="0" destOrd="0" presId="urn:microsoft.com/office/officeart/2005/8/layout/default"/>
    <dgm:cxn modelId="{A7B7B7CA-DEB0-4C6A-BE2B-5FFEF590DDFE}" srcId="{434913E7-8FF6-4D81-B697-31C1B38DC2F5}" destId="{DE2808F0-7256-41FB-8B52-8606208E40B8}" srcOrd="3" destOrd="0" parTransId="{7A85DB19-1961-4572-9C5C-9064F8F297B4}" sibTransId="{DE122A6D-D853-4908-902C-F0261BF274A1}"/>
    <dgm:cxn modelId="{2B7849CB-4F69-4831-BC61-1B33113C9F04}" srcId="{434913E7-8FF6-4D81-B697-31C1B38DC2F5}" destId="{7093FD62-0144-4BE7-9391-91DA61281B1A}" srcOrd="4" destOrd="0" parTransId="{D91D43E8-02CD-43FE-A110-695180B773C6}" sibTransId="{8D293CAD-F1C0-491F-8CBF-2B01320AB429}"/>
    <dgm:cxn modelId="{7A899BCD-463A-4E27-BFFB-24835143B6BB}" type="presOf" srcId="{7093FD62-0144-4BE7-9391-91DA61281B1A}" destId="{A6B9C8FE-5519-42C4-84C6-2F4CD393611C}" srcOrd="0" destOrd="0" presId="urn:microsoft.com/office/officeart/2005/8/layout/default"/>
    <dgm:cxn modelId="{2727D6CD-106A-4A85-9CCA-1DCB11089D74}" type="presOf" srcId="{434913E7-8FF6-4D81-B697-31C1B38DC2F5}" destId="{C146D062-7F2B-4160-937C-59190E2E847F}" srcOrd="0" destOrd="0" presId="urn:microsoft.com/office/officeart/2005/8/layout/default"/>
    <dgm:cxn modelId="{92791FA7-92D4-4268-A5C1-5787F2521295}" type="presParOf" srcId="{C146D062-7F2B-4160-937C-59190E2E847F}" destId="{7CD9863C-D4FC-4E47-8942-03C9A08880ED}" srcOrd="0" destOrd="0" presId="urn:microsoft.com/office/officeart/2005/8/layout/default"/>
    <dgm:cxn modelId="{A8108D4C-8D29-40BE-BB06-626BADC02596}" type="presParOf" srcId="{C146D062-7F2B-4160-937C-59190E2E847F}" destId="{6C7E63D1-48B4-46FD-B7C8-B91666C8BC44}" srcOrd="1" destOrd="0" presId="urn:microsoft.com/office/officeart/2005/8/layout/default"/>
    <dgm:cxn modelId="{D8EBAB96-17F0-4CA4-9388-3B3D00CEDCD2}" type="presParOf" srcId="{C146D062-7F2B-4160-937C-59190E2E847F}" destId="{89820B54-5A99-4E2C-9B2F-0A92CC8B3F12}" srcOrd="2" destOrd="0" presId="urn:microsoft.com/office/officeart/2005/8/layout/default"/>
    <dgm:cxn modelId="{2F0ADB8E-3276-4093-8300-EDB49F8F05F2}" type="presParOf" srcId="{C146D062-7F2B-4160-937C-59190E2E847F}" destId="{59C074B3-90D8-4FFB-A56A-B842CF323E9B}" srcOrd="3" destOrd="0" presId="urn:microsoft.com/office/officeart/2005/8/layout/default"/>
    <dgm:cxn modelId="{3B609C14-9138-4CD5-9BB0-391E7FEDA772}" type="presParOf" srcId="{C146D062-7F2B-4160-937C-59190E2E847F}" destId="{0EBD7D72-3963-4C92-8ACA-EBBE06ABCA8B}" srcOrd="4" destOrd="0" presId="urn:microsoft.com/office/officeart/2005/8/layout/default"/>
    <dgm:cxn modelId="{C2CD7455-5A6C-43D0-99D6-440532144C87}" type="presParOf" srcId="{C146D062-7F2B-4160-937C-59190E2E847F}" destId="{1E8F0899-F63A-4AF1-AAF9-6B548816E871}" srcOrd="5" destOrd="0" presId="urn:microsoft.com/office/officeart/2005/8/layout/default"/>
    <dgm:cxn modelId="{A231B8E5-1FDC-4A01-BD00-097DB993E889}" type="presParOf" srcId="{C146D062-7F2B-4160-937C-59190E2E847F}" destId="{940833F5-5281-4373-BF5D-6CC1A448F50B}" srcOrd="6" destOrd="0" presId="urn:microsoft.com/office/officeart/2005/8/layout/default"/>
    <dgm:cxn modelId="{200E780A-3E29-4D08-86A4-2A5D10E7857A}" type="presParOf" srcId="{C146D062-7F2B-4160-937C-59190E2E847F}" destId="{812AA998-5EB9-44B0-A63F-CA7E9CAD9819}" srcOrd="7" destOrd="0" presId="urn:microsoft.com/office/officeart/2005/8/layout/default"/>
    <dgm:cxn modelId="{1374CB16-E8DF-4046-8335-9F5207AB0478}" type="presParOf" srcId="{C146D062-7F2B-4160-937C-59190E2E847F}" destId="{A6B9C8FE-5519-42C4-84C6-2F4CD393611C}" srcOrd="8" destOrd="0" presId="urn:microsoft.com/office/officeart/2005/8/layout/default"/>
    <dgm:cxn modelId="{F90A5D76-5FA4-4410-9686-0D709C78A175}" type="presParOf" srcId="{C146D062-7F2B-4160-937C-59190E2E847F}" destId="{D74A16A5-EA0C-4389-A12C-569B2608AB8A}" srcOrd="9" destOrd="0" presId="urn:microsoft.com/office/officeart/2005/8/layout/default"/>
    <dgm:cxn modelId="{3508AA6F-C22E-470E-BC55-88477783B313}" type="presParOf" srcId="{C146D062-7F2B-4160-937C-59190E2E847F}" destId="{145A5F76-BA67-4418-8168-E7BCEA1E17BB}"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C508277-5F27-41C7-9537-FBA6BA62EDE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60A3460A-4EA1-4553-B240-579F0B4D639B}">
      <dgm:prSet custT="1"/>
      <dgm:spPr/>
      <dgm:t>
        <a:bodyPr/>
        <a:lstStyle/>
        <a:p>
          <a:r>
            <a:rPr lang="en-US" sz="1600" b="0" i="0" dirty="0"/>
            <a:t>Teriparatide and the 34 N-terminal amino acids of PTH bind to receptors</a:t>
          </a:r>
          <a:endParaRPr lang="en-US" sz="1600" dirty="0"/>
        </a:p>
      </dgm:t>
    </dgm:pt>
    <dgm:pt modelId="{1C382BC6-B230-4FE3-BC7C-3AE7CA19D660}" type="parTrans" cxnId="{12B2E342-1E9E-42C7-837B-5146CA154DDD}">
      <dgm:prSet/>
      <dgm:spPr/>
      <dgm:t>
        <a:bodyPr/>
        <a:lstStyle/>
        <a:p>
          <a:endParaRPr lang="en-US" sz="2400"/>
        </a:p>
      </dgm:t>
    </dgm:pt>
    <dgm:pt modelId="{474BCBBF-B00C-43AB-9892-562C58D736E5}" type="sibTrans" cxnId="{12B2E342-1E9E-42C7-837B-5146CA154DDD}">
      <dgm:prSet/>
      <dgm:spPr/>
      <dgm:t>
        <a:bodyPr/>
        <a:lstStyle/>
        <a:p>
          <a:endParaRPr lang="en-US" sz="2400"/>
        </a:p>
      </dgm:t>
    </dgm:pt>
    <dgm:pt modelId="{F5B5C15D-EAAF-4E4F-9E01-BBABBF48863E}">
      <dgm:prSet custT="1"/>
      <dgm:spPr/>
      <dgm:t>
        <a:bodyPr/>
        <a:lstStyle/>
        <a:p>
          <a:r>
            <a:rPr lang="en-US" sz="1600" b="0" i="0"/>
            <a:t>Renal tubular reabsorption of calcium and phosphate, and intestinal calcium absorption</a:t>
          </a:r>
          <a:endParaRPr lang="en-US" sz="1600"/>
        </a:p>
      </dgm:t>
    </dgm:pt>
    <dgm:pt modelId="{608C0BCF-0264-4D73-8719-6DD1E61565FD}" type="parTrans" cxnId="{6140E464-D9CB-4D57-BD83-7A9111797716}">
      <dgm:prSet/>
      <dgm:spPr/>
      <dgm:t>
        <a:bodyPr/>
        <a:lstStyle/>
        <a:p>
          <a:endParaRPr lang="en-US" sz="2400"/>
        </a:p>
      </dgm:t>
    </dgm:pt>
    <dgm:pt modelId="{E7A3D947-4886-404C-B24E-7E60AE8207CF}" type="sibTrans" cxnId="{6140E464-D9CB-4D57-BD83-7A9111797716}">
      <dgm:prSet/>
      <dgm:spPr/>
      <dgm:t>
        <a:bodyPr/>
        <a:lstStyle/>
        <a:p>
          <a:endParaRPr lang="en-US" sz="2400"/>
        </a:p>
      </dgm:t>
    </dgm:pt>
    <dgm:pt modelId="{372A8EF9-3306-41CD-BF30-2A8FFAB4BBCF}">
      <dgm:prSet custT="1"/>
      <dgm:spPr/>
      <dgm:t>
        <a:bodyPr/>
        <a:lstStyle/>
        <a:p>
          <a:r>
            <a:rPr lang="en-US" sz="1600" b="0" i="0"/>
            <a:t>Stimulates new bone formation on trabecular and cortical (periosteal and/or endosteal) bone surfaces </a:t>
          </a:r>
          <a:endParaRPr lang="en-US" sz="1600"/>
        </a:p>
      </dgm:t>
    </dgm:pt>
    <dgm:pt modelId="{66D271C4-14D6-4555-B1BB-D28CCD1DDA45}" type="parTrans" cxnId="{DD2B51AF-6255-4117-BB0C-45B97C5EF640}">
      <dgm:prSet/>
      <dgm:spPr/>
      <dgm:t>
        <a:bodyPr/>
        <a:lstStyle/>
        <a:p>
          <a:endParaRPr lang="en-US" sz="2400"/>
        </a:p>
      </dgm:t>
    </dgm:pt>
    <dgm:pt modelId="{0B1ABD09-5AD7-4536-B09E-CDA2BF168362}" type="sibTrans" cxnId="{DD2B51AF-6255-4117-BB0C-45B97C5EF640}">
      <dgm:prSet/>
      <dgm:spPr/>
      <dgm:t>
        <a:bodyPr/>
        <a:lstStyle/>
        <a:p>
          <a:endParaRPr lang="en-US" sz="2400"/>
        </a:p>
      </dgm:t>
    </dgm:pt>
    <dgm:pt modelId="{D144DBB1-3E78-4117-9A08-BF547D193326}">
      <dgm:prSet custT="1"/>
      <dgm:spPr/>
      <dgm:t>
        <a:bodyPr/>
        <a:lstStyle/>
        <a:p>
          <a:r>
            <a:rPr lang="en-US" sz="1600" b="0" i="0"/>
            <a:t>Preferential stimulation of osteoblastic activity over osteoclastic activity</a:t>
          </a:r>
          <a:endParaRPr lang="en-US" sz="1600"/>
        </a:p>
      </dgm:t>
    </dgm:pt>
    <dgm:pt modelId="{4537A88A-01C0-4022-820E-E64656F70F92}" type="parTrans" cxnId="{B2E651C0-EDA1-4AC7-B96C-A62B0C237C4A}">
      <dgm:prSet/>
      <dgm:spPr/>
      <dgm:t>
        <a:bodyPr/>
        <a:lstStyle/>
        <a:p>
          <a:endParaRPr lang="en-US" sz="2400"/>
        </a:p>
      </dgm:t>
    </dgm:pt>
    <dgm:pt modelId="{1853B4A8-2285-42BE-B108-8B03750F1C70}" type="sibTrans" cxnId="{B2E651C0-EDA1-4AC7-B96C-A62B0C237C4A}">
      <dgm:prSet/>
      <dgm:spPr/>
      <dgm:t>
        <a:bodyPr/>
        <a:lstStyle/>
        <a:p>
          <a:endParaRPr lang="en-US" sz="2400"/>
        </a:p>
      </dgm:t>
    </dgm:pt>
    <dgm:pt modelId="{AE5EF091-7701-4F51-9231-E204D028A94F}">
      <dgm:prSet custT="1"/>
      <dgm:spPr/>
      <dgm:t>
        <a:bodyPr/>
        <a:lstStyle/>
        <a:p>
          <a:r>
            <a:rPr lang="en-US" sz="1600" b="0" i="0"/>
            <a:t>Increase in skeletal mass, an increase in markers of bone formation and resorption, and an increase in bone strength. </a:t>
          </a:r>
          <a:endParaRPr lang="en-US" sz="1600"/>
        </a:p>
      </dgm:t>
    </dgm:pt>
    <dgm:pt modelId="{A9F7AEEE-03D2-4537-A976-950E5D16C6CF}" type="parTrans" cxnId="{90ACBC77-DFD5-430E-A5C9-9E311D681CAF}">
      <dgm:prSet/>
      <dgm:spPr/>
      <dgm:t>
        <a:bodyPr/>
        <a:lstStyle/>
        <a:p>
          <a:endParaRPr lang="en-US" sz="2400"/>
        </a:p>
      </dgm:t>
    </dgm:pt>
    <dgm:pt modelId="{BEC579D5-91D4-476F-A829-FBF79CB658E6}" type="sibTrans" cxnId="{90ACBC77-DFD5-430E-A5C9-9E311D681CAF}">
      <dgm:prSet/>
      <dgm:spPr/>
      <dgm:t>
        <a:bodyPr/>
        <a:lstStyle/>
        <a:p>
          <a:endParaRPr lang="en-US" sz="2400"/>
        </a:p>
      </dgm:t>
    </dgm:pt>
    <dgm:pt modelId="{ED48DCF4-68D3-4984-90EE-5E603970A559}">
      <dgm:prSet custT="1"/>
      <dgm:spPr/>
      <dgm:t>
        <a:bodyPr/>
        <a:lstStyle/>
        <a:p>
          <a:r>
            <a:rPr lang="en-US" sz="1600" b="0" i="0"/>
            <a:t>By contrast, continuous excess of endogenous PTH, as occurs in hyperparathyroidism, may be detrimental to the skeleton because bone resorption may be stimulated more than bone formation.</a:t>
          </a:r>
          <a:endParaRPr lang="en-US" sz="1600"/>
        </a:p>
      </dgm:t>
    </dgm:pt>
    <dgm:pt modelId="{DB6AFBDA-777E-4BAC-869E-53FA876DD0FE}" type="parTrans" cxnId="{CC685FAE-DF47-46A2-BA8E-B6C1B3E15A11}">
      <dgm:prSet/>
      <dgm:spPr/>
      <dgm:t>
        <a:bodyPr/>
        <a:lstStyle/>
        <a:p>
          <a:endParaRPr lang="en-US" sz="2400"/>
        </a:p>
      </dgm:t>
    </dgm:pt>
    <dgm:pt modelId="{EB98C338-74C0-4639-8983-A71E361CE9BA}" type="sibTrans" cxnId="{CC685FAE-DF47-46A2-BA8E-B6C1B3E15A11}">
      <dgm:prSet/>
      <dgm:spPr/>
      <dgm:t>
        <a:bodyPr/>
        <a:lstStyle/>
        <a:p>
          <a:endParaRPr lang="en-US" sz="2400"/>
        </a:p>
      </dgm:t>
    </dgm:pt>
    <dgm:pt modelId="{FAD8F2FF-379C-405C-A978-B1A12CF4D706}" type="pres">
      <dgm:prSet presAssocID="{BC508277-5F27-41C7-9537-FBA6BA62EDE7}" presName="vert0" presStyleCnt="0">
        <dgm:presLayoutVars>
          <dgm:dir/>
          <dgm:animOne val="branch"/>
          <dgm:animLvl val="lvl"/>
        </dgm:presLayoutVars>
      </dgm:prSet>
      <dgm:spPr/>
    </dgm:pt>
    <dgm:pt modelId="{C5A09561-A7D8-4857-B7E0-1DE703F01F34}" type="pres">
      <dgm:prSet presAssocID="{60A3460A-4EA1-4553-B240-579F0B4D639B}" presName="thickLine" presStyleLbl="alignNode1" presStyleIdx="0" presStyleCnt="6"/>
      <dgm:spPr/>
    </dgm:pt>
    <dgm:pt modelId="{961DA16D-4C18-489B-B9E9-C78A13110F5D}" type="pres">
      <dgm:prSet presAssocID="{60A3460A-4EA1-4553-B240-579F0B4D639B}" presName="horz1" presStyleCnt="0"/>
      <dgm:spPr/>
    </dgm:pt>
    <dgm:pt modelId="{0ED14BE5-5DAC-4DAD-B96C-53EB273E5928}" type="pres">
      <dgm:prSet presAssocID="{60A3460A-4EA1-4553-B240-579F0B4D639B}" presName="tx1" presStyleLbl="revTx" presStyleIdx="0" presStyleCnt="6"/>
      <dgm:spPr/>
    </dgm:pt>
    <dgm:pt modelId="{CA9713AA-3C16-4094-BAB9-DFACEA093F13}" type="pres">
      <dgm:prSet presAssocID="{60A3460A-4EA1-4553-B240-579F0B4D639B}" presName="vert1" presStyleCnt="0"/>
      <dgm:spPr/>
    </dgm:pt>
    <dgm:pt modelId="{8E73B69C-3F81-490B-A513-C96E1A87C8E8}" type="pres">
      <dgm:prSet presAssocID="{F5B5C15D-EAAF-4E4F-9E01-BBABBF48863E}" presName="thickLine" presStyleLbl="alignNode1" presStyleIdx="1" presStyleCnt="6"/>
      <dgm:spPr/>
    </dgm:pt>
    <dgm:pt modelId="{8FAA1381-EBB0-4A33-B125-90FABA8334AD}" type="pres">
      <dgm:prSet presAssocID="{F5B5C15D-EAAF-4E4F-9E01-BBABBF48863E}" presName="horz1" presStyleCnt="0"/>
      <dgm:spPr/>
    </dgm:pt>
    <dgm:pt modelId="{1CFF7733-F55E-4226-B09B-F85FD8FD0D10}" type="pres">
      <dgm:prSet presAssocID="{F5B5C15D-EAAF-4E4F-9E01-BBABBF48863E}" presName="tx1" presStyleLbl="revTx" presStyleIdx="1" presStyleCnt="6"/>
      <dgm:spPr/>
    </dgm:pt>
    <dgm:pt modelId="{5B147118-539A-45B3-B51C-DB32BD37BCC1}" type="pres">
      <dgm:prSet presAssocID="{F5B5C15D-EAAF-4E4F-9E01-BBABBF48863E}" presName="vert1" presStyleCnt="0"/>
      <dgm:spPr/>
    </dgm:pt>
    <dgm:pt modelId="{8207F8D3-DBB2-48BF-A8DC-29EAFED71461}" type="pres">
      <dgm:prSet presAssocID="{372A8EF9-3306-41CD-BF30-2A8FFAB4BBCF}" presName="thickLine" presStyleLbl="alignNode1" presStyleIdx="2" presStyleCnt="6"/>
      <dgm:spPr/>
    </dgm:pt>
    <dgm:pt modelId="{CFF527D3-73F1-49AC-9963-9488F36FDC81}" type="pres">
      <dgm:prSet presAssocID="{372A8EF9-3306-41CD-BF30-2A8FFAB4BBCF}" presName="horz1" presStyleCnt="0"/>
      <dgm:spPr/>
    </dgm:pt>
    <dgm:pt modelId="{16A39821-8E61-4BB0-90BB-8D94BAF6D462}" type="pres">
      <dgm:prSet presAssocID="{372A8EF9-3306-41CD-BF30-2A8FFAB4BBCF}" presName="tx1" presStyleLbl="revTx" presStyleIdx="2" presStyleCnt="6"/>
      <dgm:spPr/>
    </dgm:pt>
    <dgm:pt modelId="{08614005-1B85-4620-92E5-2333F3A8E6A7}" type="pres">
      <dgm:prSet presAssocID="{372A8EF9-3306-41CD-BF30-2A8FFAB4BBCF}" presName="vert1" presStyleCnt="0"/>
      <dgm:spPr/>
    </dgm:pt>
    <dgm:pt modelId="{25BF5C6A-E4E3-4C05-8005-0435CB250919}" type="pres">
      <dgm:prSet presAssocID="{D144DBB1-3E78-4117-9A08-BF547D193326}" presName="thickLine" presStyleLbl="alignNode1" presStyleIdx="3" presStyleCnt="6"/>
      <dgm:spPr/>
    </dgm:pt>
    <dgm:pt modelId="{FFA57AF4-7A75-4D54-8D73-F237961ADD75}" type="pres">
      <dgm:prSet presAssocID="{D144DBB1-3E78-4117-9A08-BF547D193326}" presName="horz1" presStyleCnt="0"/>
      <dgm:spPr/>
    </dgm:pt>
    <dgm:pt modelId="{9F6A8335-075D-44C1-BE78-E911910BB3DC}" type="pres">
      <dgm:prSet presAssocID="{D144DBB1-3E78-4117-9A08-BF547D193326}" presName="tx1" presStyleLbl="revTx" presStyleIdx="3" presStyleCnt="6"/>
      <dgm:spPr/>
    </dgm:pt>
    <dgm:pt modelId="{21AAEF82-CB98-431B-995B-AB2379D197BF}" type="pres">
      <dgm:prSet presAssocID="{D144DBB1-3E78-4117-9A08-BF547D193326}" presName="vert1" presStyleCnt="0"/>
      <dgm:spPr/>
    </dgm:pt>
    <dgm:pt modelId="{852E5DF3-8C69-4DD3-A132-64EE707CEC50}" type="pres">
      <dgm:prSet presAssocID="{AE5EF091-7701-4F51-9231-E204D028A94F}" presName="thickLine" presStyleLbl="alignNode1" presStyleIdx="4" presStyleCnt="6"/>
      <dgm:spPr/>
    </dgm:pt>
    <dgm:pt modelId="{B28A232E-E57F-4BEA-9959-9929CB298F33}" type="pres">
      <dgm:prSet presAssocID="{AE5EF091-7701-4F51-9231-E204D028A94F}" presName="horz1" presStyleCnt="0"/>
      <dgm:spPr/>
    </dgm:pt>
    <dgm:pt modelId="{3D881EAD-5403-4D7C-AADC-175AB195E8B1}" type="pres">
      <dgm:prSet presAssocID="{AE5EF091-7701-4F51-9231-E204D028A94F}" presName="tx1" presStyleLbl="revTx" presStyleIdx="4" presStyleCnt="6"/>
      <dgm:spPr/>
    </dgm:pt>
    <dgm:pt modelId="{CF8948F7-6FF6-4B31-8707-4093DA1AA3B9}" type="pres">
      <dgm:prSet presAssocID="{AE5EF091-7701-4F51-9231-E204D028A94F}" presName="vert1" presStyleCnt="0"/>
      <dgm:spPr/>
    </dgm:pt>
    <dgm:pt modelId="{DC84577D-7CC9-4367-96A7-75E8D2BEC55D}" type="pres">
      <dgm:prSet presAssocID="{ED48DCF4-68D3-4984-90EE-5E603970A559}" presName="thickLine" presStyleLbl="alignNode1" presStyleIdx="5" presStyleCnt="6"/>
      <dgm:spPr/>
    </dgm:pt>
    <dgm:pt modelId="{3EB17B09-5A27-4927-92D3-366FC450A24F}" type="pres">
      <dgm:prSet presAssocID="{ED48DCF4-68D3-4984-90EE-5E603970A559}" presName="horz1" presStyleCnt="0"/>
      <dgm:spPr/>
    </dgm:pt>
    <dgm:pt modelId="{64279940-122C-4776-95EC-45F5BE707743}" type="pres">
      <dgm:prSet presAssocID="{ED48DCF4-68D3-4984-90EE-5E603970A559}" presName="tx1" presStyleLbl="revTx" presStyleIdx="5" presStyleCnt="6"/>
      <dgm:spPr/>
    </dgm:pt>
    <dgm:pt modelId="{35CE4CE9-E9FF-46C3-9290-2B89089D9300}" type="pres">
      <dgm:prSet presAssocID="{ED48DCF4-68D3-4984-90EE-5E603970A559}" presName="vert1" presStyleCnt="0"/>
      <dgm:spPr/>
    </dgm:pt>
  </dgm:ptLst>
  <dgm:cxnLst>
    <dgm:cxn modelId="{C1775318-3A85-476C-B38A-343EBB57A2A3}" type="presOf" srcId="{D144DBB1-3E78-4117-9A08-BF547D193326}" destId="{9F6A8335-075D-44C1-BE78-E911910BB3DC}" srcOrd="0" destOrd="0" presId="urn:microsoft.com/office/officeart/2008/layout/LinedList"/>
    <dgm:cxn modelId="{48421934-7D40-4EE3-8428-B73631158E21}" type="presOf" srcId="{60A3460A-4EA1-4553-B240-579F0B4D639B}" destId="{0ED14BE5-5DAC-4DAD-B96C-53EB273E5928}" srcOrd="0" destOrd="0" presId="urn:microsoft.com/office/officeart/2008/layout/LinedList"/>
    <dgm:cxn modelId="{66C0325E-7424-47DB-A3BF-9783C0A6BA1C}" type="presOf" srcId="{BC508277-5F27-41C7-9537-FBA6BA62EDE7}" destId="{FAD8F2FF-379C-405C-A978-B1A12CF4D706}" srcOrd="0" destOrd="0" presId="urn:microsoft.com/office/officeart/2008/layout/LinedList"/>
    <dgm:cxn modelId="{12B2E342-1E9E-42C7-837B-5146CA154DDD}" srcId="{BC508277-5F27-41C7-9537-FBA6BA62EDE7}" destId="{60A3460A-4EA1-4553-B240-579F0B4D639B}" srcOrd="0" destOrd="0" parTransId="{1C382BC6-B230-4FE3-BC7C-3AE7CA19D660}" sibTransId="{474BCBBF-B00C-43AB-9892-562C58D736E5}"/>
    <dgm:cxn modelId="{8E716C64-1FAA-4140-AA09-4C4F698689C8}" type="presOf" srcId="{372A8EF9-3306-41CD-BF30-2A8FFAB4BBCF}" destId="{16A39821-8E61-4BB0-90BB-8D94BAF6D462}" srcOrd="0" destOrd="0" presId="urn:microsoft.com/office/officeart/2008/layout/LinedList"/>
    <dgm:cxn modelId="{6140E464-D9CB-4D57-BD83-7A9111797716}" srcId="{BC508277-5F27-41C7-9537-FBA6BA62EDE7}" destId="{F5B5C15D-EAAF-4E4F-9E01-BBABBF48863E}" srcOrd="1" destOrd="0" parTransId="{608C0BCF-0264-4D73-8719-6DD1E61565FD}" sibTransId="{E7A3D947-4886-404C-B24E-7E60AE8207CF}"/>
    <dgm:cxn modelId="{90ACBC77-DFD5-430E-A5C9-9E311D681CAF}" srcId="{BC508277-5F27-41C7-9537-FBA6BA62EDE7}" destId="{AE5EF091-7701-4F51-9231-E204D028A94F}" srcOrd="4" destOrd="0" parTransId="{A9F7AEEE-03D2-4537-A976-950E5D16C6CF}" sibTransId="{BEC579D5-91D4-476F-A829-FBF79CB658E6}"/>
    <dgm:cxn modelId="{E3B28DA1-2774-4B19-B247-B65D6755FCAC}" type="presOf" srcId="{AE5EF091-7701-4F51-9231-E204D028A94F}" destId="{3D881EAD-5403-4D7C-AADC-175AB195E8B1}" srcOrd="0" destOrd="0" presId="urn:microsoft.com/office/officeart/2008/layout/LinedList"/>
    <dgm:cxn modelId="{CC685FAE-DF47-46A2-BA8E-B6C1B3E15A11}" srcId="{BC508277-5F27-41C7-9537-FBA6BA62EDE7}" destId="{ED48DCF4-68D3-4984-90EE-5E603970A559}" srcOrd="5" destOrd="0" parTransId="{DB6AFBDA-777E-4BAC-869E-53FA876DD0FE}" sibTransId="{EB98C338-74C0-4639-8983-A71E361CE9BA}"/>
    <dgm:cxn modelId="{DD2B51AF-6255-4117-BB0C-45B97C5EF640}" srcId="{BC508277-5F27-41C7-9537-FBA6BA62EDE7}" destId="{372A8EF9-3306-41CD-BF30-2A8FFAB4BBCF}" srcOrd="2" destOrd="0" parTransId="{66D271C4-14D6-4555-B1BB-D28CCD1DDA45}" sibTransId="{0B1ABD09-5AD7-4536-B09E-CDA2BF168362}"/>
    <dgm:cxn modelId="{F6D85BB8-D6A7-460E-930D-511D8406C74A}" type="presOf" srcId="{F5B5C15D-EAAF-4E4F-9E01-BBABBF48863E}" destId="{1CFF7733-F55E-4226-B09B-F85FD8FD0D10}" srcOrd="0" destOrd="0" presId="urn:microsoft.com/office/officeart/2008/layout/LinedList"/>
    <dgm:cxn modelId="{B2E651C0-EDA1-4AC7-B96C-A62B0C237C4A}" srcId="{BC508277-5F27-41C7-9537-FBA6BA62EDE7}" destId="{D144DBB1-3E78-4117-9A08-BF547D193326}" srcOrd="3" destOrd="0" parTransId="{4537A88A-01C0-4022-820E-E64656F70F92}" sibTransId="{1853B4A8-2285-42BE-B108-8B03750F1C70}"/>
    <dgm:cxn modelId="{9F849FEA-31B5-4848-89B0-EE2C0A1E7A89}" type="presOf" srcId="{ED48DCF4-68D3-4984-90EE-5E603970A559}" destId="{64279940-122C-4776-95EC-45F5BE707743}" srcOrd="0" destOrd="0" presId="urn:microsoft.com/office/officeart/2008/layout/LinedList"/>
    <dgm:cxn modelId="{AA1C6989-381D-4431-A69C-FE1A4710568A}" type="presParOf" srcId="{FAD8F2FF-379C-405C-A978-B1A12CF4D706}" destId="{C5A09561-A7D8-4857-B7E0-1DE703F01F34}" srcOrd="0" destOrd="0" presId="urn:microsoft.com/office/officeart/2008/layout/LinedList"/>
    <dgm:cxn modelId="{B84434D2-01C5-4FC2-BDCA-591A2C41C99F}" type="presParOf" srcId="{FAD8F2FF-379C-405C-A978-B1A12CF4D706}" destId="{961DA16D-4C18-489B-B9E9-C78A13110F5D}" srcOrd="1" destOrd="0" presId="urn:microsoft.com/office/officeart/2008/layout/LinedList"/>
    <dgm:cxn modelId="{391305A9-BD23-49C2-BD91-57BFB87B8993}" type="presParOf" srcId="{961DA16D-4C18-489B-B9E9-C78A13110F5D}" destId="{0ED14BE5-5DAC-4DAD-B96C-53EB273E5928}" srcOrd="0" destOrd="0" presId="urn:microsoft.com/office/officeart/2008/layout/LinedList"/>
    <dgm:cxn modelId="{0865C0E3-277C-47AD-BC52-A50FCE9C5FAD}" type="presParOf" srcId="{961DA16D-4C18-489B-B9E9-C78A13110F5D}" destId="{CA9713AA-3C16-4094-BAB9-DFACEA093F13}" srcOrd="1" destOrd="0" presId="urn:microsoft.com/office/officeart/2008/layout/LinedList"/>
    <dgm:cxn modelId="{7DDB7879-2D2E-4896-8C2D-E97C8F22B551}" type="presParOf" srcId="{FAD8F2FF-379C-405C-A978-B1A12CF4D706}" destId="{8E73B69C-3F81-490B-A513-C96E1A87C8E8}" srcOrd="2" destOrd="0" presId="urn:microsoft.com/office/officeart/2008/layout/LinedList"/>
    <dgm:cxn modelId="{C7191922-A701-4F50-9187-DD986B50C07F}" type="presParOf" srcId="{FAD8F2FF-379C-405C-A978-B1A12CF4D706}" destId="{8FAA1381-EBB0-4A33-B125-90FABA8334AD}" srcOrd="3" destOrd="0" presId="urn:microsoft.com/office/officeart/2008/layout/LinedList"/>
    <dgm:cxn modelId="{21012FAA-E64B-41EE-B2BC-732B268C353F}" type="presParOf" srcId="{8FAA1381-EBB0-4A33-B125-90FABA8334AD}" destId="{1CFF7733-F55E-4226-B09B-F85FD8FD0D10}" srcOrd="0" destOrd="0" presId="urn:microsoft.com/office/officeart/2008/layout/LinedList"/>
    <dgm:cxn modelId="{F1DD7FC7-E29F-4856-B67B-5E2FE5923B23}" type="presParOf" srcId="{8FAA1381-EBB0-4A33-B125-90FABA8334AD}" destId="{5B147118-539A-45B3-B51C-DB32BD37BCC1}" srcOrd="1" destOrd="0" presId="urn:microsoft.com/office/officeart/2008/layout/LinedList"/>
    <dgm:cxn modelId="{51C2DE45-4CCE-4F29-8327-46D2ABB25EED}" type="presParOf" srcId="{FAD8F2FF-379C-405C-A978-B1A12CF4D706}" destId="{8207F8D3-DBB2-48BF-A8DC-29EAFED71461}" srcOrd="4" destOrd="0" presId="urn:microsoft.com/office/officeart/2008/layout/LinedList"/>
    <dgm:cxn modelId="{BA2BCB96-E5D0-4940-A89B-0F4A133AD8FD}" type="presParOf" srcId="{FAD8F2FF-379C-405C-A978-B1A12CF4D706}" destId="{CFF527D3-73F1-49AC-9963-9488F36FDC81}" srcOrd="5" destOrd="0" presId="urn:microsoft.com/office/officeart/2008/layout/LinedList"/>
    <dgm:cxn modelId="{D644A399-B62F-4455-A870-9D7FE0C98B7F}" type="presParOf" srcId="{CFF527D3-73F1-49AC-9963-9488F36FDC81}" destId="{16A39821-8E61-4BB0-90BB-8D94BAF6D462}" srcOrd="0" destOrd="0" presId="urn:microsoft.com/office/officeart/2008/layout/LinedList"/>
    <dgm:cxn modelId="{97DCEC55-9B6C-4B60-AC76-61BD11C32BCE}" type="presParOf" srcId="{CFF527D3-73F1-49AC-9963-9488F36FDC81}" destId="{08614005-1B85-4620-92E5-2333F3A8E6A7}" srcOrd="1" destOrd="0" presId="urn:microsoft.com/office/officeart/2008/layout/LinedList"/>
    <dgm:cxn modelId="{CC39E2CF-51DB-43A7-8EC3-9E5688C00FFB}" type="presParOf" srcId="{FAD8F2FF-379C-405C-A978-B1A12CF4D706}" destId="{25BF5C6A-E4E3-4C05-8005-0435CB250919}" srcOrd="6" destOrd="0" presId="urn:microsoft.com/office/officeart/2008/layout/LinedList"/>
    <dgm:cxn modelId="{AC2669FA-04BE-4B84-B16F-AE82C7ACD44C}" type="presParOf" srcId="{FAD8F2FF-379C-405C-A978-B1A12CF4D706}" destId="{FFA57AF4-7A75-4D54-8D73-F237961ADD75}" srcOrd="7" destOrd="0" presId="urn:microsoft.com/office/officeart/2008/layout/LinedList"/>
    <dgm:cxn modelId="{E801A628-E3EB-4BCF-B2F0-4FC543359EE8}" type="presParOf" srcId="{FFA57AF4-7A75-4D54-8D73-F237961ADD75}" destId="{9F6A8335-075D-44C1-BE78-E911910BB3DC}" srcOrd="0" destOrd="0" presId="urn:microsoft.com/office/officeart/2008/layout/LinedList"/>
    <dgm:cxn modelId="{F15EF4DE-59E0-4C0C-B4B0-A69FBF1821E4}" type="presParOf" srcId="{FFA57AF4-7A75-4D54-8D73-F237961ADD75}" destId="{21AAEF82-CB98-431B-995B-AB2379D197BF}" srcOrd="1" destOrd="0" presId="urn:microsoft.com/office/officeart/2008/layout/LinedList"/>
    <dgm:cxn modelId="{5197A630-689F-4445-8451-A88F024AB48D}" type="presParOf" srcId="{FAD8F2FF-379C-405C-A978-B1A12CF4D706}" destId="{852E5DF3-8C69-4DD3-A132-64EE707CEC50}" srcOrd="8" destOrd="0" presId="urn:microsoft.com/office/officeart/2008/layout/LinedList"/>
    <dgm:cxn modelId="{4617E7CA-0CD0-41B0-B36D-86CC112E0DAE}" type="presParOf" srcId="{FAD8F2FF-379C-405C-A978-B1A12CF4D706}" destId="{B28A232E-E57F-4BEA-9959-9929CB298F33}" srcOrd="9" destOrd="0" presId="urn:microsoft.com/office/officeart/2008/layout/LinedList"/>
    <dgm:cxn modelId="{1D4995CE-AB43-4D32-BE88-88E0411DA792}" type="presParOf" srcId="{B28A232E-E57F-4BEA-9959-9929CB298F33}" destId="{3D881EAD-5403-4D7C-AADC-175AB195E8B1}" srcOrd="0" destOrd="0" presId="urn:microsoft.com/office/officeart/2008/layout/LinedList"/>
    <dgm:cxn modelId="{75A0C624-AA51-40FB-AD31-D6CB624D32C2}" type="presParOf" srcId="{B28A232E-E57F-4BEA-9959-9929CB298F33}" destId="{CF8948F7-6FF6-4B31-8707-4093DA1AA3B9}" srcOrd="1" destOrd="0" presId="urn:microsoft.com/office/officeart/2008/layout/LinedList"/>
    <dgm:cxn modelId="{9D7DA3A4-58DD-4567-A2D0-886F95FE9CE0}" type="presParOf" srcId="{FAD8F2FF-379C-405C-A978-B1A12CF4D706}" destId="{DC84577D-7CC9-4367-96A7-75E8D2BEC55D}" srcOrd="10" destOrd="0" presId="urn:microsoft.com/office/officeart/2008/layout/LinedList"/>
    <dgm:cxn modelId="{3E4EE06D-B52A-47EB-B966-DD02A61C1468}" type="presParOf" srcId="{FAD8F2FF-379C-405C-A978-B1A12CF4D706}" destId="{3EB17B09-5A27-4927-92D3-366FC450A24F}" srcOrd="11" destOrd="0" presId="urn:microsoft.com/office/officeart/2008/layout/LinedList"/>
    <dgm:cxn modelId="{2EDA9426-C5A6-49A9-91F5-2A6CC0201B45}" type="presParOf" srcId="{3EB17B09-5A27-4927-92D3-366FC450A24F}" destId="{64279940-122C-4776-95EC-45F5BE707743}" srcOrd="0" destOrd="0" presId="urn:microsoft.com/office/officeart/2008/layout/LinedList"/>
    <dgm:cxn modelId="{1CC96B28-F463-4CCA-AEF5-7452F47A055C}" type="presParOf" srcId="{3EB17B09-5A27-4927-92D3-366FC450A24F}" destId="{35CE4CE9-E9FF-46C3-9290-2B89089D930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5BDB4A2-BB3F-410B-AB34-FF42D198B9B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3E719AE-2E8C-4A66-8009-DB6FFB57A27F}">
      <dgm:prSet custT="1"/>
      <dgm:spPr/>
      <dgm:t>
        <a:bodyPr/>
        <a:lstStyle/>
        <a:p>
          <a:pPr>
            <a:lnSpc>
              <a:spcPct val="100000"/>
            </a:lnSpc>
          </a:pPr>
          <a:r>
            <a:rPr lang="en-US" sz="1600" b="0" i="0"/>
            <a:t>Known actions of endogenous PTH (e.g., increases serum calcium and decreases serum phosphorus).</a:t>
          </a:r>
          <a:endParaRPr lang="en-US" sz="1600"/>
        </a:p>
      </dgm:t>
    </dgm:pt>
    <dgm:pt modelId="{84DBBA11-E63C-47F3-9984-DDF5D495508D}" type="parTrans" cxnId="{5F4FCDEC-65CA-4B49-9BCB-FED6095F15F1}">
      <dgm:prSet/>
      <dgm:spPr/>
      <dgm:t>
        <a:bodyPr/>
        <a:lstStyle/>
        <a:p>
          <a:endParaRPr lang="en-US" sz="2000"/>
        </a:p>
      </dgm:t>
    </dgm:pt>
    <dgm:pt modelId="{8412CF1F-37B6-4EBB-8583-5C5EF647FCCF}" type="sibTrans" cxnId="{5F4FCDEC-65CA-4B49-9BCB-FED6095F15F1}">
      <dgm:prSet/>
      <dgm:spPr/>
      <dgm:t>
        <a:bodyPr/>
        <a:lstStyle/>
        <a:p>
          <a:endParaRPr lang="en-US" sz="2000"/>
        </a:p>
      </dgm:t>
    </dgm:pt>
    <dgm:pt modelId="{F971EC03-525F-4362-81FB-251500642E8B}">
      <dgm:prSet custT="1"/>
      <dgm:spPr/>
      <dgm:t>
        <a:bodyPr/>
        <a:lstStyle/>
        <a:p>
          <a:pPr>
            <a:lnSpc>
              <a:spcPct val="100000"/>
            </a:lnSpc>
          </a:pPr>
          <a:r>
            <a:rPr lang="en-US" sz="1600" b="0" i="1"/>
            <a:t>Serum Calcium Concentrations</a:t>
          </a:r>
          <a:r>
            <a:rPr lang="en-US" sz="1600" b="0" i="0"/>
            <a:t> : increased transiently, beginning approximately 2 hours after dosing and reaching a maximum concentration between 4 and 6 hours (median increase, 0.4 mg/dL). </a:t>
          </a:r>
          <a:endParaRPr lang="en-US" sz="1600"/>
        </a:p>
      </dgm:t>
    </dgm:pt>
    <dgm:pt modelId="{0556091B-9E3D-4331-B202-07150EB6F826}" type="parTrans" cxnId="{916A150F-F984-47DD-8F09-81DBCFBF8E73}">
      <dgm:prSet/>
      <dgm:spPr/>
      <dgm:t>
        <a:bodyPr/>
        <a:lstStyle/>
        <a:p>
          <a:endParaRPr lang="en-US" sz="2000"/>
        </a:p>
      </dgm:t>
    </dgm:pt>
    <dgm:pt modelId="{B5E85382-3ADC-4C7A-BF3B-54093DE1AAB4}" type="sibTrans" cxnId="{916A150F-F984-47DD-8F09-81DBCFBF8E73}">
      <dgm:prSet/>
      <dgm:spPr/>
      <dgm:t>
        <a:bodyPr/>
        <a:lstStyle/>
        <a:p>
          <a:endParaRPr lang="en-US" sz="2000"/>
        </a:p>
      </dgm:t>
    </dgm:pt>
    <dgm:pt modelId="{2BE1AB73-E5E2-4845-AEE4-F9775768B45D}">
      <dgm:prSet custT="1"/>
      <dgm:spPr/>
      <dgm:t>
        <a:bodyPr/>
        <a:lstStyle/>
        <a:p>
          <a:pPr>
            <a:lnSpc>
              <a:spcPct val="100000"/>
            </a:lnSpc>
          </a:pPr>
          <a:r>
            <a:rPr lang="en-US" sz="1600" b="0" i="0"/>
            <a:t>The serum calcium concentration began to decline approximately 6 hours after dosing and returned to baseline by 16 to 24 hours after each dose.</a:t>
          </a:r>
          <a:endParaRPr lang="en-US" sz="1600"/>
        </a:p>
      </dgm:t>
    </dgm:pt>
    <dgm:pt modelId="{BFCF0F0C-B6EB-412E-842E-81EB8E2C07DA}" type="parTrans" cxnId="{08EFFCBC-6063-4A9A-999A-5BDB9749F566}">
      <dgm:prSet/>
      <dgm:spPr/>
      <dgm:t>
        <a:bodyPr/>
        <a:lstStyle/>
        <a:p>
          <a:endParaRPr lang="en-US" sz="2000"/>
        </a:p>
      </dgm:t>
    </dgm:pt>
    <dgm:pt modelId="{B1F9FD2E-AFF2-4D34-83D5-B91ECED11D3C}" type="sibTrans" cxnId="{08EFFCBC-6063-4A9A-999A-5BDB9749F566}">
      <dgm:prSet/>
      <dgm:spPr/>
      <dgm:t>
        <a:bodyPr/>
        <a:lstStyle/>
        <a:p>
          <a:endParaRPr lang="en-US" sz="2000"/>
        </a:p>
      </dgm:t>
    </dgm:pt>
    <dgm:pt modelId="{03947283-A132-4FD9-BB37-690B4BF5F788}">
      <dgm:prSet custT="1"/>
      <dgm:spPr/>
      <dgm:t>
        <a:bodyPr/>
        <a:lstStyle/>
        <a:p>
          <a:pPr>
            <a:lnSpc>
              <a:spcPct val="100000"/>
            </a:lnSpc>
          </a:pPr>
          <a:r>
            <a:rPr lang="en-US" sz="1600" b="0" i="1"/>
            <a:t>Phosphorus and Vitamin D</a:t>
          </a:r>
          <a:r>
            <a:rPr lang="en-US" sz="1600" b="0" i="0"/>
            <a:t> — In single-dose studies, teriparatide produced transient phosphaturia and mild transient reductions in serum phosphorus concentration</a:t>
          </a:r>
          <a:endParaRPr lang="en-US" sz="1600"/>
        </a:p>
      </dgm:t>
    </dgm:pt>
    <dgm:pt modelId="{F9C9A2E4-309D-46F7-A74D-0D5B32EEBAEC}" type="parTrans" cxnId="{0044497A-1209-4FEE-82D3-68742D1FFA3E}">
      <dgm:prSet/>
      <dgm:spPr/>
      <dgm:t>
        <a:bodyPr/>
        <a:lstStyle/>
        <a:p>
          <a:endParaRPr lang="en-US" sz="2000"/>
        </a:p>
      </dgm:t>
    </dgm:pt>
    <dgm:pt modelId="{F288BE65-649D-49B4-B837-FC60CCAD7B3F}" type="sibTrans" cxnId="{0044497A-1209-4FEE-82D3-68742D1FFA3E}">
      <dgm:prSet/>
      <dgm:spPr/>
      <dgm:t>
        <a:bodyPr/>
        <a:lstStyle/>
        <a:p>
          <a:endParaRPr lang="en-US" sz="2000"/>
        </a:p>
      </dgm:t>
    </dgm:pt>
    <dgm:pt modelId="{CE555EB6-AADD-41F0-957C-2F87018606BF}" type="pres">
      <dgm:prSet presAssocID="{E5BDB4A2-BB3F-410B-AB34-FF42D198B9BB}" presName="root" presStyleCnt="0">
        <dgm:presLayoutVars>
          <dgm:dir/>
          <dgm:resizeHandles val="exact"/>
        </dgm:presLayoutVars>
      </dgm:prSet>
      <dgm:spPr/>
    </dgm:pt>
    <dgm:pt modelId="{6AB34AF2-B188-4841-B6C4-449DC5D9A208}" type="pres">
      <dgm:prSet presAssocID="{A3E719AE-2E8C-4A66-8009-DB6FFB57A27F}" presName="compNode" presStyleCnt="0"/>
      <dgm:spPr/>
    </dgm:pt>
    <dgm:pt modelId="{8029B1DA-F9C5-4342-9198-266021FF2085}" type="pres">
      <dgm:prSet presAssocID="{A3E719AE-2E8C-4A66-8009-DB6FFB57A27F}" presName="bgRect" presStyleLbl="bgShp" presStyleIdx="0" presStyleCnt="4"/>
      <dgm:spPr/>
    </dgm:pt>
    <dgm:pt modelId="{BACBA08A-24DD-426D-9E24-11A6969C1013}" type="pres">
      <dgm:prSet presAssocID="{A3E719AE-2E8C-4A66-8009-DB6FFB57A27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ye dropper"/>
        </a:ext>
      </dgm:extLst>
    </dgm:pt>
    <dgm:pt modelId="{9AA2FD00-FC59-4FF0-9A0C-444D546B27C1}" type="pres">
      <dgm:prSet presAssocID="{A3E719AE-2E8C-4A66-8009-DB6FFB57A27F}" presName="spaceRect" presStyleCnt="0"/>
      <dgm:spPr/>
    </dgm:pt>
    <dgm:pt modelId="{F5DC04C8-09AB-4B1F-B20B-699E86825660}" type="pres">
      <dgm:prSet presAssocID="{A3E719AE-2E8C-4A66-8009-DB6FFB57A27F}" presName="parTx" presStyleLbl="revTx" presStyleIdx="0" presStyleCnt="4">
        <dgm:presLayoutVars>
          <dgm:chMax val="0"/>
          <dgm:chPref val="0"/>
        </dgm:presLayoutVars>
      </dgm:prSet>
      <dgm:spPr/>
    </dgm:pt>
    <dgm:pt modelId="{AA13E4BA-F554-4948-984F-6AFBFAF73C79}" type="pres">
      <dgm:prSet presAssocID="{8412CF1F-37B6-4EBB-8583-5C5EF647FCCF}" presName="sibTrans" presStyleCnt="0"/>
      <dgm:spPr/>
    </dgm:pt>
    <dgm:pt modelId="{7843B926-A94E-404D-A1A1-D9B5B5D9C92B}" type="pres">
      <dgm:prSet presAssocID="{F971EC03-525F-4362-81FB-251500642E8B}" presName="compNode" presStyleCnt="0"/>
      <dgm:spPr/>
    </dgm:pt>
    <dgm:pt modelId="{7D96BB34-76E3-4C48-B82E-BA9F0B2D5847}" type="pres">
      <dgm:prSet presAssocID="{F971EC03-525F-4362-81FB-251500642E8B}" presName="bgRect" presStyleLbl="bgShp" presStyleIdx="1" presStyleCnt="4"/>
      <dgm:spPr/>
    </dgm:pt>
    <dgm:pt modelId="{11ED15B7-EA99-4D84-9F68-7A5F0B1932FF}" type="pres">
      <dgm:prSet presAssocID="{F971EC03-525F-4362-81FB-251500642E8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idney"/>
        </a:ext>
      </dgm:extLst>
    </dgm:pt>
    <dgm:pt modelId="{9A7ED3F8-A15A-4A7E-9495-3585880B05D7}" type="pres">
      <dgm:prSet presAssocID="{F971EC03-525F-4362-81FB-251500642E8B}" presName="spaceRect" presStyleCnt="0"/>
      <dgm:spPr/>
    </dgm:pt>
    <dgm:pt modelId="{1C52E14A-C177-4642-A795-2DE18B5AA767}" type="pres">
      <dgm:prSet presAssocID="{F971EC03-525F-4362-81FB-251500642E8B}" presName="parTx" presStyleLbl="revTx" presStyleIdx="1" presStyleCnt="4">
        <dgm:presLayoutVars>
          <dgm:chMax val="0"/>
          <dgm:chPref val="0"/>
        </dgm:presLayoutVars>
      </dgm:prSet>
      <dgm:spPr/>
    </dgm:pt>
    <dgm:pt modelId="{506FC91C-596D-4B76-90B7-DE81240F8ADE}" type="pres">
      <dgm:prSet presAssocID="{B5E85382-3ADC-4C7A-BF3B-54093DE1AAB4}" presName="sibTrans" presStyleCnt="0"/>
      <dgm:spPr/>
    </dgm:pt>
    <dgm:pt modelId="{0C61CE41-3880-41DB-BB3E-C3BA9D6D3D60}" type="pres">
      <dgm:prSet presAssocID="{2BE1AB73-E5E2-4845-AEE4-F9775768B45D}" presName="compNode" presStyleCnt="0"/>
      <dgm:spPr/>
    </dgm:pt>
    <dgm:pt modelId="{FA2BFBEF-2103-441D-9F6B-9861B7CB1689}" type="pres">
      <dgm:prSet presAssocID="{2BE1AB73-E5E2-4845-AEE4-F9775768B45D}" presName="bgRect" presStyleLbl="bgShp" presStyleIdx="2" presStyleCnt="4"/>
      <dgm:spPr/>
    </dgm:pt>
    <dgm:pt modelId="{9B4BDCDD-B927-42AD-974C-3F902A1C8726}" type="pres">
      <dgm:prSet presAssocID="{2BE1AB73-E5E2-4845-AEE4-F9775768B45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edle"/>
        </a:ext>
      </dgm:extLst>
    </dgm:pt>
    <dgm:pt modelId="{E0472A1D-9F9A-4145-9F98-260B3C0FF585}" type="pres">
      <dgm:prSet presAssocID="{2BE1AB73-E5E2-4845-AEE4-F9775768B45D}" presName="spaceRect" presStyleCnt="0"/>
      <dgm:spPr/>
    </dgm:pt>
    <dgm:pt modelId="{41F247A4-A326-43DF-A989-17202912C402}" type="pres">
      <dgm:prSet presAssocID="{2BE1AB73-E5E2-4845-AEE4-F9775768B45D}" presName="parTx" presStyleLbl="revTx" presStyleIdx="2" presStyleCnt="4">
        <dgm:presLayoutVars>
          <dgm:chMax val="0"/>
          <dgm:chPref val="0"/>
        </dgm:presLayoutVars>
      </dgm:prSet>
      <dgm:spPr/>
    </dgm:pt>
    <dgm:pt modelId="{394EC66F-6D68-431C-8CDA-D8162C03B321}" type="pres">
      <dgm:prSet presAssocID="{B1F9FD2E-AFF2-4D34-83D5-B91ECED11D3C}" presName="sibTrans" presStyleCnt="0"/>
      <dgm:spPr/>
    </dgm:pt>
    <dgm:pt modelId="{C6F1A17C-80EC-4CD5-B0FE-BCD0080B698F}" type="pres">
      <dgm:prSet presAssocID="{03947283-A132-4FD9-BB37-690B4BF5F788}" presName="compNode" presStyleCnt="0"/>
      <dgm:spPr/>
    </dgm:pt>
    <dgm:pt modelId="{219FD928-8BCE-4495-8CAE-4B8CAEF2CD8E}" type="pres">
      <dgm:prSet presAssocID="{03947283-A132-4FD9-BB37-690B4BF5F788}" presName="bgRect" presStyleLbl="bgShp" presStyleIdx="3" presStyleCnt="4"/>
      <dgm:spPr/>
    </dgm:pt>
    <dgm:pt modelId="{49D1D756-E261-4E10-8D82-1947C9B4E7FF}" type="pres">
      <dgm:prSet presAssocID="{03947283-A132-4FD9-BB37-690B4BF5F78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ientist"/>
        </a:ext>
      </dgm:extLst>
    </dgm:pt>
    <dgm:pt modelId="{B05944F1-B365-4382-B136-129F33F10B2D}" type="pres">
      <dgm:prSet presAssocID="{03947283-A132-4FD9-BB37-690B4BF5F788}" presName="spaceRect" presStyleCnt="0"/>
      <dgm:spPr/>
    </dgm:pt>
    <dgm:pt modelId="{14F8BDBB-AFAE-485B-84C4-BE9C48B42166}" type="pres">
      <dgm:prSet presAssocID="{03947283-A132-4FD9-BB37-690B4BF5F788}" presName="parTx" presStyleLbl="revTx" presStyleIdx="3" presStyleCnt="4">
        <dgm:presLayoutVars>
          <dgm:chMax val="0"/>
          <dgm:chPref val="0"/>
        </dgm:presLayoutVars>
      </dgm:prSet>
      <dgm:spPr/>
    </dgm:pt>
  </dgm:ptLst>
  <dgm:cxnLst>
    <dgm:cxn modelId="{916A150F-F984-47DD-8F09-81DBCFBF8E73}" srcId="{E5BDB4A2-BB3F-410B-AB34-FF42D198B9BB}" destId="{F971EC03-525F-4362-81FB-251500642E8B}" srcOrd="1" destOrd="0" parTransId="{0556091B-9E3D-4331-B202-07150EB6F826}" sibTransId="{B5E85382-3ADC-4C7A-BF3B-54093DE1AAB4}"/>
    <dgm:cxn modelId="{BDAE3919-A4B2-4F50-AFB9-9951A7AF177D}" type="presOf" srcId="{F971EC03-525F-4362-81FB-251500642E8B}" destId="{1C52E14A-C177-4642-A795-2DE18B5AA767}" srcOrd="0" destOrd="0" presId="urn:microsoft.com/office/officeart/2018/2/layout/IconVerticalSolidList"/>
    <dgm:cxn modelId="{A9C86925-33D8-481B-A24D-585B9D54F1ED}" type="presOf" srcId="{A3E719AE-2E8C-4A66-8009-DB6FFB57A27F}" destId="{F5DC04C8-09AB-4B1F-B20B-699E86825660}" srcOrd="0" destOrd="0" presId="urn:microsoft.com/office/officeart/2018/2/layout/IconVerticalSolidList"/>
    <dgm:cxn modelId="{4A3CE646-5FEC-462C-8340-E60B8CB3C93B}" type="presOf" srcId="{03947283-A132-4FD9-BB37-690B4BF5F788}" destId="{14F8BDBB-AFAE-485B-84C4-BE9C48B42166}" srcOrd="0" destOrd="0" presId="urn:microsoft.com/office/officeart/2018/2/layout/IconVerticalSolidList"/>
    <dgm:cxn modelId="{0044497A-1209-4FEE-82D3-68742D1FFA3E}" srcId="{E5BDB4A2-BB3F-410B-AB34-FF42D198B9BB}" destId="{03947283-A132-4FD9-BB37-690B4BF5F788}" srcOrd="3" destOrd="0" parTransId="{F9C9A2E4-309D-46F7-A74D-0D5B32EEBAEC}" sibTransId="{F288BE65-649D-49B4-B837-FC60CCAD7B3F}"/>
    <dgm:cxn modelId="{F6E41CA3-57E4-42F6-9288-77001A70AB48}" type="presOf" srcId="{2BE1AB73-E5E2-4845-AEE4-F9775768B45D}" destId="{41F247A4-A326-43DF-A989-17202912C402}" srcOrd="0" destOrd="0" presId="urn:microsoft.com/office/officeart/2018/2/layout/IconVerticalSolidList"/>
    <dgm:cxn modelId="{93B15CAE-F34A-4D46-BB40-CE329703D933}" type="presOf" srcId="{E5BDB4A2-BB3F-410B-AB34-FF42D198B9BB}" destId="{CE555EB6-AADD-41F0-957C-2F87018606BF}" srcOrd="0" destOrd="0" presId="urn:microsoft.com/office/officeart/2018/2/layout/IconVerticalSolidList"/>
    <dgm:cxn modelId="{08EFFCBC-6063-4A9A-999A-5BDB9749F566}" srcId="{E5BDB4A2-BB3F-410B-AB34-FF42D198B9BB}" destId="{2BE1AB73-E5E2-4845-AEE4-F9775768B45D}" srcOrd="2" destOrd="0" parTransId="{BFCF0F0C-B6EB-412E-842E-81EB8E2C07DA}" sibTransId="{B1F9FD2E-AFF2-4D34-83D5-B91ECED11D3C}"/>
    <dgm:cxn modelId="{5F4FCDEC-65CA-4B49-9BCB-FED6095F15F1}" srcId="{E5BDB4A2-BB3F-410B-AB34-FF42D198B9BB}" destId="{A3E719AE-2E8C-4A66-8009-DB6FFB57A27F}" srcOrd="0" destOrd="0" parTransId="{84DBBA11-E63C-47F3-9984-DDF5D495508D}" sibTransId="{8412CF1F-37B6-4EBB-8583-5C5EF647FCCF}"/>
    <dgm:cxn modelId="{5E6802F2-D71C-4C7F-891F-8C1AC8CD2BBE}" type="presParOf" srcId="{CE555EB6-AADD-41F0-957C-2F87018606BF}" destId="{6AB34AF2-B188-4841-B6C4-449DC5D9A208}" srcOrd="0" destOrd="0" presId="urn:microsoft.com/office/officeart/2018/2/layout/IconVerticalSolidList"/>
    <dgm:cxn modelId="{21BF141B-2028-4420-95B3-69190CB7E128}" type="presParOf" srcId="{6AB34AF2-B188-4841-B6C4-449DC5D9A208}" destId="{8029B1DA-F9C5-4342-9198-266021FF2085}" srcOrd="0" destOrd="0" presId="urn:microsoft.com/office/officeart/2018/2/layout/IconVerticalSolidList"/>
    <dgm:cxn modelId="{E20B85C1-3A91-4413-A7D8-65449813B45D}" type="presParOf" srcId="{6AB34AF2-B188-4841-B6C4-449DC5D9A208}" destId="{BACBA08A-24DD-426D-9E24-11A6969C1013}" srcOrd="1" destOrd="0" presId="urn:microsoft.com/office/officeart/2018/2/layout/IconVerticalSolidList"/>
    <dgm:cxn modelId="{66EF6FCC-2E75-4B20-BDA2-9CA3E01C0524}" type="presParOf" srcId="{6AB34AF2-B188-4841-B6C4-449DC5D9A208}" destId="{9AA2FD00-FC59-4FF0-9A0C-444D546B27C1}" srcOrd="2" destOrd="0" presId="urn:microsoft.com/office/officeart/2018/2/layout/IconVerticalSolidList"/>
    <dgm:cxn modelId="{15B5F3B3-2E4E-4775-AFCF-34A1E4EE4112}" type="presParOf" srcId="{6AB34AF2-B188-4841-B6C4-449DC5D9A208}" destId="{F5DC04C8-09AB-4B1F-B20B-699E86825660}" srcOrd="3" destOrd="0" presId="urn:microsoft.com/office/officeart/2018/2/layout/IconVerticalSolidList"/>
    <dgm:cxn modelId="{22B63F26-0251-4626-BBF1-CCEC23BB249B}" type="presParOf" srcId="{CE555EB6-AADD-41F0-957C-2F87018606BF}" destId="{AA13E4BA-F554-4948-984F-6AFBFAF73C79}" srcOrd="1" destOrd="0" presId="urn:microsoft.com/office/officeart/2018/2/layout/IconVerticalSolidList"/>
    <dgm:cxn modelId="{B06DC8FC-A3BA-404A-8099-28006EED71D9}" type="presParOf" srcId="{CE555EB6-AADD-41F0-957C-2F87018606BF}" destId="{7843B926-A94E-404D-A1A1-D9B5B5D9C92B}" srcOrd="2" destOrd="0" presId="urn:microsoft.com/office/officeart/2018/2/layout/IconVerticalSolidList"/>
    <dgm:cxn modelId="{759D8667-A9D7-47C5-973B-338EE4250490}" type="presParOf" srcId="{7843B926-A94E-404D-A1A1-D9B5B5D9C92B}" destId="{7D96BB34-76E3-4C48-B82E-BA9F0B2D5847}" srcOrd="0" destOrd="0" presId="urn:microsoft.com/office/officeart/2018/2/layout/IconVerticalSolidList"/>
    <dgm:cxn modelId="{A47F97E8-A948-4F22-8E87-3AB1D0E00746}" type="presParOf" srcId="{7843B926-A94E-404D-A1A1-D9B5B5D9C92B}" destId="{11ED15B7-EA99-4D84-9F68-7A5F0B1932FF}" srcOrd="1" destOrd="0" presId="urn:microsoft.com/office/officeart/2018/2/layout/IconVerticalSolidList"/>
    <dgm:cxn modelId="{AC477A3E-2DE9-42D5-B1E8-1DC15CB66D36}" type="presParOf" srcId="{7843B926-A94E-404D-A1A1-D9B5B5D9C92B}" destId="{9A7ED3F8-A15A-4A7E-9495-3585880B05D7}" srcOrd="2" destOrd="0" presId="urn:microsoft.com/office/officeart/2018/2/layout/IconVerticalSolidList"/>
    <dgm:cxn modelId="{58747AE4-9438-4D29-8DC6-8CE41ACEF65C}" type="presParOf" srcId="{7843B926-A94E-404D-A1A1-D9B5B5D9C92B}" destId="{1C52E14A-C177-4642-A795-2DE18B5AA767}" srcOrd="3" destOrd="0" presId="urn:microsoft.com/office/officeart/2018/2/layout/IconVerticalSolidList"/>
    <dgm:cxn modelId="{5768C7D1-BF68-4792-9C52-7BF48D828CD9}" type="presParOf" srcId="{CE555EB6-AADD-41F0-957C-2F87018606BF}" destId="{506FC91C-596D-4B76-90B7-DE81240F8ADE}" srcOrd="3" destOrd="0" presId="urn:microsoft.com/office/officeart/2018/2/layout/IconVerticalSolidList"/>
    <dgm:cxn modelId="{83EC32B4-3EC8-4517-BABD-45816DC97FF1}" type="presParOf" srcId="{CE555EB6-AADD-41F0-957C-2F87018606BF}" destId="{0C61CE41-3880-41DB-BB3E-C3BA9D6D3D60}" srcOrd="4" destOrd="0" presId="urn:microsoft.com/office/officeart/2018/2/layout/IconVerticalSolidList"/>
    <dgm:cxn modelId="{420E6407-FC07-4A5D-91F7-F6BAB3CE6EA6}" type="presParOf" srcId="{0C61CE41-3880-41DB-BB3E-C3BA9D6D3D60}" destId="{FA2BFBEF-2103-441D-9F6B-9861B7CB1689}" srcOrd="0" destOrd="0" presId="urn:microsoft.com/office/officeart/2018/2/layout/IconVerticalSolidList"/>
    <dgm:cxn modelId="{FE9372E3-A687-4098-A10D-C8A49F2F585E}" type="presParOf" srcId="{0C61CE41-3880-41DB-BB3E-C3BA9D6D3D60}" destId="{9B4BDCDD-B927-42AD-974C-3F902A1C8726}" srcOrd="1" destOrd="0" presId="urn:microsoft.com/office/officeart/2018/2/layout/IconVerticalSolidList"/>
    <dgm:cxn modelId="{DE633DB6-DDC8-4D97-94A6-1E94308E1F2F}" type="presParOf" srcId="{0C61CE41-3880-41DB-BB3E-C3BA9D6D3D60}" destId="{E0472A1D-9F9A-4145-9F98-260B3C0FF585}" srcOrd="2" destOrd="0" presId="urn:microsoft.com/office/officeart/2018/2/layout/IconVerticalSolidList"/>
    <dgm:cxn modelId="{1DCB2274-6A35-40E1-8B8A-8E00CE3AC130}" type="presParOf" srcId="{0C61CE41-3880-41DB-BB3E-C3BA9D6D3D60}" destId="{41F247A4-A326-43DF-A989-17202912C402}" srcOrd="3" destOrd="0" presId="urn:microsoft.com/office/officeart/2018/2/layout/IconVerticalSolidList"/>
    <dgm:cxn modelId="{C807D251-D5EB-462A-9DE8-330F5D741C17}" type="presParOf" srcId="{CE555EB6-AADD-41F0-957C-2F87018606BF}" destId="{394EC66F-6D68-431C-8CDA-D8162C03B321}" srcOrd="5" destOrd="0" presId="urn:microsoft.com/office/officeart/2018/2/layout/IconVerticalSolidList"/>
    <dgm:cxn modelId="{AA538070-A07E-4030-9C38-9EBB5EF2E2E8}" type="presParOf" srcId="{CE555EB6-AADD-41F0-957C-2F87018606BF}" destId="{C6F1A17C-80EC-4CD5-B0FE-BCD0080B698F}" srcOrd="6" destOrd="0" presId="urn:microsoft.com/office/officeart/2018/2/layout/IconVerticalSolidList"/>
    <dgm:cxn modelId="{FD463F77-D48D-43B2-B626-A93D89D2E61C}" type="presParOf" srcId="{C6F1A17C-80EC-4CD5-B0FE-BCD0080B698F}" destId="{219FD928-8BCE-4495-8CAE-4B8CAEF2CD8E}" srcOrd="0" destOrd="0" presId="urn:microsoft.com/office/officeart/2018/2/layout/IconVerticalSolidList"/>
    <dgm:cxn modelId="{817E861D-DE9B-4192-9B70-E06AE5FCF969}" type="presParOf" srcId="{C6F1A17C-80EC-4CD5-B0FE-BCD0080B698F}" destId="{49D1D756-E261-4E10-8D82-1947C9B4E7FF}" srcOrd="1" destOrd="0" presId="urn:microsoft.com/office/officeart/2018/2/layout/IconVerticalSolidList"/>
    <dgm:cxn modelId="{0DD6777C-79C0-4735-B9B7-90FC32A26427}" type="presParOf" srcId="{C6F1A17C-80EC-4CD5-B0FE-BCD0080B698F}" destId="{B05944F1-B365-4382-B136-129F33F10B2D}" srcOrd="2" destOrd="0" presId="urn:microsoft.com/office/officeart/2018/2/layout/IconVerticalSolidList"/>
    <dgm:cxn modelId="{12277150-F09E-490E-9263-5957F64DBDA3}" type="presParOf" srcId="{C6F1A17C-80EC-4CD5-B0FE-BCD0080B698F}" destId="{14F8BDBB-AFAE-485B-84C4-BE9C48B4216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619E875-1B66-4E27-863C-D064205EDF0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C015C4C9-A830-4F39-A9B1-40B773691556}">
      <dgm:prSet/>
      <dgm:spPr/>
      <dgm:t>
        <a:bodyPr/>
        <a:lstStyle/>
        <a:p>
          <a:r>
            <a:rPr lang="en-US" b="1" i="1" dirty="0"/>
            <a:t>Effects on Markers of Bone Turnover</a:t>
          </a:r>
          <a:endParaRPr lang="en-US" b="1" dirty="0"/>
        </a:p>
      </dgm:t>
    </dgm:pt>
    <dgm:pt modelId="{236C5B14-8BE6-45F7-B9E8-CABB4C7707E1}" type="parTrans" cxnId="{6BCB48B4-12CF-442D-ABC7-9AAA3D28E726}">
      <dgm:prSet/>
      <dgm:spPr/>
      <dgm:t>
        <a:bodyPr/>
        <a:lstStyle/>
        <a:p>
          <a:endParaRPr lang="en-US"/>
        </a:p>
      </dgm:t>
    </dgm:pt>
    <dgm:pt modelId="{3D962BA8-B2D8-479C-8648-889893BEF874}" type="sibTrans" cxnId="{6BCB48B4-12CF-442D-ABC7-9AAA3D28E726}">
      <dgm:prSet/>
      <dgm:spPr/>
      <dgm:t>
        <a:bodyPr/>
        <a:lstStyle/>
        <a:p>
          <a:endParaRPr lang="en-US"/>
        </a:p>
      </dgm:t>
    </dgm:pt>
    <dgm:pt modelId="{A356FCDD-7D58-4707-85DA-BECD6F3CC686}">
      <dgm:prSet/>
      <dgm:spPr/>
      <dgm:t>
        <a:bodyPr/>
        <a:lstStyle/>
        <a:p>
          <a:r>
            <a:rPr lang="en-US" b="0" i="0"/>
            <a:t>increases in the formation markers serum bone-specific alkaline phosphatase (BSAP) and procollagen I carboxy-terminal propeptide (PICP). </a:t>
          </a:r>
          <a:endParaRPr lang="en-US"/>
        </a:p>
      </dgm:t>
    </dgm:pt>
    <dgm:pt modelId="{6550A6F6-4ED0-4B8F-93DA-894ACA39C824}" type="parTrans" cxnId="{B7550703-73B1-4F82-A511-E8C8B1DEF9B9}">
      <dgm:prSet/>
      <dgm:spPr/>
      <dgm:t>
        <a:bodyPr/>
        <a:lstStyle/>
        <a:p>
          <a:endParaRPr lang="en-US"/>
        </a:p>
      </dgm:t>
    </dgm:pt>
    <dgm:pt modelId="{6E03C524-E12C-4063-89D9-F14F928416EC}" type="sibTrans" cxnId="{B7550703-73B1-4F82-A511-E8C8B1DEF9B9}">
      <dgm:prSet/>
      <dgm:spPr/>
      <dgm:t>
        <a:bodyPr/>
        <a:lstStyle/>
        <a:p>
          <a:endParaRPr lang="en-US"/>
        </a:p>
      </dgm:t>
    </dgm:pt>
    <dgm:pt modelId="{64603941-EFF1-4B31-B2BE-2BBEC745273F}">
      <dgm:prSet/>
      <dgm:spPr/>
      <dgm:t>
        <a:bodyPr/>
        <a:lstStyle/>
        <a:p>
          <a:r>
            <a:rPr lang="en-US" b="0" i="0"/>
            <a:t>Peak concentrations of PICP at 1 month of treatment were approximately 41% above baseline, followed by a decline to near-baseline values by 12 months. </a:t>
          </a:r>
          <a:endParaRPr lang="en-US"/>
        </a:p>
      </dgm:t>
    </dgm:pt>
    <dgm:pt modelId="{4103DBB9-DF36-4360-BDCA-380100C64215}" type="parTrans" cxnId="{61090C5E-2ED3-476E-B214-91BD917338DD}">
      <dgm:prSet/>
      <dgm:spPr/>
      <dgm:t>
        <a:bodyPr/>
        <a:lstStyle/>
        <a:p>
          <a:endParaRPr lang="en-US"/>
        </a:p>
      </dgm:t>
    </dgm:pt>
    <dgm:pt modelId="{3618E615-86B6-4CD9-82AC-3852FCB2C010}" type="sibTrans" cxnId="{61090C5E-2ED3-476E-B214-91BD917338DD}">
      <dgm:prSet/>
      <dgm:spPr/>
      <dgm:t>
        <a:bodyPr/>
        <a:lstStyle/>
        <a:p>
          <a:endParaRPr lang="en-US"/>
        </a:p>
      </dgm:t>
    </dgm:pt>
    <dgm:pt modelId="{BDE103D7-C380-4610-B602-B88CEDF393CE}">
      <dgm:prSet/>
      <dgm:spPr/>
      <dgm:t>
        <a:bodyPr/>
        <a:lstStyle/>
        <a:p>
          <a:r>
            <a:rPr lang="en-US" b="0" i="0"/>
            <a:t>BSAP concentrations increased by 1 month of treatment and continued to rise more slowly from 6 through 12 months. </a:t>
          </a:r>
          <a:endParaRPr lang="en-US"/>
        </a:p>
      </dgm:t>
    </dgm:pt>
    <dgm:pt modelId="{4610668B-C836-4A07-B8E1-CDF78A37796F}" type="parTrans" cxnId="{C1069081-E845-4740-A0FC-699742945F06}">
      <dgm:prSet/>
      <dgm:spPr/>
      <dgm:t>
        <a:bodyPr/>
        <a:lstStyle/>
        <a:p>
          <a:endParaRPr lang="en-US"/>
        </a:p>
      </dgm:t>
    </dgm:pt>
    <dgm:pt modelId="{DD0B7884-40BF-4DDE-BE2C-21BF93D4354F}" type="sibTrans" cxnId="{C1069081-E845-4740-A0FC-699742945F06}">
      <dgm:prSet/>
      <dgm:spPr/>
      <dgm:t>
        <a:bodyPr/>
        <a:lstStyle/>
        <a:p>
          <a:endParaRPr lang="en-US"/>
        </a:p>
      </dgm:t>
    </dgm:pt>
    <dgm:pt modelId="{1CFE2BE1-EA3F-4C72-B3E4-288D16D1C1C5}">
      <dgm:prSet/>
      <dgm:spPr/>
      <dgm:t>
        <a:bodyPr/>
        <a:lstStyle/>
        <a:p>
          <a:r>
            <a:rPr lang="en-US" b="0" i="0"/>
            <a:t>The maximum increases of BSAP were 45% above baseline in women and 23% in men. After discontinuation of therapy, BSAP concentrations returned toward baseline. </a:t>
          </a:r>
          <a:endParaRPr lang="en-US"/>
        </a:p>
      </dgm:t>
    </dgm:pt>
    <dgm:pt modelId="{2914D408-9BDF-42DD-92AE-2C9C5DE12355}" type="parTrans" cxnId="{BC1EC666-00C2-4723-8098-88108518FCE7}">
      <dgm:prSet/>
      <dgm:spPr/>
      <dgm:t>
        <a:bodyPr/>
        <a:lstStyle/>
        <a:p>
          <a:endParaRPr lang="en-US"/>
        </a:p>
      </dgm:t>
    </dgm:pt>
    <dgm:pt modelId="{7FF57237-37F2-4F67-B0F3-1AC886D3212B}" type="sibTrans" cxnId="{BC1EC666-00C2-4723-8098-88108518FCE7}">
      <dgm:prSet/>
      <dgm:spPr/>
      <dgm:t>
        <a:bodyPr/>
        <a:lstStyle/>
        <a:p>
          <a:endParaRPr lang="en-US"/>
        </a:p>
      </dgm:t>
    </dgm:pt>
    <dgm:pt modelId="{E261F1B3-8F78-4380-80B9-91357DF269C9}" type="pres">
      <dgm:prSet presAssocID="{2619E875-1B66-4E27-863C-D064205EDF03}" presName="vert0" presStyleCnt="0">
        <dgm:presLayoutVars>
          <dgm:dir/>
          <dgm:animOne val="branch"/>
          <dgm:animLvl val="lvl"/>
        </dgm:presLayoutVars>
      </dgm:prSet>
      <dgm:spPr/>
    </dgm:pt>
    <dgm:pt modelId="{71620165-026B-4A7B-BC2E-5E0D32377D5F}" type="pres">
      <dgm:prSet presAssocID="{C015C4C9-A830-4F39-A9B1-40B773691556}" presName="thickLine" presStyleLbl="alignNode1" presStyleIdx="0" presStyleCnt="5"/>
      <dgm:spPr/>
    </dgm:pt>
    <dgm:pt modelId="{E5FAF8D7-F900-4D47-85E2-FB494A0DA8B4}" type="pres">
      <dgm:prSet presAssocID="{C015C4C9-A830-4F39-A9B1-40B773691556}" presName="horz1" presStyleCnt="0"/>
      <dgm:spPr/>
    </dgm:pt>
    <dgm:pt modelId="{00521ABB-CA18-4B82-8952-B8ADADFB843F}" type="pres">
      <dgm:prSet presAssocID="{C015C4C9-A830-4F39-A9B1-40B773691556}" presName="tx1" presStyleLbl="revTx" presStyleIdx="0" presStyleCnt="5"/>
      <dgm:spPr/>
    </dgm:pt>
    <dgm:pt modelId="{EB43CBD2-4487-433D-9630-AC15B98EAD96}" type="pres">
      <dgm:prSet presAssocID="{C015C4C9-A830-4F39-A9B1-40B773691556}" presName="vert1" presStyleCnt="0"/>
      <dgm:spPr/>
    </dgm:pt>
    <dgm:pt modelId="{6900F3CA-9871-4FA2-8DE6-74D6C6A17D06}" type="pres">
      <dgm:prSet presAssocID="{A356FCDD-7D58-4707-85DA-BECD6F3CC686}" presName="thickLine" presStyleLbl="alignNode1" presStyleIdx="1" presStyleCnt="5"/>
      <dgm:spPr/>
    </dgm:pt>
    <dgm:pt modelId="{83D80DB1-D487-468B-8631-D73CA80A156E}" type="pres">
      <dgm:prSet presAssocID="{A356FCDD-7D58-4707-85DA-BECD6F3CC686}" presName="horz1" presStyleCnt="0"/>
      <dgm:spPr/>
    </dgm:pt>
    <dgm:pt modelId="{528EA1DD-6A6C-4912-9ADB-321A5EAAAE76}" type="pres">
      <dgm:prSet presAssocID="{A356FCDD-7D58-4707-85DA-BECD6F3CC686}" presName="tx1" presStyleLbl="revTx" presStyleIdx="1" presStyleCnt="5"/>
      <dgm:spPr/>
    </dgm:pt>
    <dgm:pt modelId="{A86D9859-C10E-46A5-B613-76A7E09AB9F6}" type="pres">
      <dgm:prSet presAssocID="{A356FCDD-7D58-4707-85DA-BECD6F3CC686}" presName="vert1" presStyleCnt="0"/>
      <dgm:spPr/>
    </dgm:pt>
    <dgm:pt modelId="{F369BB09-4FD1-4D69-914D-6E82EEB42B4E}" type="pres">
      <dgm:prSet presAssocID="{64603941-EFF1-4B31-B2BE-2BBEC745273F}" presName="thickLine" presStyleLbl="alignNode1" presStyleIdx="2" presStyleCnt="5"/>
      <dgm:spPr/>
    </dgm:pt>
    <dgm:pt modelId="{7A807F4C-64AE-4C8C-9758-6EC216D0A963}" type="pres">
      <dgm:prSet presAssocID="{64603941-EFF1-4B31-B2BE-2BBEC745273F}" presName="horz1" presStyleCnt="0"/>
      <dgm:spPr/>
    </dgm:pt>
    <dgm:pt modelId="{0DA646B3-E702-4637-8C34-55A3644975CB}" type="pres">
      <dgm:prSet presAssocID="{64603941-EFF1-4B31-B2BE-2BBEC745273F}" presName="tx1" presStyleLbl="revTx" presStyleIdx="2" presStyleCnt="5"/>
      <dgm:spPr/>
    </dgm:pt>
    <dgm:pt modelId="{54DB3A3E-657A-4DD4-A390-4B9EF6FC70D0}" type="pres">
      <dgm:prSet presAssocID="{64603941-EFF1-4B31-B2BE-2BBEC745273F}" presName="vert1" presStyleCnt="0"/>
      <dgm:spPr/>
    </dgm:pt>
    <dgm:pt modelId="{23584965-81ED-4514-AB09-524474E0E513}" type="pres">
      <dgm:prSet presAssocID="{BDE103D7-C380-4610-B602-B88CEDF393CE}" presName="thickLine" presStyleLbl="alignNode1" presStyleIdx="3" presStyleCnt="5"/>
      <dgm:spPr/>
    </dgm:pt>
    <dgm:pt modelId="{993B9DF5-4003-4DB6-BFAF-7ECC9257A86A}" type="pres">
      <dgm:prSet presAssocID="{BDE103D7-C380-4610-B602-B88CEDF393CE}" presName="horz1" presStyleCnt="0"/>
      <dgm:spPr/>
    </dgm:pt>
    <dgm:pt modelId="{E667CAF0-2E61-4729-9221-0C23BA38BF56}" type="pres">
      <dgm:prSet presAssocID="{BDE103D7-C380-4610-B602-B88CEDF393CE}" presName="tx1" presStyleLbl="revTx" presStyleIdx="3" presStyleCnt="5"/>
      <dgm:spPr/>
    </dgm:pt>
    <dgm:pt modelId="{60777B1D-1D87-4CD7-95E0-6A7B52A397D5}" type="pres">
      <dgm:prSet presAssocID="{BDE103D7-C380-4610-B602-B88CEDF393CE}" presName="vert1" presStyleCnt="0"/>
      <dgm:spPr/>
    </dgm:pt>
    <dgm:pt modelId="{B2647C03-1D00-4D4E-9028-24C0F312885C}" type="pres">
      <dgm:prSet presAssocID="{1CFE2BE1-EA3F-4C72-B3E4-288D16D1C1C5}" presName="thickLine" presStyleLbl="alignNode1" presStyleIdx="4" presStyleCnt="5"/>
      <dgm:spPr/>
    </dgm:pt>
    <dgm:pt modelId="{47ED75B5-3F8B-4696-B7F8-E3F6026D9CEE}" type="pres">
      <dgm:prSet presAssocID="{1CFE2BE1-EA3F-4C72-B3E4-288D16D1C1C5}" presName="horz1" presStyleCnt="0"/>
      <dgm:spPr/>
    </dgm:pt>
    <dgm:pt modelId="{5BCD669B-8F36-4867-93F0-AE5E88F06520}" type="pres">
      <dgm:prSet presAssocID="{1CFE2BE1-EA3F-4C72-B3E4-288D16D1C1C5}" presName="tx1" presStyleLbl="revTx" presStyleIdx="4" presStyleCnt="5"/>
      <dgm:spPr/>
    </dgm:pt>
    <dgm:pt modelId="{9322479A-8851-49D8-8110-F8D882B0B25A}" type="pres">
      <dgm:prSet presAssocID="{1CFE2BE1-EA3F-4C72-B3E4-288D16D1C1C5}" presName="vert1" presStyleCnt="0"/>
      <dgm:spPr/>
    </dgm:pt>
  </dgm:ptLst>
  <dgm:cxnLst>
    <dgm:cxn modelId="{B7550703-73B1-4F82-A511-E8C8B1DEF9B9}" srcId="{2619E875-1B66-4E27-863C-D064205EDF03}" destId="{A356FCDD-7D58-4707-85DA-BECD6F3CC686}" srcOrd="1" destOrd="0" parTransId="{6550A6F6-4ED0-4B8F-93DA-894ACA39C824}" sibTransId="{6E03C524-E12C-4063-89D9-F14F928416EC}"/>
    <dgm:cxn modelId="{B4EDBE0B-3432-41AB-864B-DC19027770CC}" type="presOf" srcId="{C015C4C9-A830-4F39-A9B1-40B773691556}" destId="{00521ABB-CA18-4B82-8952-B8ADADFB843F}" srcOrd="0" destOrd="0" presId="urn:microsoft.com/office/officeart/2008/layout/LinedList"/>
    <dgm:cxn modelId="{222C2431-4842-4DF8-BBF5-CDD0994E65BC}" type="presOf" srcId="{1CFE2BE1-EA3F-4C72-B3E4-288D16D1C1C5}" destId="{5BCD669B-8F36-4867-93F0-AE5E88F06520}" srcOrd="0" destOrd="0" presId="urn:microsoft.com/office/officeart/2008/layout/LinedList"/>
    <dgm:cxn modelId="{61090C5E-2ED3-476E-B214-91BD917338DD}" srcId="{2619E875-1B66-4E27-863C-D064205EDF03}" destId="{64603941-EFF1-4B31-B2BE-2BBEC745273F}" srcOrd="2" destOrd="0" parTransId="{4103DBB9-DF36-4360-BDCA-380100C64215}" sibTransId="{3618E615-86B6-4CD9-82AC-3852FCB2C010}"/>
    <dgm:cxn modelId="{0E73C541-5AFA-4431-87E4-81F2F7D9A718}" type="presOf" srcId="{BDE103D7-C380-4610-B602-B88CEDF393CE}" destId="{E667CAF0-2E61-4729-9221-0C23BA38BF56}" srcOrd="0" destOrd="0" presId="urn:microsoft.com/office/officeart/2008/layout/LinedList"/>
    <dgm:cxn modelId="{BC1EC666-00C2-4723-8098-88108518FCE7}" srcId="{2619E875-1B66-4E27-863C-D064205EDF03}" destId="{1CFE2BE1-EA3F-4C72-B3E4-288D16D1C1C5}" srcOrd="4" destOrd="0" parTransId="{2914D408-9BDF-42DD-92AE-2C9C5DE12355}" sibTransId="{7FF57237-37F2-4F67-B0F3-1AC886D3212B}"/>
    <dgm:cxn modelId="{C1069081-E845-4740-A0FC-699742945F06}" srcId="{2619E875-1B66-4E27-863C-D064205EDF03}" destId="{BDE103D7-C380-4610-B602-B88CEDF393CE}" srcOrd="3" destOrd="0" parTransId="{4610668B-C836-4A07-B8E1-CDF78A37796F}" sibTransId="{DD0B7884-40BF-4DDE-BE2C-21BF93D4354F}"/>
    <dgm:cxn modelId="{6BCB48B4-12CF-442D-ABC7-9AAA3D28E726}" srcId="{2619E875-1B66-4E27-863C-D064205EDF03}" destId="{C015C4C9-A830-4F39-A9B1-40B773691556}" srcOrd="0" destOrd="0" parTransId="{236C5B14-8BE6-45F7-B9E8-CABB4C7707E1}" sibTransId="{3D962BA8-B2D8-479C-8648-889893BEF874}"/>
    <dgm:cxn modelId="{8AB1DEBF-EE5E-41BB-AC15-DED983D8457F}" type="presOf" srcId="{A356FCDD-7D58-4707-85DA-BECD6F3CC686}" destId="{528EA1DD-6A6C-4912-9ADB-321A5EAAAE76}" srcOrd="0" destOrd="0" presId="urn:microsoft.com/office/officeart/2008/layout/LinedList"/>
    <dgm:cxn modelId="{A959CDC7-F0E1-4FED-BA17-CEC704C99C0F}" type="presOf" srcId="{64603941-EFF1-4B31-B2BE-2BBEC745273F}" destId="{0DA646B3-E702-4637-8C34-55A3644975CB}" srcOrd="0" destOrd="0" presId="urn:microsoft.com/office/officeart/2008/layout/LinedList"/>
    <dgm:cxn modelId="{A27347DC-FEE2-4CC8-B6A0-0F8414B6BAC6}" type="presOf" srcId="{2619E875-1B66-4E27-863C-D064205EDF03}" destId="{E261F1B3-8F78-4380-80B9-91357DF269C9}" srcOrd="0" destOrd="0" presId="urn:microsoft.com/office/officeart/2008/layout/LinedList"/>
    <dgm:cxn modelId="{E7DEDA0C-C5FE-4B79-BCF8-27A0BB360581}" type="presParOf" srcId="{E261F1B3-8F78-4380-80B9-91357DF269C9}" destId="{71620165-026B-4A7B-BC2E-5E0D32377D5F}" srcOrd="0" destOrd="0" presId="urn:microsoft.com/office/officeart/2008/layout/LinedList"/>
    <dgm:cxn modelId="{E1AC15BB-C5BC-4B45-8325-5582331FCB24}" type="presParOf" srcId="{E261F1B3-8F78-4380-80B9-91357DF269C9}" destId="{E5FAF8D7-F900-4D47-85E2-FB494A0DA8B4}" srcOrd="1" destOrd="0" presId="urn:microsoft.com/office/officeart/2008/layout/LinedList"/>
    <dgm:cxn modelId="{425EB398-80DA-4817-BA36-64E4EA6F91C3}" type="presParOf" srcId="{E5FAF8D7-F900-4D47-85E2-FB494A0DA8B4}" destId="{00521ABB-CA18-4B82-8952-B8ADADFB843F}" srcOrd="0" destOrd="0" presId="urn:microsoft.com/office/officeart/2008/layout/LinedList"/>
    <dgm:cxn modelId="{B3190E45-1425-402E-9823-10A1115B578E}" type="presParOf" srcId="{E5FAF8D7-F900-4D47-85E2-FB494A0DA8B4}" destId="{EB43CBD2-4487-433D-9630-AC15B98EAD96}" srcOrd="1" destOrd="0" presId="urn:microsoft.com/office/officeart/2008/layout/LinedList"/>
    <dgm:cxn modelId="{FF1E1B2A-DC12-4B0C-8FCB-6133A074C6A3}" type="presParOf" srcId="{E261F1B3-8F78-4380-80B9-91357DF269C9}" destId="{6900F3CA-9871-4FA2-8DE6-74D6C6A17D06}" srcOrd="2" destOrd="0" presId="urn:microsoft.com/office/officeart/2008/layout/LinedList"/>
    <dgm:cxn modelId="{533D1223-2969-40AE-871C-E76259DC4C3E}" type="presParOf" srcId="{E261F1B3-8F78-4380-80B9-91357DF269C9}" destId="{83D80DB1-D487-468B-8631-D73CA80A156E}" srcOrd="3" destOrd="0" presId="urn:microsoft.com/office/officeart/2008/layout/LinedList"/>
    <dgm:cxn modelId="{480C7379-9B12-4FE2-9638-28AE7744F960}" type="presParOf" srcId="{83D80DB1-D487-468B-8631-D73CA80A156E}" destId="{528EA1DD-6A6C-4912-9ADB-321A5EAAAE76}" srcOrd="0" destOrd="0" presId="urn:microsoft.com/office/officeart/2008/layout/LinedList"/>
    <dgm:cxn modelId="{0B2C4288-E385-4E22-849C-B58B279B929F}" type="presParOf" srcId="{83D80DB1-D487-468B-8631-D73CA80A156E}" destId="{A86D9859-C10E-46A5-B613-76A7E09AB9F6}" srcOrd="1" destOrd="0" presId="urn:microsoft.com/office/officeart/2008/layout/LinedList"/>
    <dgm:cxn modelId="{45DD078A-D572-4752-9DAF-761738AB45B1}" type="presParOf" srcId="{E261F1B3-8F78-4380-80B9-91357DF269C9}" destId="{F369BB09-4FD1-4D69-914D-6E82EEB42B4E}" srcOrd="4" destOrd="0" presId="urn:microsoft.com/office/officeart/2008/layout/LinedList"/>
    <dgm:cxn modelId="{A4BE3F28-4F5D-4AAD-A711-5BEE1C6FB6C6}" type="presParOf" srcId="{E261F1B3-8F78-4380-80B9-91357DF269C9}" destId="{7A807F4C-64AE-4C8C-9758-6EC216D0A963}" srcOrd="5" destOrd="0" presId="urn:microsoft.com/office/officeart/2008/layout/LinedList"/>
    <dgm:cxn modelId="{254F2D79-1DE1-4661-83E3-FBAC3ECCB032}" type="presParOf" srcId="{7A807F4C-64AE-4C8C-9758-6EC216D0A963}" destId="{0DA646B3-E702-4637-8C34-55A3644975CB}" srcOrd="0" destOrd="0" presId="urn:microsoft.com/office/officeart/2008/layout/LinedList"/>
    <dgm:cxn modelId="{B087B8D4-3009-4A72-BA73-0BB4B4126BB8}" type="presParOf" srcId="{7A807F4C-64AE-4C8C-9758-6EC216D0A963}" destId="{54DB3A3E-657A-4DD4-A390-4B9EF6FC70D0}" srcOrd="1" destOrd="0" presId="urn:microsoft.com/office/officeart/2008/layout/LinedList"/>
    <dgm:cxn modelId="{5C980E15-B84B-4366-9091-EC17221D1237}" type="presParOf" srcId="{E261F1B3-8F78-4380-80B9-91357DF269C9}" destId="{23584965-81ED-4514-AB09-524474E0E513}" srcOrd="6" destOrd="0" presId="urn:microsoft.com/office/officeart/2008/layout/LinedList"/>
    <dgm:cxn modelId="{8E3EFA74-64B1-4E08-A000-1724419DFCC4}" type="presParOf" srcId="{E261F1B3-8F78-4380-80B9-91357DF269C9}" destId="{993B9DF5-4003-4DB6-BFAF-7ECC9257A86A}" srcOrd="7" destOrd="0" presId="urn:microsoft.com/office/officeart/2008/layout/LinedList"/>
    <dgm:cxn modelId="{1068848E-1352-429A-8561-DC852DA173D8}" type="presParOf" srcId="{993B9DF5-4003-4DB6-BFAF-7ECC9257A86A}" destId="{E667CAF0-2E61-4729-9221-0C23BA38BF56}" srcOrd="0" destOrd="0" presId="urn:microsoft.com/office/officeart/2008/layout/LinedList"/>
    <dgm:cxn modelId="{FAF055C1-515A-4F0B-9BD8-DDC39B21948F}" type="presParOf" srcId="{993B9DF5-4003-4DB6-BFAF-7ECC9257A86A}" destId="{60777B1D-1D87-4CD7-95E0-6A7B52A397D5}" srcOrd="1" destOrd="0" presId="urn:microsoft.com/office/officeart/2008/layout/LinedList"/>
    <dgm:cxn modelId="{AFF8BD64-BE05-45C1-8F77-56F5D9D88C94}" type="presParOf" srcId="{E261F1B3-8F78-4380-80B9-91357DF269C9}" destId="{B2647C03-1D00-4D4E-9028-24C0F312885C}" srcOrd="8" destOrd="0" presId="urn:microsoft.com/office/officeart/2008/layout/LinedList"/>
    <dgm:cxn modelId="{E9C3B7DC-D961-4379-82B6-0C81AEBE2772}" type="presParOf" srcId="{E261F1B3-8F78-4380-80B9-91357DF269C9}" destId="{47ED75B5-3F8B-4696-B7F8-E3F6026D9CEE}" srcOrd="9" destOrd="0" presId="urn:microsoft.com/office/officeart/2008/layout/LinedList"/>
    <dgm:cxn modelId="{653B623A-73F8-4A15-83B5-0D88ED04FC0A}" type="presParOf" srcId="{47ED75B5-3F8B-4696-B7F8-E3F6026D9CEE}" destId="{5BCD669B-8F36-4867-93F0-AE5E88F06520}" srcOrd="0" destOrd="0" presId="urn:microsoft.com/office/officeart/2008/layout/LinedList"/>
    <dgm:cxn modelId="{DB549A1C-1805-43A6-9F11-84FFAF6B742D}" type="presParOf" srcId="{47ED75B5-3F8B-4696-B7F8-E3F6026D9CEE}" destId="{9322479A-8851-49D8-8110-F8D882B0B25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DAFC675-7E25-4747-B682-CF0FABA1B786}"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FA70A4C6-C4A0-4CCD-8BFC-AF254B151288}">
      <dgm:prSet/>
      <dgm:spPr/>
      <dgm:t>
        <a:bodyPr/>
        <a:lstStyle/>
        <a:p>
          <a:pPr>
            <a:lnSpc>
              <a:spcPct val="100000"/>
            </a:lnSpc>
            <a:defRPr b="1"/>
          </a:pPr>
          <a:r>
            <a:rPr lang="en-US" b="0" i="0" u="sng"/>
            <a:t>Absorption</a:t>
          </a:r>
          <a:r>
            <a:rPr lang="en-US" b="0" i="0"/>
            <a:t> </a:t>
          </a:r>
          <a:endParaRPr lang="en-US"/>
        </a:p>
      </dgm:t>
    </dgm:pt>
    <dgm:pt modelId="{FD4AA675-A86E-4359-813A-2E0B49554EFF}" type="parTrans" cxnId="{74C9D5AF-3B0C-4E6C-B59F-65D9C5BAA658}">
      <dgm:prSet/>
      <dgm:spPr/>
      <dgm:t>
        <a:bodyPr/>
        <a:lstStyle/>
        <a:p>
          <a:endParaRPr lang="en-US"/>
        </a:p>
      </dgm:t>
    </dgm:pt>
    <dgm:pt modelId="{8B6813EA-099D-4482-B856-12B43BC4318B}" type="sibTrans" cxnId="{74C9D5AF-3B0C-4E6C-B59F-65D9C5BAA658}">
      <dgm:prSet/>
      <dgm:spPr/>
      <dgm:t>
        <a:bodyPr/>
        <a:lstStyle/>
        <a:p>
          <a:endParaRPr lang="en-US"/>
        </a:p>
      </dgm:t>
    </dgm:pt>
    <dgm:pt modelId="{9678E14D-49DB-43EB-B7F7-245D7063D97B}">
      <dgm:prSet/>
      <dgm:spPr/>
      <dgm:t>
        <a:bodyPr/>
        <a:lstStyle/>
        <a:p>
          <a:pPr>
            <a:lnSpc>
              <a:spcPct val="100000"/>
            </a:lnSpc>
          </a:pPr>
          <a:r>
            <a:rPr lang="en-US" b="0" i="0"/>
            <a:t>95% </a:t>
          </a:r>
          <a:endParaRPr lang="en-US"/>
        </a:p>
      </dgm:t>
    </dgm:pt>
    <dgm:pt modelId="{DAF863C6-0608-45D1-A7FB-EDBF751845C7}" type="parTrans" cxnId="{17356E29-7C7B-4930-968B-A185A4672270}">
      <dgm:prSet/>
      <dgm:spPr/>
      <dgm:t>
        <a:bodyPr/>
        <a:lstStyle/>
        <a:p>
          <a:endParaRPr lang="en-US"/>
        </a:p>
      </dgm:t>
    </dgm:pt>
    <dgm:pt modelId="{CD999ADA-4889-4D53-8D77-9857CE89D336}" type="sibTrans" cxnId="{17356E29-7C7B-4930-968B-A185A4672270}">
      <dgm:prSet/>
      <dgm:spPr/>
      <dgm:t>
        <a:bodyPr/>
        <a:lstStyle/>
        <a:p>
          <a:endParaRPr lang="en-US"/>
        </a:p>
      </dgm:t>
    </dgm:pt>
    <dgm:pt modelId="{A3CE4780-DD39-4681-B237-52B502B39163}">
      <dgm:prSet/>
      <dgm:spPr/>
      <dgm:t>
        <a:bodyPr/>
        <a:lstStyle/>
        <a:p>
          <a:pPr>
            <a:lnSpc>
              <a:spcPct val="100000"/>
            </a:lnSpc>
          </a:pPr>
          <a:r>
            <a:rPr lang="en-US" b="0" i="0"/>
            <a:t>Peak serum concentrations :30 minutes </a:t>
          </a:r>
          <a:endParaRPr lang="en-US"/>
        </a:p>
      </dgm:t>
    </dgm:pt>
    <dgm:pt modelId="{53D01F0E-5C32-4B38-A29C-CA69C8DEDFC8}" type="parTrans" cxnId="{C1BE2635-4E24-436E-8090-8F852E049C02}">
      <dgm:prSet/>
      <dgm:spPr/>
      <dgm:t>
        <a:bodyPr/>
        <a:lstStyle/>
        <a:p>
          <a:endParaRPr lang="en-US"/>
        </a:p>
      </dgm:t>
    </dgm:pt>
    <dgm:pt modelId="{EFF8F18D-7525-4655-A5BD-F6167BF34AB5}" type="sibTrans" cxnId="{C1BE2635-4E24-436E-8090-8F852E049C02}">
      <dgm:prSet/>
      <dgm:spPr/>
      <dgm:t>
        <a:bodyPr/>
        <a:lstStyle/>
        <a:p>
          <a:endParaRPr lang="en-US"/>
        </a:p>
      </dgm:t>
    </dgm:pt>
    <dgm:pt modelId="{496B66C0-4DFE-4428-8C4B-C55AA1C7B98E}">
      <dgm:prSet/>
      <dgm:spPr/>
      <dgm:t>
        <a:bodyPr/>
        <a:lstStyle/>
        <a:p>
          <a:pPr>
            <a:lnSpc>
              <a:spcPct val="100000"/>
            </a:lnSpc>
          </a:pPr>
          <a:r>
            <a:rPr lang="en-US"/>
            <a:t>D</a:t>
          </a:r>
          <a:r>
            <a:rPr lang="en-US" b="0" i="0"/>
            <a:t>eclines within 3 hours.</a:t>
          </a:r>
          <a:endParaRPr lang="en-US"/>
        </a:p>
      </dgm:t>
    </dgm:pt>
    <dgm:pt modelId="{BB2CB126-2E01-45A2-A842-984987D3DFC5}" type="parTrans" cxnId="{8E0E324D-C0C7-4EA7-9638-8D718586B07A}">
      <dgm:prSet/>
      <dgm:spPr/>
      <dgm:t>
        <a:bodyPr/>
        <a:lstStyle/>
        <a:p>
          <a:endParaRPr lang="en-US"/>
        </a:p>
      </dgm:t>
    </dgm:pt>
    <dgm:pt modelId="{2941EFC3-A3BB-418D-8A95-57282B90901A}" type="sibTrans" cxnId="{8E0E324D-C0C7-4EA7-9638-8D718586B07A}">
      <dgm:prSet/>
      <dgm:spPr/>
      <dgm:t>
        <a:bodyPr/>
        <a:lstStyle/>
        <a:p>
          <a:endParaRPr lang="en-US"/>
        </a:p>
      </dgm:t>
    </dgm:pt>
    <dgm:pt modelId="{7E923945-01A1-4EDB-8ED5-3AFE5F607B27}">
      <dgm:prSet/>
      <dgm:spPr/>
      <dgm:t>
        <a:bodyPr/>
        <a:lstStyle/>
        <a:p>
          <a:pPr>
            <a:lnSpc>
              <a:spcPct val="100000"/>
            </a:lnSpc>
            <a:defRPr b="1"/>
          </a:pPr>
          <a:r>
            <a:rPr lang="en-US" b="0" i="0"/>
            <a:t>Half-life </a:t>
          </a:r>
          <a:endParaRPr lang="en-US"/>
        </a:p>
      </dgm:t>
    </dgm:pt>
    <dgm:pt modelId="{A68F7800-76A2-44EF-96BF-E1DECE3FC35E}" type="parTrans" cxnId="{F623A753-4EC2-4453-AC8B-042D1C83ED65}">
      <dgm:prSet/>
      <dgm:spPr/>
      <dgm:t>
        <a:bodyPr/>
        <a:lstStyle/>
        <a:p>
          <a:endParaRPr lang="en-US"/>
        </a:p>
      </dgm:t>
    </dgm:pt>
    <dgm:pt modelId="{A48EACA5-0B09-4604-A9E6-EBC57F2BB850}" type="sibTrans" cxnId="{F623A753-4EC2-4453-AC8B-042D1C83ED65}">
      <dgm:prSet/>
      <dgm:spPr/>
      <dgm:t>
        <a:bodyPr/>
        <a:lstStyle/>
        <a:p>
          <a:endParaRPr lang="en-US"/>
        </a:p>
      </dgm:t>
    </dgm:pt>
    <dgm:pt modelId="{714C6B91-990E-415A-A306-21984B4F0ECD}">
      <dgm:prSet/>
      <dgm:spPr/>
      <dgm:t>
        <a:bodyPr/>
        <a:lstStyle/>
        <a:p>
          <a:pPr>
            <a:lnSpc>
              <a:spcPct val="100000"/>
            </a:lnSpc>
          </a:pPr>
          <a:r>
            <a:rPr lang="en-US" b="0" i="0"/>
            <a:t>1 hour </a:t>
          </a:r>
          <a:endParaRPr lang="en-US"/>
        </a:p>
      </dgm:t>
    </dgm:pt>
    <dgm:pt modelId="{235DD418-3E92-4D40-905A-5A2E4C03293B}" type="parTrans" cxnId="{4E2F7650-2BCB-446E-B327-2B3D10A710B5}">
      <dgm:prSet/>
      <dgm:spPr/>
      <dgm:t>
        <a:bodyPr/>
        <a:lstStyle/>
        <a:p>
          <a:endParaRPr lang="en-US"/>
        </a:p>
      </dgm:t>
    </dgm:pt>
    <dgm:pt modelId="{0C6F802A-A908-42C3-9873-FE63BF43F4DD}" type="sibTrans" cxnId="{4E2F7650-2BCB-446E-B327-2B3D10A710B5}">
      <dgm:prSet/>
      <dgm:spPr/>
      <dgm:t>
        <a:bodyPr/>
        <a:lstStyle/>
        <a:p>
          <a:endParaRPr lang="en-US"/>
        </a:p>
      </dgm:t>
    </dgm:pt>
    <dgm:pt modelId="{3D6D76AC-9EB3-42A7-ADDD-8C1DA7F6F9DF}" type="pres">
      <dgm:prSet presAssocID="{6DAFC675-7E25-4747-B682-CF0FABA1B786}" presName="root" presStyleCnt="0">
        <dgm:presLayoutVars>
          <dgm:dir/>
          <dgm:resizeHandles val="exact"/>
        </dgm:presLayoutVars>
      </dgm:prSet>
      <dgm:spPr/>
    </dgm:pt>
    <dgm:pt modelId="{9D385E0F-DE5E-42EF-BC33-17A94F133375}" type="pres">
      <dgm:prSet presAssocID="{FA70A4C6-C4A0-4CCD-8BFC-AF254B151288}" presName="compNode" presStyleCnt="0"/>
      <dgm:spPr/>
    </dgm:pt>
    <dgm:pt modelId="{7637018C-351B-427F-84CE-4FEAEEEF7A3D}" type="pres">
      <dgm:prSet presAssocID="{FA70A4C6-C4A0-4CCD-8BFC-AF254B15128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Kidney"/>
        </a:ext>
      </dgm:extLst>
    </dgm:pt>
    <dgm:pt modelId="{D74608D7-CBDB-4694-8166-20C55514B5B9}" type="pres">
      <dgm:prSet presAssocID="{FA70A4C6-C4A0-4CCD-8BFC-AF254B151288}" presName="iconSpace" presStyleCnt="0"/>
      <dgm:spPr/>
    </dgm:pt>
    <dgm:pt modelId="{B0F47470-EE01-4C88-82AA-4C8417A911C9}" type="pres">
      <dgm:prSet presAssocID="{FA70A4C6-C4A0-4CCD-8BFC-AF254B151288}" presName="parTx" presStyleLbl="revTx" presStyleIdx="0" presStyleCnt="4">
        <dgm:presLayoutVars>
          <dgm:chMax val="0"/>
          <dgm:chPref val="0"/>
        </dgm:presLayoutVars>
      </dgm:prSet>
      <dgm:spPr/>
    </dgm:pt>
    <dgm:pt modelId="{07DAA997-CF3C-4DEE-B044-85E31E15A33B}" type="pres">
      <dgm:prSet presAssocID="{FA70A4C6-C4A0-4CCD-8BFC-AF254B151288}" presName="txSpace" presStyleCnt="0"/>
      <dgm:spPr/>
    </dgm:pt>
    <dgm:pt modelId="{67EEDFCD-7C9B-4196-8D05-2A15CE0A8A44}" type="pres">
      <dgm:prSet presAssocID="{FA70A4C6-C4A0-4CCD-8BFC-AF254B151288}" presName="desTx" presStyleLbl="revTx" presStyleIdx="1" presStyleCnt="4">
        <dgm:presLayoutVars/>
      </dgm:prSet>
      <dgm:spPr/>
    </dgm:pt>
    <dgm:pt modelId="{B53EDA98-2562-46E8-B3CC-683E6505AE23}" type="pres">
      <dgm:prSet presAssocID="{8B6813EA-099D-4482-B856-12B43BC4318B}" presName="sibTrans" presStyleCnt="0"/>
      <dgm:spPr/>
    </dgm:pt>
    <dgm:pt modelId="{6EF1C58E-34BF-4D4B-ADB7-193261D20C4B}" type="pres">
      <dgm:prSet presAssocID="{7E923945-01A1-4EDB-8ED5-3AFE5F607B27}" presName="compNode" presStyleCnt="0"/>
      <dgm:spPr/>
    </dgm:pt>
    <dgm:pt modelId="{E70B582A-5A5A-4724-B98F-E52ED1E7C191}" type="pres">
      <dgm:prSet presAssocID="{7E923945-01A1-4EDB-8ED5-3AFE5F607B2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ck"/>
        </a:ext>
      </dgm:extLst>
    </dgm:pt>
    <dgm:pt modelId="{3B7D3781-BC79-4208-BEF5-85DBF28E5140}" type="pres">
      <dgm:prSet presAssocID="{7E923945-01A1-4EDB-8ED5-3AFE5F607B27}" presName="iconSpace" presStyleCnt="0"/>
      <dgm:spPr/>
    </dgm:pt>
    <dgm:pt modelId="{177507A6-F51D-403E-BCB6-9861844FC22F}" type="pres">
      <dgm:prSet presAssocID="{7E923945-01A1-4EDB-8ED5-3AFE5F607B27}" presName="parTx" presStyleLbl="revTx" presStyleIdx="2" presStyleCnt="4">
        <dgm:presLayoutVars>
          <dgm:chMax val="0"/>
          <dgm:chPref val="0"/>
        </dgm:presLayoutVars>
      </dgm:prSet>
      <dgm:spPr/>
    </dgm:pt>
    <dgm:pt modelId="{52A0985E-1EB8-486F-9429-505D8A220C29}" type="pres">
      <dgm:prSet presAssocID="{7E923945-01A1-4EDB-8ED5-3AFE5F607B27}" presName="txSpace" presStyleCnt="0"/>
      <dgm:spPr/>
    </dgm:pt>
    <dgm:pt modelId="{246DB2F7-10BB-4273-85A5-85F6AA996824}" type="pres">
      <dgm:prSet presAssocID="{7E923945-01A1-4EDB-8ED5-3AFE5F607B27}" presName="desTx" presStyleLbl="revTx" presStyleIdx="3" presStyleCnt="4">
        <dgm:presLayoutVars/>
      </dgm:prSet>
      <dgm:spPr/>
    </dgm:pt>
  </dgm:ptLst>
  <dgm:cxnLst>
    <dgm:cxn modelId="{9F162B01-09E0-415D-B02E-599C82D4E4AA}" type="presOf" srcId="{6DAFC675-7E25-4747-B682-CF0FABA1B786}" destId="{3D6D76AC-9EB3-42A7-ADDD-8C1DA7F6F9DF}" srcOrd="0" destOrd="0" presId="urn:microsoft.com/office/officeart/2018/2/layout/IconLabelDescriptionList"/>
    <dgm:cxn modelId="{EF481A11-CEF9-44D1-A38B-0F3D9CE61FA1}" type="presOf" srcId="{496B66C0-4DFE-4428-8C4B-C55AA1C7B98E}" destId="{67EEDFCD-7C9B-4196-8D05-2A15CE0A8A44}" srcOrd="0" destOrd="2" presId="urn:microsoft.com/office/officeart/2018/2/layout/IconLabelDescriptionList"/>
    <dgm:cxn modelId="{17356E29-7C7B-4930-968B-A185A4672270}" srcId="{FA70A4C6-C4A0-4CCD-8BFC-AF254B151288}" destId="{9678E14D-49DB-43EB-B7F7-245D7063D97B}" srcOrd="0" destOrd="0" parTransId="{DAF863C6-0608-45D1-A7FB-EDBF751845C7}" sibTransId="{CD999ADA-4889-4D53-8D77-9857CE89D336}"/>
    <dgm:cxn modelId="{C1BE2635-4E24-436E-8090-8F852E049C02}" srcId="{FA70A4C6-C4A0-4CCD-8BFC-AF254B151288}" destId="{A3CE4780-DD39-4681-B237-52B502B39163}" srcOrd="1" destOrd="0" parTransId="{53D01F0E-5C32-4B38-A29C-CA69C8DEDFC8}" sibTransId="{EFF8F18D-7525-4655-A5BD-F6167BF34AB5}"/>
    <dgm:cxn modelId="{FED3F13B-9EE5-4CFF-860E-94DE10C32CEF}" type="presOf" srcId="{714C6B91-990E-415A-A306-21984B4F0ECD}" destId="{246DB2F7-10BB-4273-85A5-85F6AA996824}" srcOrd="0" destOrd="0" presId="urn:microsoft.com/office/officeart/2018/2/layout/IconLabelDescriptionList"/>
    <dgm:cxn modelId="{8E0E324D-C0C7-4EA7-9638-8D718586B07A}" srcId="{FA70A4C6-C4A0-4CCD-8BFC-AF254B151288}" destId="{496B66C0-4DFE-4428-8C4B-C55AA1C7B98E}" srcOrd="2" destOrd="0" parTransId="{BB2CB126-2E01-45A2-A842-984987D3DFC5}" sibTransId="{2941EFC3-A3BB-418D-8A95-57282B90901A}"/>
    <dgm:cxn modelId="{4E2F7650-2BCB-446E-B327-2B3D10A710B5}" srcId="{7E923945-01A1-4EDB-8ED5-3AFE5F607B27}" destId="{714C6B91-990E-415A-A306-21984B4F0ECD}" srcOrd="0" destOrd="0" parTransId="{235DD418-3E92-4D40-905A-5A2E4C03293B}" sibTransId="{0C6F802A-A908-42C3-9873-FE63BF43F4DD}"/>
    <dgm:cxn modelId="{F623A753-4EC2-4453-AC8B-042D1C83ED65}" srcId="{6DAFC675-7E25-4747-B682-CF0FABA1B786}" destId="{7E923945-01A1-4EDB-8ED5-3AFE5F607B27}" srcOrd="1" destOrd="0" parTransId="{A68F7800-76A2-44EF-96BF-E1DECE3FC35E}" sibTransId="{A48EACA5-0B09-4604-A9E6-EBC57F2BB850}"/>
    <dgm:cxn modelId="{8C1BA87F-E35A-46ED-8AC0-914504FDEA65}" type="presOf" srcId="{FA70A4C6-C4A0-4CCD-8BFC-AF254B151288}" destId="{B0F47470-EE01-4C88-82AA-4C8417A911C9}" srcOrd="0" destOrd="0" presId="urn:microsoft.com/office/officeart/2018/2/layout/IconLabelDescriptionList"/>
    <dgm:cxn modelId="{7AA6BD8A-9786-4C2B-9FAB-696B830064BA}" type="presOf" srcId="{9678E14D-49DB-43EB-B7F7-245D7063D97B}" destId="{67EEDFCD-7C9B-4196-8D05-2A15CE0A8A44}" srcOrd="0" destOrd="0" presId="urn:microsoft.com/office/officeart/2018/2/layout/IconLabelDescriptionList"/>
    <dgm:cxn modelId="{DC58E997-8B48-40A1-A08A-DAEC2E67E005}" type="presOf" srcId="{A3CE4780-DD39-4681-B237-52B502B39163}" destId="{67EEDFCD-7C9B-4196-8D05-2A15CE0A8A44}" srcOrd="0" destOrd="1" presId="urn:microsoft.com/office/officeart/2018/2/layout/IconLabelDescriptionList"/>
    <dgm:cxn modelId="{74C9D5AF-3B0C-4E6C-B59F-65D9C5BAA658}" srcId="{6DAFC675-7E25-4747-B682-CF0FABA1B786}" destId="{FA70A4C6-C4A0-4CCD-8BFC-AF254B151288}" srcOrd="0" destOrd="0" parTransId="{FD4AA675-A86E-4359-813A-2E0B49554EFF}" sibTransId="{8B6813EA-099D-4482-B856-12B43BC4318B}"/>
    <dgm:cxn modelId="{DD5DB9B1-B52D-464E-BCFD-D32A3D39C57C}" type="presOf" srcId="{7E923945-01A1-4EDB-8ED5-3AFE5F607B27}" destId="{177507A6-F51D-403E-BCB6-9861844FC22F}" srcOrd="0" destOrd="0" presId="urn:microsoft.com/office/officeart/2018/2/layout/IconLabelDescriptionList"/>
    <dgm:cxn modelId="{3AEE0199-6DE3-41B1-ACCB-999BA44E3DE9}" type="presParOf" srcId="{3D6D76AC-9EB3-42A7-ADDD-8C1DA7F6F9DF}" destId="{9D385E0F-DE5E-42EF-BC33-17A94F133375}" srcOrd="0" destOrd="0" presId="urn:microsoft.com/office/officeart/2018/2/layout/IconLabelDescriptionList"/>
    <dgm:cxn modelId="{8455186B-31E5-4CF1-A5CB-2FA645E5AF51}" type="presParOf" srcId="{9D385E0F-DE5E-42EF-BC33-17A94F133375}" destId="{7637018C-351B-427F-84CE-4FEAEEEF7A3D}" srcOrd="0" destOrd="0" presId="urn:microsoft.com/office/officeart/2018/2/layout/IconLabelDescriptionList"/>
    <dgm:cxn modelId="{3E29718B-554D-4415-8FB9-7CC19381DE0D}" type="presParOf" srcId="{9D385E0F-DE5E-42EF-BC33-17A94F133375}" destId="{D74608D7-CBDB-4694-8166-20C55514B5B9}" srcOrd="1" destOrd="0" presId="urn:microsoft.com/office/officeart/2018/2/layout/IconLabelDescriptionList"/>
    <dgm:cxn modelId="{DCA27F74-9CD6-4D82-8C43-B28A964BAB7D}" type="presParOf" srcId="{9D385E0F-DE5E-42EF-BC33-17A94F133375}" destId="{B0F47470-EE01-4C88-82AA-4C8417A911C9}" srcOrd="2" destOrd="0" presId="urn:microsoft.com/office/officeart/2018/2/layout/IconLabelDescriptionList"/>
    <dgm:cxn modelId="{1A2D22DA-FDBB-47B5-872C-4112F6D0473C}" type="presParOf" srcId="{9D385E0F-DE5E-42EF-BC33-17A94F133375}" destId="{07DAA997-CF3C-4DEE-B044-85E31E15A33B}" srcOrd="3" destOrd="0" presId="urn:microsoft.com/office/officeart/2018/2/layout/IconLabelDescriptionList"/>
    <dgm:cxn modelId="{3536546E-9834-45C4-B113-D9FCDCAD9EAC}" type="presParOf" srcId="{9D385E0F-DE5E-42EF-BC33-17A94F133375}" destId="{67EEDFCD-7C9B-4196-8D05-2A15CE0A8A44}" srcOrd="4" destOrd="0" presId="urn:microsoft.com/office/officeart/2018/2/layout/IconLabelDescriptionList"/>
    <dgm:cxn modelId="{B57BD4CA-8C7A-4F48-917E-39E2B9C3C2DF}" type="presParOf" srcId="{3D6D76AC-9EB3-42A7-ADDD-8C1DA7F6F9DF}" destId="{B53EDA98-2562-46E8-B3CC-683E6505AE23}" srcOrd="1" destOrd="0" presId="urn:microsoft.com/office/officeart/2018/2/layout/IconLabelDescriptionList"/>
    <dgm:cxn modelId="{B8FCFB22-82C9-465C-A0E1-48D63466C5A8}" type="presParOf" srcId="{3D6D76AC-9EB3-42A7-ADDD-8C1DA7F6F9DF}" destId="{6EF1C58E-34BF-4D4B-ADB7-193261D20C4B}" srcOrd="2" destOrd="0" presId="urn:microsoft.com/office/officeart/2018/2/layout/IconLabelDescriptionList"/>
    <dgm:cxn modelId="{D3F7358B-5B50-46B4-8336-2289E737FA5E}" type="presParOf" srcId="{6EF1C58E-34BF-4D4B-ADB7-193261D20C4B}" destId="{E70B582A-5A5A-4724-B98F-E52ED1E7C191}" srcOrd="0" destOrd="0" presId="urn:microsoft.com/office/officeart/2018/2/layout/IconLabelDescriptionList"/>
    <dgm:cxn modelId="{9153AA47-024D-41B1-A05B-BBEA0836B15A}" type="presParOf" srcId="{6EF1C58E-34BF-4D4B-ADB7-193261D20C4B}" destId="{3B7D3781-BC79-4208-BEF5-85DBF28E5140}" srcOrd="1" destOrd="0" presId="urn:microsoft.com/office/officeart/2018/2/layout/IconLabelDescriptionList"/>
    <dgm:cxn modelId="{661396C1-E644-4811-8F10-C66EE9A732BC}" type="presParOf" srcId="{6EF1C58E-34BF-4D4B-ADB7-193261D20C4B}" destId="{177507A6-F51D-403E-BCB6-9861844FC22F}" srcOrd="2" destOrd="0" presId="urn:microsoft.com/office/officeart/2018/2/layout/IconLabelDescriptionList"/>
    <dgm:cxn modelId="{F5025195-86A0-438A-9AEB-9983CA09C934}" type="presParOf" srcId="{6EF1C58E-34BF-4D4B-ADB7-193261D20C4B}" destId="{52A0985E-1EB8-486F-9429-505D8A220C29}" srcOrd="3" destOrd="0" presId="urn:microsoft.com/office/officeart/2018/2/layout/IconLabelDescriptionList"/>
    <dgm:cxn modelId="{A22E1275-3013-4930-BFC8-6C7F611A5B57}" type="presParOf" srcId="{6EF1C58E-34BF-4D4B-ADB7-193261D20C4B}" destId="{246DB2F7-10BB-4273-85A5-85F6AA996824}"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8085853-BFE4-4783-A3E3-5F22807F160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0F3401D-EEC8-40D3-92C0-A4BC15F560F4}">
      <dgm:prSet/>
      <dgm:spPr/>
      <dgm:t>
        <a:bodyPr/>
        <a:lstStyle/>
        <a:p>
          <a:r>
            <a:rPr lang="en-US"/>
            <a:t>1637 postmenopausal women with prior vertebral fractures </a:t>
          </a:r>
        </a:p>
      </dgm:t>
    </dgm:pt>
    <dgm:pt modelId="{E27145F4-151B-4163-BAA1-492FA5B00119}" type="parTrans" cxnId="{F5E3A062-1497-4FA8-9289-E555188E785C}">
      <dgm:prSet/>
      <dgm:spPr/>
      <dgm:t>
        <a:bodyPr/>
        <a:lstStyle/>
        <a:p>
          <a:endParaRPr lang="en-US"/>
        </a:p>
      </dgm:t>
    </dgm:pt>
    <dgm:pt modelId="{5529B03D-1C6E-4D16-945E-07391762B82D}" type="sibTrans" cxnId="{F5E3A062-1497-4FA8-9289-E555188E785C}">
      <dgm:prSet/>
      <dgm:spPr/>
      <dgm:t>
        <a:bodyPr/>
        <a:lstStyle/>
        <a:p>
          <a:endParaRPr lang="en-US"/>
        </a:p>
      </dgm:t>
    </dgm:pt>
    <dgm:pt modelId="{FBD512B4-73B7-4CD0-AAD7-701417A3DF54}">
      <dgm:prSet/>
      <dgm:spPr/>
      <dgm:t>
        <a:bodyPr/>
        <a:lstStyle/>
        <a:p>
          <a:r>
            <a:rPr lang="en-US"/>
            <a:t>20 or 40 microg of parathyroid hormone (1-34) or placebo, </a:t>
          </a:r>
        </a:p>
      </dgm:t>
    </dgm:pt>
    <dgm:pt modelId="{0B1536F7-0AAD-4F7C-AC5C-745D5F574C23}" type="parTrans" cxnId="{DDDA1131-B5DC-437B-98D5-E81C4DE76917}">
      <dgm:prSet/>
      <dgm:spPr/>
      <dgm:t>
        <a:bodyPr/>
        <a:lstStyle/>
        <a:p>
          <a:endParaRPr lang="en-US"/>
        </a:p>
      </dgm:t>
    </dgm:pt>
    <dgm:pt modelId="{3B82D97E-AA16-4E9E-AC39-859E0BB6183A}" type="sibTrans" cxnId="{DDDA1131-B5DC-437B-98D5-E81C4DE76917}">
      <dgm:prSet/>
      <dgm:spPr/>
      <dgm:t>
        <a:bodyPr/>
        <a:lstStyle/>
        <a:p>
          <a:endParaRPr lang="en-US"/>
        </a:p>
      </dgm:t>
    </dgm:pt>
    <dgm:pt modelId="{281A7679-9976-4F78-87B3-1E300E1A2754}">
      <dgm:prSet/>
      <dgm:spPr/>
      <dgm:t>
        <a:bodyPr/>
        <a:lstStyle/>
        <a:p>
          <a:r>
            <a:rPr lang="en-US"/>
            <a:t>Median duration of observation of  21 months</a:t>
          </a:r>
        </a:p>
      </dgm:t>
    </dgm:pt>
    <dgm:pt modelId="{16F091BC-65E9-4744-A7D9-7580305681DE}" type="parTrans" cxnId="{0A62D0EE-0D36-4F5A-9EA9-FBC806E55CD5}">
      <dgm:prSet/>
      <dgm:spPr/>
      <dgm:t>
        <a:bodyPr/>
        <a:lstStyle/>
        <a:p>
          <a:endParaRPr lang="en-US"/>
        </a:p>
      </dgm:t>
    </dgm:pt>
    <dgm:pt modelId="{D3FDE753-E1E8-4A9A-A4BC-D5D49B208625}" type="sibTrans" cxnId="{0A62D0EE-0D36-4F5A-9EA9-FBC806E55CD5}">
      <dgm:prSet/>
      <dgm:spPr/>
      <dgm:t>
        <a:bodyPr/>
        <a:lstStyle/>
        <a:p>
          <a:endParaRPr lang="en-US"/>
        </a:p>
      </dgm:t>
    </dgm:pt>
    <dgm:pt modelId="{F65E9EA4-AFE9-4926-AEFF-A37DC368539B}">
      <dgm:prSet/>
      <dgm:spPr/>
      <dgm:t>
        <a:bodyPr/>
        <a:lstStyle/>
        <a:p>
          <a:r>
            <a:rPr lang="en-US"/>
            <a:t>Vertebral fracture relative risk reduction : - 65% and – 69% </a:t>
          </a:r>
        </a:p>
      </dgm:t>
    </dgm:pt>
    <dgm:pt modelId="{D09F3959-8371-4F53-9A8C-F050BDD12839}" type="parTrans" cxnId="{BA7116FC-B2EF-4AC3-AE04-026B4D01086A}">
      <dgm:prSet/>
      <dgm:spPr/>
      <dgm:t>
        <a:bodyPr/>
        <a:lstStyle/>
        <a:p>
          <a:endParaRPr lang="en-US"/>
        </a:p>
      </dgm:t>
    </dgm:pt>
    <dgm:pt modelId="{9D6777BA-B002-48AD-9E43-422DA3F600DD}" type="sibTrans" cxnId="{BA7116FC-B2EF-4AC3-AE04-026B4D01086A}">
      <dgm:prSet/>
      <dgm:spPr/>
      <dgm:t>
        <a:bodyPr/>
        <a:lstStyle/>
        <a:p>
          <a:endParaRPr lang="en-US"/>
        </a:p>
      </dgm:t>
    </dgm:pt>
    <dgm:pt modelId="{AA860F62-A439-47E7-9534-39B68098A171}">
      <dgm:prSet/>
      <dgm:spPr/>
      <dgm:t>
        <a:bodyPr/>
        <a:lstStyle/>
        <a:p>
          <a:r>
            <a:rPr lang="en-US"/>
            <a:t>New nonvertebral fragility fractures: - 53% and -54%  </a:t>
          </a:r>
        </a:p>
      </dgm:t>
    </dgm:pt>
    <dgm:pt modelId="{DB3F6521-E100-4D88-AF2D-1CFAF8076B9F}" type="parTrans" cxnId="{8872F89F-0FF3-458E-8FA3-E47D5B5B4B6C}">
      <dgm:prSet/>
      <dgm:spPr/>
      <dgm:t>
        <a:bodyPr/>
        <a:lstStyle/>
        <a:p>
          <a:endParaRPr lang="en-US"/>
        </a:p>
      </dgm:t>
    </dgm:pt>
    <dgm:pt modelId="{35A02066-8B49-4CA2-8B8B-53D8FD0010DD}" type="sibTrans" cxnId="{8872F89F-0FF3-458E-8FA3-E47D5B5B4B6C}">
      <dgm:prSet/>
      <dgm:spPr/>
      <dgm:t>
        <a:bodyPr/>
        <a:lstStyle/>
        <a:p>
          <a:endParaRPr lang="en-US"/>
        </a:p>
      </dgm:t>
    </dgm:pt>
    <dgm:pt modelId="{DA6BBD22-9168-46C8-B435-03EDAAE88520}">
      <dgm:prSet/>
      <dgm:spPr/>
      <dgm:t>
        <a:bodyPr/>
        <a:lstStyle/>
        <a:p>
          <a:r>
            <a:rPr lang="en-US"/>
            <a:t>BMD increased </a:t>
          </a:r>
        </a:p>
      </dgm:t>
    </dgm:pt>
    <dgm:pt modelId="{EB18BF4A-A733-41EF-BAA9-5F7706ADD5A5}" type="parTrans" cxnId="{12F56724-E7BC-4C74-9DBE-AF13135172C2}">
      <dgm:prSet/>
      <dgm:spPr/>
      <dgm:t>
        <a:bodyPr/>
        <a:lstStyle/>
        <a:p>
          <a:endParaRPr lang="en-US"/>
        </a:p>
      </dgm:t>
    </dgm:pt>
    <dgm:pt modelId="{207C5A54-0340-4A1D-B3EA-13F657EC63B3}" type="sibTrans" cxnId="{12F56724-E7BC-4C74-9DBE-AF13135172C2}">
      <dgm:prSet/>
      <dgm:spPr/>
      <dgm:t>
        <a:bodyPr/>
        <a:lstStyle/>
        <a:p>
          <a:endParaRPr lang="en-US"/>
        </a:p>
      </dgm:t>
    </dgm:pt>
    <dgm:pt modelId="{035178B0-4518-4ED1-AD9B-A1D4A1A4C9EC}">
      <dgm:prSet/>
      <dgm:spPr/>
      <dgm:t>
        <a:bodyPr/>
        <a:lstStyle/>
        <a:p>
          <a:r>
            <a:rPr lang="en-US"/>
            <a:t>Lumbar spine : More increased by 9% and 13 % ()</a:t>
          </a:r>
        </a:p>
      </dgm:t>
    </dgm:pt>
    <dgm:pt modelId="{D8CF5F58-7848-4201-9038-5B8E28E701C4}" type="parTrans" cxnId="{C396131A-00C3-4A74-93B8-023531790E4D}">
      <dgm:prSet/>
      <dgm:spPr/>
      <dgm:t>
        <a:bodyPr/>
        <a:lstStyle/>
        <a:p>
          <a:endParaRPr lang="en-US"/>
        </a:p>
      </dgm:t>
    </dgm:pt>
    <dgm:pt modelId="{2A82BB89-B962-43AC-8BEC-FE30377E683E}" type="sibTrans" cxnId="{C396131A-00C3-4A74-93B8-023531790E4D}">
      <dgm:prSet/>
      <dgm:spPr/>
      <dgm:t>
        <a:bodyPr/>
        <a:lstStyle/>
        <a:p>
          <a:endParaRPr lang="en-US"/>
        </a:p>
      </dgm:t>
    </dgm:pt>
    <dgm:pt modelId="{6243B83B-9E83-4B60-8183-F0801E446D17}">
      <dgm:prSet/>
      <dgm:spPr/>
      <dgm:t>
        <a:bodyPr/>
        <a:lstStyle/>
        <a:p>
          <a:r>
            <a:rPr lang="en-US"/>
            <a:t>Femoral neck : More increased by 3% and 6 % </a:t>
          </a:r>
        </a:p>
      </dgm:t>
    </dgm:pt>
    <dgm:pt modelId="{5E625EBE-CE52-41B5-A233-6717899E77CE}" type="parTrans" cxnId="{122F8BC3-633C-4138-A8BD-48872A4B8CA5}">
      <dgm:prSet/>
      <dgm:spPr/>
      <dgm:t>
        <a:bodyPr/>
        <a:lstStyle/>
        <a:p>
          <a:endParaRPr lang="en-US"/>
        </a:p>
      </dgm:t>
    </dgm:pt>
    <dgm:pt modelId="{EA5443C9-1399-481B-AD4C-8652E3408BCC}" type="sibTrans" cxnId="{122F8BC3-633C-4138-A8BD-48872A4B8CA5}">
      <dgm:prSet/>
      <dgm:spPr/>
      <dgm:t>
        <a:bodyPr/>
        <a:lstStyle/>
        <a:p>
          <a:endParaRPr lang="en-US"/>
        </a:p>
      </dgm:t>
    </dgm:pt>
    <dgm:pt modelId="{7FFB2C01-9314-4BE9-837D-DB48EFF6DFE0}">
      <dgm:prSet/>
      <dgm:spPr/>
      <dgm:t>
        <a:bodyPr/>
        <a:lstStyle/>
        <a:p>
          <a:r>
            <a:rPr lang="en-US"/>
            <a:t>Minor side effects (occasional nausea and headache).</a:t>
          </a:r>
        </a:p>
      </dgm:t>
    </dgm:pt>
    <dgm:pt modelId="{1BC78718-6ADE-4272-B88B-8B86EB1E1200}" type="parTrans" cxnId="{A009DDB3-0AE6-41B6-AE9B-3E61F04E5229}">
      <dgm:prSet/>
      <dgm:spPr/>
      <dgm:t>
        <a:bodyPr/>
        <a:lstStyle/>
        <a:p>
          <a:endParaRPr lang="en-US"/>
        </a:p>
      </dgm:t>
    </dgm:pt>
    <dgm:pt modelId="{AE42A5FE-E9E9-4E1C-BA4B-238C541B6AFA}" type="sibTrans" cxnId="{A009DDB3-0AE6-41B6-AE9B-3E61F04E5229}">
      <dgm:prSet/>
      <dgm:spPr/>
      <dgm:t>
        <a:bodyPr/>
        <a:lstStyle/>
        <a:p>
          <a:endParaRPr lang="en-US"/>
        </a:p>
      </dgm:t>
    </dgm:pt>
    <dgm:pt modelId="{BEAF10E5-E034-47C6-8130-0FEF8178C06D}" type="pres">
      <dgm:prSet presAssocID="{38085853-BFE4-4783-A3E3-5F22807F1605}" presName="linear" presStyleCnt="0">
        <dgm:presLayoutVars>
          <dgm:animLvl val="lvl"/>
          <dgm:resizeHandles val="exact"/>
        </dgm:presLayoutVars>
      </dgm:prSet>
      <dgm:spPr/>
    </dgm:pt>
    <dgm:pt modelId="{1C197C00-DD44-4DB3-982F-B718F27A8CCD}" type="pres">
      <dgm:prSet presAssocID="{A0F3401D-EEC8-40D3-92C0-A4BC15F560F4}" presName="parentText" presStyleLbl="node1" presStyleIdx="0" presStyleCnt="9">
        <dgm:presLayoutVars>
          <dgm:chMax val="0"/>
          <dgm:bulletEnabled val="1"/>
        </dgm:presLayoutVars>
      </dgm:prSet>
      <dgm:spPr/>
    </dgm:pt>
    <dgm:pt modelId="{19B1F683-D516-4E22-922C-AAB3A650C133}" type="pres">
      <dgm:prSet presAssocID="{5529B03D-1C6E-4D16-945E-07391762B82D}" presName="spacer" presStyleCnt="0"/>
      <dgm:spPr/>
    </dgm:pt>
    <dgm:pt modelId="{B27831DD-0C3D-4781-A6ED-D9BDDCB188AA}" type="pres">
      <dgm:prSet presAssocID="{FBD512B4-73B7-4CD0-AAD7-701417A3DF54}" presName="parentText" presStyleLbl="node1" presStyleIdx="1" presStyleCnt="9">
        <dgm:presLayoutVars>
          <dgm:chMax val="0"/>
          <dgm:bulletEnabled val="1"/>
        </dgm:presLayoutVars>
      </dgm:prSet>
      <dgm:spPr/>
    </dgm:pt>
    <dgm:pt modelId="{D96C54B8-3A41-49E6-98B8-9762AD5D659C}" type="pres">
      <dgm:prSet presAssocID="{3B82D97E-AA16-4E9E-AC39-859E0BB6183A}" presName="spacer" presStyleCnt="0"/>
      <dgm:spPr/>
    </dgm:pt>
    <dgm:pt modelId="{1BDB94BE-7357-4AD4-86A3-D58C752D9733}" type="pres">
      <dgm:prSet presAssocID="{281A7679-9976-4F78-87B3-1E300E1A2754}" presName="parentText" presStyleLbl="node1" presStyleIdx="2" presStyleCnt="9">
        <dgm:presLayoutVars>
          <dgm:chMax val="0"/>
          <dgm:bulletEnabled val="1"/>
        </dgm:presLayoutVars>
      </dgm:prSet>
      <dgm:spPr/>
    </dgm:pt>
    <dgm:pt modelId="{90E6947E-EC2C-4DE5-A98E-B83FD2A0DC0B}" type="pres">
      <dgm:prSet presAssocID="{D3FDE753-E1E8-4A9A-A4BC-D5D49B208625}" presName="spacer" presStyleCnt="0"/>
      <dgm:spPr/>
    </dgm:pt>
    <dgm:pt modelId="{4D1C4E69-0E4D-4B85-B0D3-AEDC58A8E752}" type="pres">
      <dgm:prSet presAssocID="{F65E9EA4-AFE9-4926-AEFF-A37DC368539B}" presName="parentText" presStyleLbl="node1" presStyleIdx="3" presStyleCnt="9">
        <dgm:presLayoutVars>
          <dgm:chMax val="0"/>
          <dgm:bulletEnabled val="1"/>
        </dgm:presLayoutVars>
      </dgm:prSet>
      <dgm:spPr/>
    </dgm:pt>
    <dgm:pt modelId="{25FA5204-8789-4EE4-8546-77CDAC627648}" type="pres">
      <dgm:prSet presAssocID="{9D6777BA-B002-48AD-9E43-422DA3F600DD}" presName="spacer" presStyleCnt="0"/>
      <dgm:spPr/>
    </dgm:pt>
    <dgm:pt modelId="{C6D0FEB3-F450-4B9B-B1E4-3BC7DF0A78F8}" type="pres">
      <dgm:prSet presAssocID="{AA860F62-A439-47E7-9534-39B68098A171}" presName="parentText" presStyleLbl="node1" presStyleIdx="4" presStyleCnt="9">
        <dgm:presLayoutVars>
          <dgm:chMax val="0"/>
          <dgm:bulletEnabled val="1"/>
        </dgm:presLayoutVars>
      </dgm:prSet>
      <dgm:spPr/>
    </dgm:pt>
    <dgm:pt modelId="{944DA29E-2F59-4DA9-A79A-F28E86683AF6}" type="pres">
      <dgm:prSet presAssocID="{35A02066-8B49-4CA2-8B8B-53D8FD0010DD}" presName="spacer" presStyleCnt="0"/>
      <dgm:spPr/>
    </dgm:pt>
    <dgm:pt modelId="{2D22229A-55DB-43DE-AD30-4F75586283A4}" type="pres">
      <dgm:prSet presAssocID="{DA6BBD22-9168-46C8-B435-03EDAAE88520}" presName="parentText" presStyleLbl="node1" presStyleIdx="5" presStyleCnt="9">
        <dgm:presLayoutVars>
          <dgm:chMax val="0"/>
          <dgm:bulletEnabled val="1"/>
        </dgm:presLayoutVars>
      </dgm:prSet>
      <dgm:spPr/>
    </dgm:pt>
    <dgm:pt modelId="{DB3EBA16-0678-45D9-AA92-8728E09EB809}" type="pres">
      <dgm:prSet presAssocID="{207C5A54-0340-4A1D-B3EA-13F657EC63B3}" presName="spacer" presStyleCnt="0"/>
      <dgm:spPr/>
    </dgm:pt>
    <dgm:pt modelId="{A349067C-C601-4202-942C-07BE87BB5A6D}" type="pres">
      <dgm:prSet presAssocID="{035178B0-4518-4ED1-AD9B-A1D4A1A4C9EC}" presName="parentText" presStyleLbl="node1" presStyleIdx="6" presStyleCnt="9">
        <dgm:presLayoutVars>
          <dgm:chMax val="0"/>
          <dgm:bulletEnabled val="1"/>
        </dgm:presLayoutVars>
      </dgm:prSet>
      <dgm:spPr/>
    </dgm:pt>
    <dgm:pt modelId="{501FC9BB-9AE8-47BF-9A91-5E96A4B5B03D}" type="pres">
      <dgm:prSet presAssocID="{2A82BB89-B962-43AC-8BEC-FE30377E683E}" presName="spacer" presStyleCnt="0"/>
      <dgm:spPr/>
    </dgm:pt>
    <dgm:pt modelId="{8FC9543B-5B61-4B8C-A774-309E28891173}" type="pres">
      <dgm:prSet presAssocID="{6243B83B-9E83-4B60-8183-F0801E446D17}" presName="parentText" presStyleLbl="node1" presStyleIdx="7" presStyleCnt="9">
        <dgm:presLayoutVars>
          <dgm:chMax val="0"/>
          <dgm:bulletEnabled val="1"/>
        </dgm:presLayoutVars>
      </dgm:prSet>
      <dgm:spPr/>
    </dgm:pt>
    <dgm:pt modelId="{D42D8EFC-E98D-4AB2-861A-1C3D3F3335C1}" type="pres">
      <dgm:prSet presAssocID="{EA5443C9-1399-481B-AD4C-8652E3408BCC}" presName="spacer" presStyleCnt="0"/>
      <dgm:spPr/>
    </dgm:pt>
    <dgm:pt modelId="{7DCD6E74-FAAC-45DB-9FA1-9293A923E894}" type="pres">
      <dgm:prSet presAssocID="{7FFB2C01-9314-4BE9-837D-DB48EFF6DFE0}" presName="parentText" presStyleLbl="node1" presStyleIdx="8" presStyleCnt="9">
        <dgm:presLayoutVars>
          <dgm:chMax val="0"/>
          <dgm:bulletEnabled val="1"/>
        </dgm:presLayoutVars>
      </dgm:prSet>
      <dgm:spPr/>
    </dgm:pt>
  </dgm:ptLst>
  <dgm:cxnLst>
    <dgm:cxn modelId="{2A235715-EB05-4DDF-ABFE-F224CA56E78A}" type="presOf" srcId="{FBD512B4-73B7-4CD0-AAD7-701417A3DF54}" destId="{B27831DD-0C3D-4781-A6ED-D9BDDCB188AA}" srcOrd="0" destOrd="0" presId="urn:microsoft.com/office/officeart/2005/8/layout/vList2"/>
    <dgm:cxn modelId="{C396131A-00C3-4A74-93B8-023531790E4D}" srcId="{38085853-BFE4-4783-A3E3-5F22807F1605}" destId="{035178B0-4518-4ED1-AD9B-A1D4A1A4C9EC}" srcOrd="6" destOrd="0" parTransId="{D8CF5F58-7848-4201-9038-5B8E28E701C4}" sibTransId="{2A82BB89-B962-43AC-8BEC-FE30377E683E}"/>
    <dgm:cxn modelId="{12F56724-E7BC-4C74-9DBE-AF13135172C2}" srcId="{38085853-BFE4-4783-A3E3-5F22807F1605}" destId="{DA6BBD22-9168-46C8-B435-03EDAAE88520}" srcOrd="5" destOrd="0" parTransId="{EB18BF4A-A733-41EF-BAA9-5F7706ADD5A5}" sibTransId="{207C5A54-0340-4A1D-B3EA-13F657EC63B3}"/>
    <dgm:cxn modelId="{859E0025-C674-4CB9-8445-D729798708DB}" type="presOf" srcId="{DA6BBD22-9168-46C8-B435-03EDAAE88520}" destId="{2D22229A-55DB-43DE-AD30-4F75586283A4}" srcOrd="0" destOrd="0" presId="urn:microsoft.com/office/officeart/2005/8/layout/vList2"/>
    <dgm:cxn modelId="{0F956A25-BE0C-4535-84D2-D9E380464F49}" type="presOf" srcId="{7FFB2C01-9314-4BE9-837D-DB48EFF6DFE0}" destId="{7DCD6E74-FAAC-45DB-9FA1-9293A923E894}" srcOrd="0" destOrd="0" presId="urn:microsoft.com/office/officeart/2005/8/layout/vList2"/>
    <dgm:cxn modelId="{DDDA1131-B5DC-437B-98D5-E81C4DE76917}" srcId="{38085853-BFE4-4783-A3E3-5F22807F1605}" destId="{FBD512B4-73B7-4CD0-AAD7-701417A3DF54}" srcOrd="1" destOrd="0" parTransId="{0B1536F7-0AAD-4F7C-AC5C-745D5F574C23}" sibTransId="{3B82D97E-AA16-4E9E-AC39-859E0BB6183A}"/>
    <dgm:cxn modelId="{A3A03836-5763-4FB7-B17D-A9322785D62E}" type="presOf" srcId="{F65E9EA4-AFE9-4926-AEFF-A37DC368539B}" destId="{4D1C4E69-0E4D-4B85-B0D3-AEDC58A8E752}" srcOrd="0" destOrd="0" presId="urn:microsoft.com/office/officeart/2005/8/layout/vList2"/>
    <dgm:cxn modelId="{F5E3A062-1497-4FA8-9289-E555188E785C}" srcId="{38085853-BFE4-4783-A3E3-5F22807F1605}" destId="{A0F3401D-EEC8-40D3-92C0-A4BC15F560F4}" srcOrd="0" destOrd="0" parTransId="{E27145F4-151B-4163-BAA1-492FA5B00119}" sibTransId="{5529B03D-1C6E-4D16-945E-07391762B82D}"/>
    <dgm:cxn modelId="{27989654-43E7-4C6E-81F5-B21357F736CA}" type="presOf" srcId="{6243B83B-9E83-4B60-8183-F0801E446D17}" destId="{8FC9543B-5B61-4B8C-A774-309E28891173}" srcOrd="0" destOrd="0" presId="urn:microsoft.com/office/officeart/2005/8/layout/vList2"/>
    <dgm:cxn modelId="{75FA2575-3F68-4BF9-BBF2-1FE8DDDA01B0}" type="presOf" srcId="{035178B0-4518-4ED1-AD9B-A1D4A1A4C9EC}" destId="{A349067C-C601-4202-942C-07BE87BB5A6D}" srcOrd="0" destOrd="0" presId="urn:microsoft.com/office/officeart/2005/8/layout/vList2"/>
    <dgm:cxn modelId="{D2065F83-6986-4344-8564-C0F4430ED521}" type="presOf" srcId="{A0F3401D-EEC8-40D3-92C0-A4BC15F560F4}" destId="{1C197C00-DD44-4DB3-982F-B718F27A8CCD}" srcOrd="0" destOrd="0" presId="urn:microsoft.com/office/officeart/2005/8/layout/vList2"/>
    <dgm:cxn modelId="{8872F89F-0FF3-458E-8FA3-E47D5B5B4B6C}" srcId="{38085853-BFE4-4783-A3E3-5F22807F1605}" destId="{AA860F62-A439-47E7-9534-39B68098A171}" srcOrd="4" destOrd="0" parTransId="{DB3F6521-E100-4D88-AF2D-1CFAF8076B9F}" sibTransId="{35A02066-8B49-4CA2-8B8B-53D8FD0010DD}"/>
    <dgm:cxn modelId="{A009DDB3-0AE6-41B6-AE9B-3E61F04E5229}" srcId="{38085853-BFE4-4783-A3E3-5F22807F1605}" destId="{7FFB2C01-9314-4BE9-837D-DB48EFF6DFE0}" srcOrd="8" destOrd="0" parTransId="{1BC78718-6ADE-4272-B88B-8B86EB1E1200}" sibTransId="{AE42A5FE-E9E9-4E1C-BA4B-238C541B6AFA}"/>
    <dgm:cxn modelId="{122F8BC3-633C-4138-A8BD-48872A4B8CA5}" srcId="{38085853-BFE4-4783-A3E3-5F22807F1605}" destId="{6243B83B-9E83-4B60-8183-F0801E446D17}" srcOrd="7" destOrd="0" parTransId="{5E625EBE-CE52-41B5-A233-6717899E77CE}" sibTransId="{EA5443C9-1399-481B-AD4C-8652E3408BCC}"/>
    <dgm:cxn modelId="{40A3C7E4-6AED-4242-92C7-CF1D60474385}" type="presOf" srcId="{38085853-BFE4-4783-A3E3-5F22807F1605}" destId="{BEAF10E5-E034-47C6-8130-0FEF8178C06D}" srcOrd="0" destOrd="0" presId="urn:microsoft.com/office/officeart/2005/8/layout/vList2"/>
    <dgm:cxn modelId="{0A62D0EE-0D36-4F5A-9EA9-FBC806E55CD5}" srcId="{38085853-BFE4-4783-A3E3-5F22807F1605}" destId="{281A7679-9976-4F78-87B3-1E300E1A2754}" srcOrd="2" destOrd="0" parTransId="{16F091BC-65E9-4744-A7D9-7580305681DE}" sibTransId="{D3FDE753-E1E8-4A9A-A4BC-D5D49B208625}"/>
    <dgm:cxn modelId="{97CE29F7-9C2C-496A-847C-AFAD4FB2EC0A}" type="presOf" srcId="{281A7679-9976-4F78-87B3-1E300E1A2754}" destId="{1BDB94BE-7357-4AD4-86A3-D58C752D9733}" srcOrd="0" destOrd="0" presId="urn:microsoft.com/office/officeart/2005/8/layout/vList2"/>
    <dgm:cxn modelId="{BA7116FC-B2EF-4AC3-AE04-026B4D01086A}" srcId="{38085853-BFE4-4783-A3E3-5F22807F1605}" destId="{F65E9EA4-AFE9-4926-AEFF-A37DC368539B}" srcOrd="3" destOrd="0" parTransId="{D09F3959-8371-4F53-9A8C-F050BDD12839}" sibTransId="{9D6777BA-B002-48AD-9E43-422DA3F600DD}"/>
    <dgm:cxn modelId="{6DEBA8FC-B031-44C7-BEB7-9FA25396A4BA}" type="presOf" srcId="{AA860F62-A439-47E7-9534-39B68098A171}" destId="{C6D0FEB3-F450-4B9B-B1E4-3BC7DF0A78F8}" srcOrd="0" destOrd="0" presId="urn:microsoft.com/office/officeart/2005/8/layout/vList2"/>
    <dgm:cxn modelId="{24D517D4-FD60-4C8D-99E5-4FF56881E340}" type="presParOf" srcId="{BEAF10E5-E034-47C6-8130-0FEF8178C06D}" destId="{1C197C00-DD44-4DB3-982F-B718F27A8CCD}" srcOrd="0" destOrd="0" presId="urn:microsoft.com/office/officeart/2005/8/layout/vList2"/>
    <dgm:cxn modelId="{99ECED0D-F9A1-4220-8345-370D708DD568}" type="presParOf" srcId="{BEAF10E5-E034-47C6-8130-0FEF8178C06D}" destId="{19B1F683-D516-4E22-922C-AAB3A650C133}" srcOrd="1" destOrd="0" presId="urn:microsoft.com/office/officeart/2005/8/layout/vList2"/>
    <dgm:cxn modelId="{F3C15869-DA45-468C-820D-F776BCFFE50B}" type="presParOf" srcId="{BEAF10E5-E034-47C6-8130-0FEF8178C06D}" destId="{B27831DD-0C3D-4781-A6ED-D9BDDCB188AA}" srcOrd="2" destOrd="0" presId="urn:microsoft.com/office/officeart/2005/8/layout/vList2"/>
    <dgm:cxn modelId="{58067638-7436-4718-BAD5-47E42698BAA9}" type="presParOf" srcId="{BEAF10E5-E034-47C6-8130-0FEF8178C06D}" destId="{D96C54B8-3A41-49E6-98B8-9762AD5D659C}" srcOrd="3" destOrd="0" presId="urn:microsoft.com/office/officeart/2005/8/layout/vList2"/>
    <dgm:cxn modelId="{366544F1-93B5-41E2-8601-7DC7886ED875}" type="presParOf" srcId="{BEAF10E5-E034-47C6-8130-0FEF8178C06D}" destId="{1BDB94BE-7357-4AD4-86A3-D58C752D9733}" srcOrd="4" destOrd="0" presId="urn:microsoft.com/office/officeart/2005/8/layout/vList2"/>
    <dgm:cxn modelId="{D5CE4F05-DEE8-4BC3-821F-CFE1DCCE884E}" type="presParOf" srcId="{BEAF10E5-E034-47C6-8130-0FEF8178C06D}" destId="{90E6947E-EC2C-4DE5-A98E-B83FD2A0DC0B}" srcOrd="5" destOrd="0" presId="urn:microsoft.com/office/officeart/2005/8/layout/vList2"/>
    <dgm:cxn modelId="{7AD72114-57BC-43B8-9E8B-0AD0E8744B6E}" type="presParOf" srcId="{BEAF10E5-E034-47C6-8130-0FEF8178C06D}" destId="{4D1C4E69-0E4D-4B85-B0D3-AEDC58A8E752}" srcOrd="6" destOrd="0" presId="urn:microsoft.com/office/officeart/2005/8/layout/vList2"/>
    <dgm:cxn modelId="{8AB973F5-1C03-4C14-87DC-8C0D2358A8AB}" type="presParOf" srcId="{BEAF10E5-E034-47C6-8130-0FEF8178C06D}" destId="{25FA5204-8789-4EE4-8546-77CDAC627648}" srcOrd="7" destOrd="0" presId="urn:microsoft.com/office/officeart/2005/8/layout/vList2"/>
    <dgm:cxn modelId="{67B2506C-1EF5-4B43-BDF9-B57E9D54B8B8}" type="presParOf" srcId="{BEAF10E5-E034-47C6-8130-0FEF8178C06D}" destId="{C6D0FEB3-F450-4B9B-B1E4-3BC7DF0A78F8}" srcOrd="8" destOrd="0" presId="urn:microsoft.com/office/officeart/2005/8/layout/vList2"/>
    <dgm:cxn modelId="{4B07CC7C-C913-4DBB-9F73-4EEDE5A2EDD0}" type="presParOf" srcId="{BEAF10E5-E034-47C6-8130-0FEF8178C06D}" destId="{944DA29E-2F59-4DA9-A79A-F28E86683AF6}" srcOrd="9" destOrd="0" presId="urn:microsoft.com/office/officeart/2005/8/layout/vList2"/>
    <dgm:cxn modelId="{86BF9559-4DB3-42FB-9E3F-C7C185C17CE5}" type="presParOf" srcId="{BEAF10E5-E034-47C6-8130-0FEF8178C06D}" destId="{2D22229A-55DB-43DE-AD30-4F75586283A4}" srcOrd="10" destOrd="0" presId="urn:microsoft.com/office/officeart/2005/8/layout/vList2"/>
    <dgm:cxn modelId="{6E84A675-9D4A-4F0A-8F24-14F243D5D07C}" type="presParOf" srcId="{BEAF10E5-E034-47C6-8130-0FEF8178C06D}" destId="{DB3EBA16-0678-45D9-AA92-8728E09EB809}" srcOrd="11" destOrd="0" presId="urn:microsoft.com/office/officeart/2005/8/layout/vList2"/>
    <dgm:cxn modelId="{41CB1BD1-62A7-4560-B0DC-879697D471C6}" type="presParOf" srcId="{BEAF10E5-E034-47C6-8130-0FEF8178C06D}" destId="{A349067C-C601-4202-942C-07BE87BB5A6D}" srcOrd="12" destOrd="0" presId="urn:microsoft.com/office/officeart/2005/8/layout/vList2"/>
    <dgm:cxn modelId="{61F8E356-F549-4300-9957-84CC6D2E7397}" type="presParOf" srcId="{BEAF10E5-E034-47C6-8130-0FEF8178C06D}" destId="{501FC9BB-9AE8-47BF-9A91-5E96A4B5B03D}" srcOrd="13" destOrd="0" presId="urn:microsoft.com/office/officeart/2005/8/layout/vList2"/>
    <dgm:cxn modelId="{6E4ADBA1-6CE0-4E95-B611-64F9D6EC8BE7}" type="presParOf" srcId="{BEAF10E5-E034-47C6-8130-0FEF8178C06D}" destId="{8FC9543B-5B61-4B8C-A774-309E28891173}" srcOrd="14" destOrd="0" presId="urn:microsoft.com/office/officeart/2005/8/layout/vList2"/>
    <dgm:cxn modelId="{E805B594-2B3B-4035-BC35-ADF9B11A4D5D}" type="presParOf" srcId="{BEAF10E5-E034-47C6-8130-0FEF8178C06D}" destId="{D42D8EFC-E98D-4AB2-861A-1C3D3F3335C1}" srcOrd="15" destOrd="0" presId="urn:microsoft.com/office/officeart/2005/8/layout/vList2"/>
    <dgm:cxn modelId="{D4DC84DF-540B-4CA2-BF1C-C2EEC352260C}" type="presParOf" srcId="{BEAF10E5-E034-47C6-8130-0FEF8178C06D}" destId="{7DCD6E74-FAAC-45DB-9FA1-9293A923E894}"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B1B48AE-32B0-4F46-8410-BA51393500B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FF4BC5F-0E2A-4D23-B14C-8A661659F0C4}">
      <dgm:prSet custT="1"/>
      <dgm:spPr/>
      <dgm:t>
        <a:bodyPr/>
        <a:lstStyle/>
        <a:p>
          <a:r>
            <a:rPr lang="en-US" sz="1400"/>
            <a:t>437 men with spine or hip bone mineral density &gt; 2 SD below the young adult </a:t>
          </a:r>
        </a:p>
      </dgm:t>
    </dgm:pt>
    <dgm:pt modelId="{07AD2814-3EBF-4217-9CA2-EBD2199B8472}" type="parTrans" cxnId="{D783302E-2039-4DF0-A7EB-F0DDCA743669}">
      <dgm:prSet/>
      <dgm:spPr/>
      <dgm:t>
        <a:bodyPr/>
        <a:lstStyle/>
        <a:p>
          <a:endParaRPr lang="en-US" sz="1800"/>
        </a:p>
      </dgm:t>
    </dgm:pt>
    <dgm:pt modelId="{250F6B11-F949-4F7D-8D64-CE2E7B76DB68}" type="sibTrans" cxnId="{D783302E-2039-4DF0-A7EB-F0DDCA743669}">
      <dgm:prSet/>
      <dgm:spPr/>
      <dgm:t>
        <a:bodyPr/>
        <a:lstStyle/>
        <a:p>
          <a:endParaRPr lang="en-US" sz="1800"/>
        </a:p>
      </dgm:t>
    </dgm:pt>
    <dgm:pt modelId="{85E08AA8-BB56-4379-ABC1-777BADD53EF8}">
      <dgm:prSet custT="1"/>
      <dgm:spPr/>
      <dgm:t>
        <a:bodyPr/>
        <a:lstStyle/>
        <a:p>
          <a:r>
            <a:rPr lang="en-US" sz="1400"/>
            <a:t>Placebo , teriparatide 20 microg, or teriparatide 40 microg. </a:t>
          </a:r>
        </a:p>
      </dgm:t>
    </dgm:pt>
    <dgm:pt modelId="{4E1D008F-7E84-4A98-A6B1-8F242ACD9DA9}" type="parTrans" cxnId="{9A50D865-8560-4673-8A89-95C6AAE1A274}">
      <dgm:prSet/>
      <dgm:spPr/>
      <dgm:t>
        <a:bodyPr/>
        <a:lstStyle/>
        <a:p>
          <a:endParaRPr lang="en-US" sz="1800"/>
        </a:p>
      </dgm:t>
    </dgm:pt>
    <dgm:pt modelId="{055ADE28-1063-4EF8-8836-6A8B156745A0}" type="sibTrans" cxnId="{9A50D865-8560-4673-8A89-95C6AAE1A274}">
      <dgm:prSet/>
      <dgm:spPr/>
      <dgm:t>
        <a:bodyPr/>
        <a:lstStyle/>
        <a:p>
          <a:endParaRPr lang="en-US" sz="1800"/>
        </a:p>
      </dgm:t>
    </dgm:pt>
    <dgm:pt modelId="{49B94C39-3C7B-4CC8-86C4-757EB81392A0}">
      <dgm:prSet custT="1"/>
      <dgm:spPr/>
      <dgm:t>
        <a:bodyPr/>
        <a:lstStyle/>
        <a:p>
          <a:r>
            <a:rPr lang="en-US" sz="1400"/>
            <a:t>Supplemental calcium and vitamin D. </a:t>
          </a:r>
        </a:p>
      </dgm:t>
    </dgm:pt>
    <dgm:pt modelId="{C44D980D-8321-41B4-808E-B6EF45DDB960}" type="parTrans" cxnId="{56A95E3F-94A4-47EA-96BC-D64E0F2861F7}">
      <dgm:prSet/>
      <dgm:spPr/>
      <dgm:t>
        <a:bodyPr/>
        <a:lstStyle/>
        <a:p>
          <a:endParaRPr lang="en-US" sz="1800"/>
        </a:p>
      </dgm:t>
    </dgm:pt>
    <dgm:pt modelId="{C3D61D6D-3BF1-4AAB-A268-C2139CA6AEA3}" type="sibTrans" cxnId="{56A95E3F-94A4-47EA-96BC-D64E0F2861F7}">
      <dgm:prSet/>
      <dgm:spPr/>
      <dgm:t>
        <a:bodyPr/>
        <a:lstStyle/>
        <a:p>
          <a:endParaRPr lang="en-US" sz="1800"/>
        </a:p>
      </dgm:t>
    </dgm:pt>
    <dgm:pt modelId="{28A04EDF-0C12-49C8-B78E-33BC45B94489}">
      <dgm:prSet custT="1"/>
      <dgm:spPr/>
      <dgm:t>
        <a:bodyPr/>
        <a:lstStyle/>
        <a:p>
          <a:r>
            <a:rPr lang="en-US" sz="1400"/>
            <a:t>Median duration of 11 months </a:t>
          </a:r>
        </a:p>
      </dgm:t>
    </dgm:pt>
    <dgm:pt modelId="{C6A1FCA6-D6E0-4390-8A9F-26F4437DF85E}" type="parTrans" cxnId="{35E121EE-C789-4493-8D04-34589CF10720}">
      <dgm:prSet/>
      <dgm:spPr/>
      <dgm:t>
        <a:bodyPr/>
        <a:lstStyle/>
        <a:p>
          <a:endParaRPr lang="en-US" sz="1800"/>
        </a:p>
      </dgm:t>
    </dgm:pt>
    <dgm:pt modelId="{12BE22AF-4A4E-44DC-A9C0-3E3045E993E6}" type="sibTrans" cxnId="{35E121EE-C789-4493-8D04-34589CF10720}">
      <dgm:prSet/>
      <dgm:spPr/>
      <dgm:t>
        <a:bodyPr/>
        <a:lstStyle/>
        <a:p>
          <a:endParaRPr lang="en-US" sz="1800"/>
        </a:p>
      </dgm:t>
    </dgm:pt>
    <dgm:pt modelId="{17E6BBB2-7D1A-4D77-B1A3-A4428339DB21}">
      <dgm:prSet custT="1"/>
      <dgm:spPr/>
      <dgm:t>
        <a:bodyPr/>
        <a:lstStyle/>
        <a:p>
          <a:r>
            <a:rPr lang="en-US" sz="1400"/>
            <a:t>Spine bone mineral density was greater than in placebo subjects after 3 months of teriparatide therapy, and by the end of therapy it was increased by 5.9% (20 microg) and 9.0% (40 microg) above baseline (p &lt; 0.001 vs. placebo for both comparisons). </a:t>
          </a:r>
        </a:p>
      </dgm:t>
    </dgm:pt>
    <dgm:pt modelId="{AF2AFF62-839E-4723-A259-502AA902F98D}" type="parTrans" cxnId="{F0C99027-1721-4BD6-BCA3-120E62CEC76F}">
      <dgm:prSet/>
      <dgm:spPr/>
      <dgm:t>
        <a:bodyPr/>
        <a:lstStyle/>
        <a:p>
          <a:endParaRPr lang="en-US" sz="1800"/>
        </a:p>
      </dgm:t>
    </dgm:pt>
    <dgm:pt modelId="{96A01875-1515-413B-BB30-89339548D639}" type="sibTrans" cxnId="{F0C99027-1721-4BD6-BCA3-120E62CEC76F}">
      <dgm:prSet/>
      <dgm:spPr/>
      <dgm:t>
        <a:bodyPr/>
        <a:lstStyle/>
        <a:p>
          <a:endParaRPr lang="en-US" sz="1800"/>
        </a:p>
      </dgm:t>
    </dgm:pt>
    <dgm:pt modelId="{4A1FDCCE-0305-4964-BD50-787907C8C6DB}">
      <dgm:prSet custT="1"/>
      <dgm:spPr/>
      <dgm:t>
        <a:bodyPr/>
        <a:lstStyle/>
        <a:p>
          <a:r>
            <a:rPr lang="en-US" sz="1400"/>
            <a:t>Femoral neck bone mineral density increased 1.5% (20 microg; p = 0.029) and 2.9% (40 microg; p &lt; 0.001), and whole-body bone mineral content increased 0.6% (20 microg; p = 0.021) and 0.9% (40 microg;p = 0.005) above baseline in the teriparatide subjects. </a:t>
          </a:r>
        </a:p>
      </dgm:t>
    </dgm:pt>
    <dgm:pt modelId="{8BED32A2-1165-4490-BF86-3621B19EDF36}" type="parTrans" cxnId="{1B587B5A-FB84-4E6A-AA67-8A9553703A47}">
      <dgm:prSet/>
      <dgm:spPr/>
      <dgm:t>
        <a:bodyPr/>
        <a:lstStyle/>
        <a:p>
          <a:endParaRPr lang="en-US" sz="1800"/>
        </a:p>
      </dgm:t>
    </dgm:pt>
    <dgm:pt modelId="{970D06C2-CC5C-420B-BAC9-EE5584C84872}" type="sibTrans" cxnId="{1B587B5A-FB84-4E6A-AA67-8A9553703A47}">
      <dgm:prSet/>
      <dgm:spPr/>
      <dgm:t>
        <a:bodyPr/>
        <a:lstStyle/>
        <a:p>
          <a:endParaRPr lang="en-US" sz="1800"/>
        </a:p>
      </dgm:t>
    </dgm:pt>
    <dgm:pt modelId="{EC59811A-B0ED-432B-A7BC-AC923E0912BC}">
      <dgm:prSet custT="1"/>
      <dgm:spPr/>
      <dgm:t>
        <a:bodyPr/>
        <a:lstStyle/>
        <a:p>
          <a:r>
            <a:rPr lang="en-US" sz="1400"/>
            <a:t>Adverse events were similar in the placebo and 20-microg groups, but more frequent in the 40-microg group. </a:t>
          </a:r>
        </a:p>
      </dgm:t>
    </dgm:pt>
    <dgm:pt modelId="{7C7DADEC-9433-444C-9E9C-F4862261C4E0}" type="parTrans" cxnId="{77AA5331-3113-4E84-A99F-4813FF67A1DF}">
      <dgm:prSet/>
      <dgm:spPr/>
      <dgm:t>
        <a:bodyPr/>
        <a:lstStyle/>
        <a:p>
          <a:endParaRPr lang="en-US" sz="1800"/>
        </a:p>
      </dgm:t>
    </dgm:pt>
    <dgm:pt modelId="{5F60850C-4403-4EFB-8BE4-A304131D0C05}" type="sibTrans" cxnId="{77AA5331-3113-4E84-A99F-4813FF67A1DF}">
      <dgm:prSet/>
      <dgm:spPr/>
      <dgm:t>
        <a:bodyPr/>
        <a:lstStyle/>
        <a:p>
          <a:endParaRPr lang="en-US" sz="1800"/>
        </a:p>
      </dgm:t>
    </dgm:pt>
    <dgm:pt modelId="{255AC891-3A29-4A04-81E0-778DA46AF649}" type="pres">
      <dgm:prSet presAssocID="{3B1B48AE-32B0-4F46-8410-BA51393500B3}" presName="linear" presStyleCnt="0">
        <dgm:presLayoutVars>
          <dgm:animLvl val="lvl"/>
          <dgm:resizeHandles val="exact"/>
        </dgm:presLayoutVars>
      </dgm:prSet>
      <dgm:spPr/>
    </dgm:pt>
    <dgm:pt modelId="{C9F8B5C6-612F-4898-BB57-6E5D2D17F42D}" type="pres">
      <dgm:prSet presAssocID="{7FF4BC5F-0E2A-4D23-B14C-8A661659F0C4}" presName="parentText" presStyleLbl="node1" presStyleIdx="0" presStyleCnt="7">
        <dgm:presLayoutVars>
          <dgm:chMax val="0"/>
          <dgm:bulletEnabled val="1"/>
        </dgm:presLayoutVars>
      </dgm:prSet>
      <dgm:spPr/>
    </dgm:pt>
    <dgm:pt modelId="{97929B79-5F91-4DB5-B43B-D66385FE0CF8}" type="pres">
      <dgm:prSet presAssocID="{250F6B11-F949-4F7D-8D64-CE2E7B76DB68}" presName="spacer" presStyleCnt="0"/>
      <dgm:spPr/>
    </dgm:pt>
    <dgm:pt modelId="{4E7A2A19-E6CA-4C2C-BF5C-C6038CA3B1F4}" type="pres">
      <dgm:prSet presAssocID="{85E08AA8-BB56-4379-ABC1-777BADD53EF8}" presName="parentText" presStyleLbl="node1" presStyleIdx="1" presStyleCnt="7">
        <dgm:presLayoutVars>
          <dgm:chMax val="0"/>
          <dgm:bulletEnabled val="1"/>
        </dgm:presLayoutVars>
      </dgm:prSet>
      <dgm:spPr/>
    </dgm:pt>
    <dgm:pt modelId="{4D727F71-80EA-4BB0-9232-2B406D90B5B2}" type="pres">
      <dgm:prSet presAssocID="{055ADE28-1063-4EF8-8836-6A8B156745A0}" presName="spacer" presStyleCnt="0"/>
      <dgm:spPr/>
    </dgm:pt>
    <dgm:pt modelId="{52CD9A37-CB9D-4F8A-9BF8-EF0BCE6D92A4}" type="pres">
      <dgm:prSet presAssocID="{49B94C39-3C7B-4CC8-86C4-757EB81392A0}" presName="parentText" presStyleLbl="node1" presStyleIdx="2" presStyleCnt="7">
        <dgm:presLayoutVars>
          <dgm:chMax val="0"/>
          <dgm:bulletEnabled val="1"/>
        </dgm:presLayoutVars>
      </dgm:prSet>
      <dgm:spPr/>
    </dgm:pt>
    <dgm:pt modelId="{A766AC48-6E6E-44B0-81CD-F7DE36410E74}" type="pres">
      <dgm:prSet presAssocID="{C3D61D6D-3BF1-4AAB-A268-C2139CA6AEA3}" presName="spacer" presStyleCnt="0"/>
      <dgm:spPr/>
    </dgm:pt>
    <dgm:pt modelId="{52D8CF9F-2273-4788-A505-A1DD964CFB17}" type="pres">
      <dgm:prSet presAssocID="{28A04EDF-0C12-49C8-B78E-33BC45B94489}" presName="parentText" presStyleLbl="node1" presStyleIdx="3" presStyleCnt="7">
        <dgm:presLayoutVars>
          <dgm:chMax val="0"/>
          <dgm:bulletEnabled val="1"/>
        </dgm:presLayoutVars>
      </dgm:prSet>
      <dgm:spPr/>
    </dgm:pt>
    <dgm:pt modelId="{F52DCA7A-DF43-4468-B5BA-3049A25230AB}" type="pres">
      <dgm:prSet presAssocID="{12BE22AF-4A4E-44DC-A9C0-3E3045E993E6}" presName="spacer" presStyleCnt="0"/>
      <dgm:spPr/>
    </dgm:pt>
    <dgm:pt modelId="{CACA41C9-604B-47AA-A810-704581A3E2C9}" type="pres">
      <dgm:prSet presAssocID="{17E6BBB2-7D1A-4D77-B1A3-A4428339DB21}" presName="parentText" presStyleLbl="node1" presStyleIdx="4" presStyleCnt="7">
        <dgm:presLayoutVars>
          <dgm:chMax val="0"/>
          <dgm:bulletEnabled val="1"/>
        </dgm:presLayoutVars>
      </dgm:prSet>
      <dgm:spPr/>
    </dgm:pt>
    <dgm:pt modelId="{F4B052BF-E08F-4C4E-BF86-2244CD2B20C5}" type="pres">
      <dgm:prSet presAssocID="{96A01875-1515-413B-BB30-89339548D639}" presName="spacer" presStyleCnt="0"/>
      <dgm:spPr/>
    </dgm:pt>
    <dgm:pt modelId="{E2B14065-148A-4B2E-BD79-D56A510744CA}" type="pres">
      <dgm:prSet presAssocID="{4A1FDCCE-0305-4964-BD50-787907C8C6DB}" presName="parentText" presStyleLbl="node1" presStyleIdx="5" presStyleCnt="7">
        <dgm:presLayoutVars>
          <dgm:chMax val="0"/>
          <dgm:bulletEnabled val="1"/>
        </dgm:presLayoutVars>
      </dgm:prSet>
      <dgm:spPr/>
    </dgm:pt>
    <dgm:pt modelId="{6E1ADE11-0A3A-41DA-A819-4C118BFF8135}" type="pres">
      <dgm:prSet presAssocID="{970D06C2-CC5C-420B-BAC9-EE5584C84872}" presName="spacer" presStyleCnt="0"/>
      <dgm:spPr/>
    </dgm:pt>
    <dgm:pt modelId="{BDE41DBF-C902-4574-AA24-186CEA71AF6A}" type="pres">
      <dgm:prSet presAssocID="{EC59811A-B0ED-432B-A7BC-AC923E0912BC}" presName="parentText" presStyleLbl="node1" presStyleIdx="6" presStyleCnt="7">
        <dgm:presLayoutVars>
          <dgm:chMax val="0"/>
          <dgm:bulletEnabled val="1"/>
        </dgm:presLayoutVars>
      </dgm:prSet>
      <dgm:spPr/>
    </dgm:pt>
  </dgm:ptLst>
  <dgm:cxnLst>
    <dgm:cxn modelId="{0D996F22-CF1F-4619-8BB9-934518233BC1}" type="presOf" srcId="{7FF4BC5F-0E2A-4D23-B14C-8A661659F0C4}" destId="{C9F8B5C6-612F-4898-BB57-6E5D2D17F42D}" srcOrd="0" destOrd="0" presId="urn:microsoft.com/office/officeart/2005/8/layout/vList2"/>
    <dgm:cxn modelId="{F0C99027-1721-4BD6-BCA3-120E62CEC76F}" srcId="{3B1B48AE-32B0-4F46-8410-BA51393500B3}" destId="{17E6BBB2-7D1A-4D77-B1A3-A4428339DB21}" srcOrd="4" destOrd="0" parTransId="{AF2AFF62-839E-4723-A259-502AA902F98D}" sibTransId="{96A01875-1515-413B-BB30-89339548D639}"/>
    <dgm:cxn modelId="{D783302E-2039-4DF0-A7EB-F0DDCA743669}" srcId="{3B1B48AE-32B0-4F46-8410-BA51393500B3}" destId="{7FF4BC5F-0E2A-4D23-B14C-8A661659F0C4}" srcOrd="0" destOrd="0" parTransId="{07AD2814-3EBF-4217-9CA2-EBD2199B8472}" sibTransId="{250F6B11-F949-4F7D-8D64-CE2E7B76DB68}"/>
    <dgm:cxn modelId="{77AA5331-3113-4E84-A99F-4813FF67A1DF}" srcId="{3B1B48AE-32B0-4F46-8410-BA51393500B3}" destId="{EC59811A-B0ED-432B-A7BC-AC923E0912BC}" srcOrd="6" destOrd="0" parTransId="{7C7DADEC-9433-444C-9E9C-F4862261C4E0}" sibTransId="{5F60850C-4403-4EFB-8BE4-A304131D0C05}"/>
    <dgm:cxn modelId="{56A95E3F-94A4-47EA-96BC-D64E0F2861F7}" srcId="{3B1B48AE-32B0-4F46-8410-BA51393500B3}" destId="{49B94C39-3C7B-4CC8-86C4-757EB81392A0}" srcOrd="2" destOrd="0" parTransId="{C44D980D-8321-41B4-808E-B6EF45DDB960}" sibTransId="{C3D61D6D-3BF1-4AAB-A268-C2139CA6AEA3}"/>
    <dgm:cxn modelId="{9A50D865-8560-4673-8A89-95C6AAE1A274}" srcId="{3B1B48AE-32B0-4F46-8410-BA51393500B3}" destId="{85E08AA8-BB56-4379-ABC1-777BADD53EF8}" srcOrd="1" destOrd="0" parTransId="{4E1D008F-7E84-4A98-A6B1-8F242ACD9DA9}" sibTransId="{055ADE28-1063-4EF8-8836-6A8B156745A0}"/>
    <dgm:cxn modelId="{7234A446-CB66-4CA4-AAC8-CBF9D1F65725}" type="presOf" srcId="{28A04EDF-0C12-49C8-B78E-33BC45B94489}" destId="{52D8CF9F-2273-4788-A505-A1DD964CFB17}" srcOrd="0" destOrd="0" presId="urn:microsoft.com/office/officeart/2005/8/layout/vList2"/>
    <dgm:cxn modelId="{28C0036B-85EF-4A44-AA96-79090825E819}" type="presOf" srcId="{17E6BBB2-7D1A-4D77-B1A3-A4428339DB21}" destId="{CACA41C9-604B-47AA-A810-704581A3E2C9}" srcOrd="0" destOrd="0" presId="urn:microsoft.com/office/officeart/2005/8/layout/vList2"/>
    <dgm:cxn modelId="{1B587B5A-FB84-4E6A-AA67-8A9553703A47}" srcId="{3B1B48AE-32B0-4F46-8410-BA51393500B3}" destId="{4A1FDCCE-0305-4964-BD50-787907C8C6DB}" srcOrd="5" destOrd="0" parTransId="{8BED32A2-1165-4490-BF86-3621B19EDF36}" sibTransId="{970D06C2-CC5C-420B-BAC9-EE5584C84872}"/>
    <dgm:cxn modelId="{7D5DFA9A-2CE3-4A3A-9154-F66C08BDEDC2}" type="presOf" srcId="{EC59811A-B0ED-432B-A7BC-AC923E0912BC}" destId="{BDE41DBF-C902-4574-AA24-186CEA71AF6A}" srcOrd="0" destOrd="0" presId="urn:microsoft.com/office/officeart/2005/8/layout/vList2"/>
    <dgm:cxn modelId="{526159A5-4470-409F-9F92-3022C5B441AD}" type="presOf" srcId="{49B94C39-3C7B-4CC8-86C4-757EB81392A0}" destId="{52CD9A37-CB9D-4F8A-9BF8-EF0BCE6D92A4}" srcOrd="0" destOrd="0" presId="urn:microsoft.com/office/officeart/2005/8/layout/vList2"/>
    <dgm:cxn modelId="{1F879DBA-D0D3-4706-9320-D8C0AD56793B}" type="presOf" srcId="{85E08AA8-BB56-4379-ABC1-777BADD53EF8}" destId="{4E7A2A19-E6CA-4C2C-BF5C-C6038CA3B1F4}" srcOrd="0" destOrd="0" presId="urn:microsoft.com/office/officeart/2005/8/layout/vList2"/>
    <dgm:cxn modelId="{CA9B2BC9-E566-429D-9ED4-AC04A7AEF14B}" type="presOf" srcId="{4A1FDCCE-0305-4964-BD50-787907C8C6DB}" destId="{E2B14065-148A-4B2E-BD79-D56A510744CA}" srcOrd="0" destOrd="0" presId="urn:microsoft.com/office/officeart/2005/8/layout/vList2"/>
    <dgm:cxn modelId="{DFBEEEDA-3266-45F7-892A-7B8720345C97}" type="presOf" srcId="{3B1B48AE-32B0-4F46-8410-BA51393500B3}" destId="{255AC891-3A29-4A04-81E0-778DA46AF649}" srcOrd="0" destOrd="0" presId="urn:microsoft.com/office/officeart/2005/8/layout/vList2"/>
    <dgm:cxn modelId="{35E121EE-C789-4493-8D04-34589CF10720}" srcId="{3B1B48AE-32B0-4F46-8410-BA51393500B3}" destId="{28A04EDF-0C12-49C8-B78E-33BC45B94489}" srcOrd="3" destOrd="0" parTransId="{C6A1FCA6-D6E0-4390-8A9F-26F4437DF85E}" sibTransId="{12BE22AF-4A4E-44DC-A9C0-3E3045E993E6}"/>
    <dgm:cxn modelId="{A6CEB541-78C5-4E68-A0A8-A9EFC0A7783D}" type="presParOf" srcId="{255AC891-3A29-4A04-81E0-778DA46AF649}" destId="{C9F8B5C6-612F-4898-BB57-6E5D2D17F42D}" srcOrd="0" destOrd="0" presId="urn:microsoft.com/office/officeart/2005/8/layout/vList2"/>
    <dgm:cxn modelId="{75B9A505-E380-4542-8B11-D4E9B686CE2B}" type="presParOf" srcId="{255AC891-3A29-4A04-81E0-778DA46AF649}" destId="{97929B79-5F91-4DB5-B43B-D66385FE0CF8}" srcOrd="1" destOrd="0" presId="urn:microsoft.com/office/officeart/2005/8/layout/vList2"/>
    <dgm:cxn modelId="{2B0962F7-0E8B-420F-A773-B61C0670C9D5}" type="presParOf" srcId="{255AC891-3A29-4A04-81E0-778DA46AF649}" destId="{4E7A2A19-E6CA-4C2C-BF5C-C6038CA3B1F4}" srcOrd="2" destOrd="0" presId="urn:microsoft.com/office/officeart/2005/8/layout/vList2"/>
    <dgm:cxn modelId="{336D0277-37F5-4362-B1B6-C69BF4D57CEF}" type="presParOf" srcId="{255AC891-3A29-4A04-81E0-778DA46AF649}" destId="{4D727F71-80EA-4BB0-9232-2B406D90B5B2}" srcOrd="3" destOrd="0" presId="urn:microsoft.com/office/officeart/2005/8/layout/vList2"/>
    <dgm:cxn modelId="{09592672-D0FB-4147-B78F-A45EE4661528}" type="presParOf" srcId="{255AC891-3A29-4A04-81E0-778DA46AF649}" destId="{52CD9A37-CB9D-4F8A-9BF8-EF0BCE6D92A4}" srcOrd="4" destOrd="0" presId="urn:microsoft.com/office/officeart/2005/8/layout/vList2"/>
    <dgm:cxn modelId="{52A2161E-946C-4190-817C-7CD62CBD07D0}" type="presParOf" srcId="{255AC891-3A29-4A04-81E0-778DA46AF649}" destId="{A766AC48-6E6E-44B0-81CD-F7DE36410E74}" srcOrd="5" destOrd="0" presId="urn:microsoft.com/office/officeart/2005/8/layout/vList2"/>
    <dgm:cxn modelId="{B83E96F9-3C36-4A87-83AD-F42A66A5F7E2}" type="presParOf" srcId="{255AC891-3A29-4A04-81E0-778DA46AF649}" destId="{52D8CF9F-2273-4788-A505-A1DD964CFB17}" srcOrd="6" destOrd="0" presId="urn:microsoft.com/office/officeart/2005/8/layout/vList2"/>
    <dgm:cxn modelId="{A31A357A-33A8-4EA2-9563-07826F2F491C}" type="presParOf" srcId="{255AC891-3A29-4A04-81E0-778DA46AF649}" destId="{F52DCA7A-DF43-4468-B5BA-3049A25230AB}" srcOrd="7" destOrd="0" presId="urn:microsoft.com/office/officeart/2005/8/layout/vList2"/>
    <dgm:cxn modelId="{A3176232-75A9-443C-9B2C-5240AB668A02}" type="presParOf" srcId="{255AC891-3A29-4A04-81E0-778DA46AF649}" destId="{CACA41C9-604B-47AA-A810-704581A3E2C9}" srcOrd="8" destOrd="0" presId="urn:microsoft.com/office/officeart/2005/8/layout/vList2"/>
    <dgm:cxn modelId="{631EC655-5345-4BCA-B301-2D3447E2FB0A}" type="presParOf" srcId="{255AC891-3A29-4A04-81E0-778DA46AF649}" destId="{F4B052BF-E08F-4C4E-BF86-2244CD2B20C5}" srcOrd="9" destOrd="0" presId="urn:microsoft.com/office/officeart/2005/8/layout/vList2"/>
    <dgm:cxn modelId="{145E3F66-ACF8-40E0-8D5B-0BFC9DDFD316}" type="presParOf" srcId="{255AC891-3A29-4A04-81E0-778DA46AF649}" destId="{E2B14065-148A-4B2E-BD79-D56A510744CA}" srcOrd="10" destOrd="0" presId="urn:microsoft.com/office/officeart/2005/8/layout/vList2"/>
    <dgm:cxn modelId="{3A704A3D-533C-4356-AA4B-281A26FACB66}" type="presParOf" srcId="{255AC891-3A29-4A04-81E0-778DA46AF649}" destId="{6E1ADE11-0A3A-41DA-A819-4C118BFF8135}" srcOrd="11" destOrd="0" presId="urn:microsoft.com/office/officeart/2005/8/layout/vList2"/>
    <dgm:cxn modelId="{D14E9B01-A571-4E55-A5A4-9C1E012A962C}" type="presParOf" srcId="{255AC891-3A29-4A04-81E0-778DA46AF649}" destId="{BDE41DBF-C902-4574-AA24-186CEA71AF6A}"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3D065E-B388-401F-8AB1-3B48322921A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45A7364-9F8D-4354-AE1A-67F4BCDCDBA1}">
      <dgm:prSet/>
      <dgm:spPr/>
      <dgm:t>
        <a:bodyPr/>
        <a:lstStyle/>
        <a:p>
          <a:r>
            <a:rPr lang="en-US"/>
            <a:t>Parathyroid hormone or </a:t>
          </a:r>
          <a:r>
            <a:rPr lang="en-US" b="0" i="0"/>
            <a:t>parathormone</a:t>
          </a:r>
          <a:endParaRPr lang="en-US"/>
        </a:p>
      </dgm:t>
    </dgm:pt>
    <dgm:pt modelId="{A25EED6C-25BF-4805-A392-5F4888C798B3}" type="parTrans" cxnId="{EFE5EE2B-AD4B-4C45-9476-F348AC609B60}">
      <dgm:prSet/>
      <dgm:spPr/>
      <dgm:t>
        <a:bodyPr/>
        <a:lstStyle/>
        <a:p>
          <a:endParaRPr lang="en-US"/>
        </a:p>
      </dgm:t>
    </dgm:pt>
    <dgm:pt modelId="{C7E8D123-437E-4570-8686-5C69FC43D23A}" type="sibTrans" cxnId="{EFE5EE2B-AD4B-4C45-9476-F348AC609B60}">
      <dgm:prSet/>
      <dgm:spPr/>
      <dgm:t>
        <a:bodyPr/>
        <a:lstStyle/>
        <a:p>
          <a:endParaRPr lang="en-US"/>
        </a:p>
      </dgm:t>
    </dgm:pt>
    <dgm:pt modelId="{1DA14778-E2B5-4213-8465-FD7BE517E6A3}">
      <dgm:prSet/>
      <dgm:spPr/>
      <dgm:t>
        <a:bodyPr/>
        <a:lstStyle/>
        <a:p>
          <a:r>
            <a:rPr lang="en-US"/>
            <a:t>Secreted by Parathyroid glands</a:t>
          </a:r>
        </a:p>
      </dgm:t>
    </dgm:pt>
    <dgm:pt modelId="{E0AD3B10-ED3F-458F-98EE-6E07C1FADA28}" type="parTrans" cxnId="{E6330455-8685-4DF1-A466-972DE1A47C78}">
      <dgm:prSet/>
      <dgm:spPr/>
      <dgm:t>
        <a:bodyPr/>
        <a:lstStyle/>
        <a:p>
          <a:endParaRPr lang="en-US"/>
        </a:p>
      </dgm:t>
    </dgm:pt>
    <dgm:pt modelId="{A9656E3E-2F31-4FA1-A8BD-3612A193A590}" type="sibTrans" cxnId="{E6330455-8685-4DF1-A466-972DE1A47C78}">
      <dgm:prSet/>
      <dgm:spPr/>
      <dgm:t>
        <a:bodyPr/>
        <a:lstStyle/>
        <a:p>
          <a:endParaRPr lang="en-US"/>
        </a:p>
      </dgm:t>
    </dgm:pt>
    <dgm:pt modelId="{4EE4AE9C-00C3-4E19-B7CE-F04477FD40CE}">
      <dgm:prSet/>
      <dgm:spPr/>
      <dgm:t>
        <a:bodyPr/>
        <a:lstStyle/>
        <a:p>
          <a:r>
            <a:rPr lang="en-US" b="0" i="0"/>
            <a:t>Controls the level of calcium in the blood</a:t>
          </a:r>
          <a:endParaRPr lang="en-US"/>
        </a:p>
      </dgm:t>
    </dgm:pt>
    <dgm:pt modelId="{F77F3906-744C-4AA3-BA51-F350093B09B4}" type="parTrans" cxnId="{76509D03-53A3-4AD2-9C96-EB53D754F5B5}">
      <dgm:prSet/>
      <dgm:spPr/>
      <dgm:t>
        <a:bodyPr/>
        <a:lstStyle/>
        <a:p>
          <a:endParaRPr lang="en-US"/>
        </a:p>
      </dgm:t>
    </dgm:pt>
    <dgm:pt modelId="{B77C0BE6-BF47-4355-8D89-DE76A9744035}" type="sibTrans" cxnId="{76509D03-53A3-4AD2-9C96-EB53D754F5B5}">
      <dgm:prSet/>
      <dgm:spPr/>
      <dgm:t>
        <a:bodyPr/>
        <a:lstStyle/>
        <a:p>
          <a:endParaRPr lang="en-US"/>
        </a:p>
      </dgm:t>
    </dgm:pt>
    <dgm:pt modelId="{09985074-DCF3-4703-B0E2-249646AA991F}">
      <dgm:prSet/>
      <dgm:spPr/>
      <dgm:t>
        <a:bodyPr/>
        <a:lstStyle/>
        <a:p>
          <a:r>
            <a:rPr lang="en-US" b="0" i="0" dirty="0"/>
            <a:t>Inhibits osteoblast activity and stimulates osteoclast activity leading to bone breakdown and calcium release.</a:t>
          </a:r>
          <a:endParaRPr lang="en-US" dirty="0"/>
        </a:p>
      </dgm:t>
    </dgm:pt>
    <dgm:pt modelId="{EE9860EB-CF89-4557-BFC5-576CBBAD50C8}" type="parTrans" cxnId="{40301B89-1B3C-4BAB-A463-849FDF353531}">
      <dgm:prSet/>
      <dgm:spPr/>
      <dgm:t>
        <a:bodyPr/>
        <a:lstStyle/>
        <a:p>
          <a:endParaRPr lang="en-US"/>
        </a:p>
      </dgm:t>
    </dgm:pt>
    <dgm:pt modelId="{EB520B44-C223-447C-B3E6-F649D0406EC3}" type="sibTrans" cxnId="{40301B89-1B3C-4BAB-A463-849FDF353531}">
      <dgm:prSet/>
      <dgm:spPr/>
      <dgm:t>
        <a:bodyPr/>
        <a:lstStyle/>
        <a:p>
          <a:endParaRPr lang="en-US"/>
        </a:p>
      </dgm:t>
    </dgm:pt>
    <dgm:pt modelId="{0CFEE755-D8B9-40ED-A132-362FDC24FD3B}" type="pres">
      <dgm:prSet presAssocID="{2E3D065E-B388-401F-8AB1-3B48322921A4}" presName="root" presStyleCnt="0">
        <dgm:presLayoutVars>
          <dgm:dir/>
          <dgm:resizeHandles val="exact"/>
        </dgm:presLayoutVars>
      </dgm:prSet>
      <dgm:spPr/>
    </dgm:pt>
    <dgm:pt modelId="{F63A8BBA-1E1A-4C75-9FC1-C5CDF22B32FE}" type="pres">
      <dgm:prSet presAssocID="{745A7364-9F8D-4354-AE1A-67F4BCDCDBA1}" presName="compNode" presStyleCnt="0"/>
      <dgm:spPr/>
    </dgm:pt>
    <dgm:pt modelId="{6BA3DBA5-B027-4016-BCA7-FB93C918669A}" type="pres">
      <dgm:prSet presAssocID="{745A7364-9F8D-4354-AE1A-67F4BCDCDBA1}" presName="bgRect" presStyleLbl="bgShp" presStyleIdx="0" presStyleCnt="4"/>
      <dgm:spPr/>
    </dgm:pt>
    <dgm:pt modelId="{2835D2D0-BE7D-4BEF-9227-0FCC9CA030D1}" type="pres">
      <dgm:prSet presAssocID="{745A7364-9F8D-4354-AE1A-67F4BCDCDBA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NA"/>
        </a:ext>
      </dgm:extLst>
    </dgm:pt>
    <dgm:pt modelId="{6FB4EE8C-5735-4727-A51C-28756E34A651}" type="pres">
      <dgm:prSet presAssocID="{745A7364-9F8D-4354-AE1A-67F4BCDCDBA1}" presName="spaceRect" presStyleCnt="0"/>
      <dgm:spPr/>
    </dgm:pt>
    <dgm:pt modelId="{10914169-9F78-42B7-A0A1-2E35AAC4ED4C}" type="pres">
      <dgm:prSet presAssocID="{745A7364-9F8D-4354-AE1A-67F4BCDCDBA1}" presName="parTx" presStyleLbl="revTx" presStyleIdx="0" presStyleCnt="4">
        <dgm:presLayoutVars>
          <dgm:chMax val="0"/>
          <dgm:chPref val="0"/>
        </dgm:presLayoutVars>
      </dgm:prSet>
      <dgm:spPr/>
    </dgm:pt>
    <dgm:pt modelId="{439F2014-5F91-4DFF-84E2-C4FF53439ED1}" type="pres">
      <dgm:prSet presAssocID="{C7E8D123-437E-4570-8686-5C69FC43D23A}" presName="sibTrans" presStyleCnt="0"/>
      <dgm:spPr/>
    </dgm:pt>
    <dgm:pt modelId="{7CC7BDAD-92C3-4663-A1F4-BDBF184E97E8}" type="pres">
      <dgm:prSet presAssocID="{1DA14778-E2B5-4213-8465-FD7BE517E6A3}" presName="compNode" presStyleCnt="0"/>
      <dgm:spPr/>
    </dgm:pt>
    <dgm:pt modelId="{CB8EAB32-A1FE-4172-9C50-50B646BF2225}" type="pres">
      <dgm:prSet presAssocID="{1DA14778-E2B5-4213-8465-FD7BE517E6A3}" presName="bgRect" presStyleLbl="bgShp" presStyleIdx="1" presStyleCnt="4"/>
      <dgm:spPr/>
    </dgm:pt>
    <dgm:pt modelId="{5B91B685-5B2D-45E7-8B60-DE211B86BD6A}" type="pres">
      <dgm:prSet presAssocID="{1DA14778-E2B5-4213-8465-FD7BE517E6A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t"/>
        </a:ext>
      </dgm:extLst>
    </dgm:pt>
    <dgm:pt modelId="{D6097C65-73AB-4692-ACB4-76D9ED328C3E}" type="pres">
      <dgm:prSet presAssocID="{1DA14778-E2B5-4213-8465-FD7BE517E6A3}" presName="spaceRect" presStyleCnt="0"/>
      <dgm:spPr/>
    </dgm:pt>
    <dgm:pt modelId="{14162B03-44FF-4B4E-8DA8-74416DD63FD5}" type="pres">
      <dgm:prSet presAssocID="{1DA14778-E2B5-4213-8465-FD7BE517E6A3}" presName="parTx" presStyleLbl="revTx" presStyleIdx="1" presStyleCnt="4">
        <dgm:presLayoutVars>
          <dgm:chMax val="0"/>
          <dgm:chPref val="0"/>
        </dgm:presLayoutVars>
      </dgm:prSet>
      <dgm:spPr/>
    </dgm:pt>
    <dgm:pt modelId="{458E2724-FD1B-4E7A-863A-0877B087E2B4}" type="pres">
      <dgm:prSet presAssocID="{A9656E3E-2F31-4FA1-A8BD-3612A193A590}" presName="sibTrans" presStyleCnt="0"/>
      <dgm:spPr/>
    </dgm:pt>
    <dgm:pt modelId="{99F2433B-EDE6-4AA5-9594-19BA303F6F3A}" type="pres">
      <dgm:prSet presAssocID="{4EE4AE9C-00C3-4E19-B7CE-F04477FD40CE}" presName="compNode" presStyleCnt="0"/>
      <dgm:spPr/>
    </dgm:pt>
    <dgm:pt modelId="{61EDB418-1644-45AE-A14A-0E2F45BCACF1}" type="pres">
      <dgm:prSet presAssocID="{4EE4AE9C-00C3-4E19-B7CE-F04477FD40CE}" presName="bgRect" presStyleLbl="bgShp" presStyleIdx="2" presStyleCnt="4"/>
      <dgm:spPr/>
    </dgm:pt>
    <dgm:pt modelId="{B3CF10AE-AD88-4364-88C6-43D1DC6CEAD1}" type="pres">
      <dgm:prSet presAssocID="{4EE4AE9C-00C3-4E19-B7CE-F04477FD40C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V"/>
        </a:ext>
      </dgm:extLst>
    </dgm:pt>
    <dgm:pt modelId="{B6A3130B-33EA-4002-B985-FC2ADBFB9526}" type="pres">
      <dgm:prSet presAssocID="{4EE4AE9C-00C3-4E19-B7CE-F04477FD40CE}" presName="spaceRect" presStyleCnt="0"/>
      <dgm:spPr/>
    </dgm:pt>
    <dgm:pt modelId="{BA904789-59AB-414A-90D4-685A65DE327E}" type="pres">
      <dgm:prSet presAssocID="{4EE4AE9C-00C3-4E19-B7CE-F04477FD40CE}" presName="parTx" presStyleLbl="revTx" presStyleIdx="2" presStyleCnt="4">
        <dgm:presLayoutVars>
          <dgm:chMax val="0"/>
          <dgm:chPref val="0"/>
        </dgm:presLayoutVars>
      </dgm:prSet>
      <dgm:spPr/>
    </dgm:pt>
    <dgm:pt modelId="{9C0859D0-02C9-4797-B67B-5B40BFE9EB94}" type="pres">
      <dgm:prSet presAssocID="{B77C0BE6-BF47-4355-8D89-DE76A9744035}" presName="sibTrans" presStyleCnt="0"/>
      <dgm:spPr/>
    </dgm:pt>
    <dgm:pt modelId="{13D0356C-BE6A-4B2C-8AD6-A3F0A83083BC}" type="pres">
      <dgm:prSet presAssocID="{09985074-DCF3-4703-B0E2-249646AA991F}" presName="compNode" presStyleCnt="0"/>
      <dgm:spPr/>
    </dgm:pt>
    <dgm:pt modelId="{44ADA8BB-F6FB-4D7B-9377-56D51C308FAF}" type="pres">
      <dgm:prSet presAssocID="{09985074-DCF3-4703-B0E2-249646AA991F}" presName="bgRect" presStyleLbl="bgShp" presStyleIdx="3" presStyleCnt="4"/>
      <dgm:spPr/>
    </dgm:pt>
    <dgm:pt modelId="{BD51E31B-8A16-47B7-A121-D313F2FA3A9D}" type="pres">
      <dgm:prSet presAssocID="{09985074-DCF3-4703-B0E2-249646AA991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Kidney"/>
        </a:ext>
      </dgm:extLst>
    </dgm:pt>
    <dgm:pt modelId="{1EE6BD44-7715-4376-83F0-753BF99868A1}" type="pres">
      <dgm:prSet presAssocID="{09985074-DCF3-4703-B0E2-249646AA991F}" presName="spaceRect" presStyleCnt="0"/>
      <dgm:spPr/>
    </dgm:pt>
    <dgm:pt modelId="{CB637E9B-495D-4550-B1DD-F316F069EB32}" type="pres">
      <dgm:prSet presAssocID="{09985074-DCF3-4703-B0E2-249646AA991F}" presName="parTx" presStyleLbl="revTx" presStyleIdx="3" presStyleCnt="4">
        <dgm:presLayoutVars>
          <dgm:chMax val="0"/>
          <dgm:chPref val="0"/>
        </dgm:presLayoutVars>
      </dgm:prSet>
      <dgm:spPr/>
    </dgm:pt>
  </dgm:ptLst>
  <dgm:cxnLst>
    <dgm:cxn modelId="{76509D03-53A3-4AD2-9C96-EB53D754F5B5}" srcId="{2E3D065E-B388-401F-8AB1-3B48322921A4}" destId="{4EE4AE9C-00C3-4E19-B7CE-F04477FD40CE}" srcOrd="2" destOrd="0" parTransId="{F77F3906-744C-4AA3-BA51-F350093B09B4}" sibTransId="{B77C0BE6-BF47-4355-8D89-DE76A9744035}"/>
    <dgm:cxn modelId="{3A4D231E-8772-414D-B195-76648C703F20}" type="presOf" srcId="{4EE4AE9C-00C3-4E19-B7CE-F04477FD40CE}" destId="{BA904789-59AB-414A-90D4-685A65DE327E}" srcOrd="0" destOrd="0" presId="urn:microsoft.com/office/officeart/2018/2/layout/IconVerticalSolidList"/>
    <dgm:cxn modelId="{EFE5EE2B-AD4B-4C45-9476-F348AC609B60}" srcId="{2E3D065E-B388-401F-8AB1-3B48322921A4}" destId="{745A7364-9F8D-4354-AE1A-67F4BCDCDBA1}" srcOrd="0" destOrd="0" parTransId="{A25EED6C-25BF-4805-A392-5F4888C798B3}" sibTransId="{C7E8D123-437E-4570-8686-5C69FC43D23A}"/>
    <dgm:cxn modelId="{093D302C-6AFC-4B44-83B1-B471E7975DD7}" type="presOf" srcId="{2E3D065E-B388-401F-8AB1-3B48322921A4}" destId="{0CFEE755-D8B9-40ED-A132-362FDC24FD3B}" srcOrd="0" destOrd="0" presId="urn:microsoft.com/office/officeart/2018/2/layout/IconVerticalSolidList"/>
    <dgm:cxn modelId="{E6330455-8685-4DF1-A466-972DE1A47C78}" srcId="{2E3D065E-B388-401F-8AB1-3B48322921A4}" destId="{1DA14778-E2B5-4213-8465-FD7BE517E6A3}" srcOrd="1" destOrd="0" parTransId="{E0AD3B10-ED3F-458F-98EE-6E07C1FADA28}" sibTransId="{A9656E3E-2F31-4FA1-A8BD-3612A193A590}"/>
    <dgm:cxn modelId="{40301B89-1B3C-4BAB-A463-849FDF353531}" srcId="{2E3D065E-B388-401F-8AB1-3B48322921A4}" destId="{09985074-DCF3-4703-B0E2-249646AA991F}" srcOrd="3" destOrd="0" parTransId="{EE9860EB-CF89-4557-BFC5-576CBBAD50C8}" sibTransId="{EB520B44-C223-447C-B3E6-F649D0406EC3}"/>
    <dgm:cxn modelId="{45095493-FC4E-408F-AFA6-745D0F697614}" type="presOf" srcId="{745A7364-9F8D-4354-AE1A-67F4BCDCDBA1}" destId="{10914169-9F78-42B7-A0A1-2E35AAC4ED4C}" srcOrd="0" destOrd="0" presId="urn:microsoft.com/office/officeart/2018/2/layout/IconVerticalSolidList"/>
    <dgm:cxn modelId="{B67786DA-A5FD-4AEA-A0D7-D10DFB0E31D7}" type="presOf" srcId="{09985074-DCF3-4703-B0E2-249646AA991F}" destId="{CB637E9B-495D-4550-B1DD-F316F069EB32}" srcOrd="0" destOrd="0" presId="urn:microsoft.com/office/officeart/2018/2/layout/IconVerticalSolidList"/>
    <dgm:cxn modelId="{76FCD2E8-118F-44E8-B927-1B9EB5C4FEF1}" type="presOf" srcId="{1DA14778-E2B5-4213-8465-FD7BE517E6A3}" destId="{14162B03-44FF-4B4E-8DA8-74416DD63FD5}" srcOrd="0" destOrd="0" presId="urn:microsoft.com/office/officeart/2018/2/layout/IconVerticalSolidList"/>
    <dgm:cxn modelId="{9E976E96-7477-4639-84E7-FE4FBB7C59A7}" type="presParOf" srcId="{0CFEE755-D8B9-40ED-A132-362FDC24FD3B}" destId="{F63A8BBA-1E1A-4C75-9FC1-C5CDF22B32FE}" srcOrd="0" destOrd="0" presId="urn:microsoft.com/office/officeart/2018/2/layout/IconVerticalSolidList"/>
    <dgm:cxn modelId="{9BF629C8-91F4-4F7E-9865-5EB76784BA56}" type="presParOf" srcId="{F63A8BBA-1E1A-4C75-9FC1-C5CDF22B32FE}" destId="{6BA3DBA5-B027-4016-BCA7-FB93C918669A}" srcOrd="0" destOrd="0" presId="urn:microsoft.com/office/officeart/2018/2/layout/IconVerticalSolidList"/>
    <dgm:cxn modelId="{FD1C69A1-BB5A-4BC1-BFC0-72F58BDF4EED}" type="presParOf" srcId="{F63A8BBA-1E1A-4C75-9FC1-C5CDF22B32FE}" destId="{2835D2D0-BE7D-4BEF-9227-0FCC9CA030D1}" srcOrd="1" destOrd="0" presId="urn:microsoft.com/office/officeart/2018/2/layout/IconVerticalSolidList"/>
    <dgm:cxn modelId="{7EC25B76-E48A-43FF-A711-CB9D304879DB}" type="presParOf" srcId="{F63A8BBA-1E1A-4C75-9FC1-C5CDF22B32FE}" destId="{6FB4EE8C-5735-4727-A51C-28756E34A651}" srcOrd="2" destOrd="0" presId="urn:microsoft.com/office/officeart/2018/2/layout/IconVerticalSolidList"/>
    <dgm:cxn modelId="{278FC9B7-3E51-45F3-BDBF-F42DB02DA8BB}" type="presParOf" srcId="{F63A8BBA-1E1A-4C75-9FC1-C5CDF22B32FE}" destId="{10914169-9F78-42B7-A0A1-2E35AAC4ED4C}" srcOrd="3" destOrd="0" presId="urn:microsoft.com/office/officeart/2018/2/layout/IconVerticalSolidList"/>
    <dgm:cxn modelId="{FE3C27AC-7D06-4A98-A2B0-4E68ABD6CECB}" type="presParOf" srcId="{0CFEE755-D8B9-40ED-A132-362FDC24FD3B}" destId="{439F2014-5F91-4DFF-84E2-C4FF53439ED1}" srcOrd="1" destOrd="0" presId="urn:microsoft.com/office/officeart/2018/2/layout/IconVerticalSolidList"/>
    <dgm:cxn modelId="{80EF47F2-7439-4E12-9FEF-43C6DF6A396E}" type="presParOf" srcId="{0CFEE755-D8B9-40ED-A132-362FDC24FD3B}" destId="{7CC7BDAD-92C3-4663-A1F4-BDBF184E97E8}" srcOrd="2" destOrd="0" presId="urn:microsoft.com/office/officeart/2018/2/layout/IconVerticalSolidList"/>
    <dgm:cxn modelId="{F047FC35-EFD0-442B-A495-76D236516B16}" type="presParOf" srcId="{7CC7BDAD-92C3-4663-A1F4-BDBF184E97E8}" destId="{CB8EAB32-A1FE-4172-9C50-50B646BF2225}" srcOrd="0" destOrd="0" presId="urn:microsoft.com/office/officeart/2018/2/layout/IconVerticalSolidList"/>
    <dgm:cxn modelId="{320E0F21-8E6A-4B95-9796-CBAA496F58B8}" type="presParOf" srcId="{7CC7BDAD-92C3-4663-A1F4-BDBF184E97E8}" destId="{5B91B685-5B2D-45E7-8B60-DE211B86BD6A}" srcOrd="1" destOrd="0" presId="urn:microsoft.com/office/officeart/2018/2/layout/IconVerticalSolidList"/>
    <dgm:cxn modelId="{1DC48B30-4C04-4384-9021-0BD0FFD087BC}" type="presParOf" srcId="{7CC7BDAD-92C3-4663-A1F4-BDBF184E97E8}" destId="{D6097C65-73AB-4692-ACB4-76D9ED328C3E}" srcOrd="2" destOrd="0" presId="urn:microsoft.com/office/officeart/2018/2/layout/IconVerticalSolidList"/>
    <dgm:cxn modelId="{238E521B-6810-4104-9800-6EE183969FBA}" type="presParOf" srcId="{7CC7BDAD-92C3-4663-A1F4-BDBF184E97E8}" destId="{14162B03-44FF-4B4E-8DA8-74416DD63FD5}" srcOrd="3" destOrd="0" presId="urn:microsoft.com/office/officeart/2018/2/layout/IconVerticalSolidList"/>
    <dgm:cxn modelId="{EDA0CD5A-B68A-445D-8AE8-3389A8A261A2}" type="presParOf" srcId="{0CFEE755-D8B9-40ED-A132-362FDC24FD3B}" destId="{458E2724-FD1B-4E7A-863A-0877B087E2B4}" srcOrd="3" destOrd="0" presId="urn:microsoft.com/office/officeart/2018/2/layout/IconVerticalSolidList"/>
    <dgm:cxn modelId="{692BBA69-242C-4F61-895D-6DE41E4508CC}" type="presParOf" srcId="{0CFEE755-D8B9-40ED-A132-362FDC24FD3B}" destId="{99F2433B-EDE6-4AA5-9594-19BA303F6F3A}" srcOrd="4" destOrd="0" presId="urn:microsoft.com/office/officeart/2018/2/layout/IconVerticalSolidList"/>
    <dgm:cxn modelId="{B75280DA-9E3D-4E5D-B2D3-42A248A2C575}" type="presParOf" srcId="{99F2433B-EDE6-4AA5-9594-19BA303F6F3A}" destId="{61EDB418-1644-45AE-A14A-0E2F45BCACF1}" srcOrd="0" destOrd="0" presId="urn:microsoft.com/office/officeart/2018/2/layout/IconVerticalSolidList"/>
    <dgm:cxn modelId="{5F13B9FF-970C-4B7C-A5BE-75FBB2C56ED3}" type="presParOf" srcId="{99F2433B-EDE6-4AA5-9594-19BA303F6F3A}" destId="{B3CF10AE-AD88-4364-88C6-43D1DC6CEAD1}" srcOrd="1" destOrd="0" presId="urn:microsoft.com/office/officeart/2018/2/layout/IconVerticalSolidList"/>
    <dgm:cxn modelId="{C3908A5E-0940-4B56-BD0D-0C10DE265B76}" type="presParOf" srcId="{99F2433B-EDE6-4AA5-9594-19BA303F6F3A}" destId="{B6A3130B-33EA-4002-B985-FC2ADBFB9526}" srcOrd="2" destOrd="0" presId="urn:microsoft.com/office/officeart/2018/2/layout/IconVerticalSolidList"/>
    <dgm:cxn modelId="{11185251-9099-47D4-89CD-D22793F6D10D}" type="presParOf" srcId="{99F2433B-EDE6-4AA5-9594-19BA303F6F3A}" destId="{BA904789-59AB-414A-90D4-685A65DE327E}" srcOrd="3" destOrd="0" presId="urn:microsoft.com/office/officeart/2018/2/layout/IconVerticalSolidList"/>
    <dgm:cxn modelId="{2C1207A7-ADBF-4212-A133-B2DE6E27DA1D}" type="presParOf" srcId="{0CFEE755-D8B9-40ED-A132-362FDC24FD3B}" destId="{9C0859D0-02C9-4797-B67B-5B40BFE9EB94}" srcOrd="5" destOrd="0" presId="urn:microsoft.com/office/officeart/2018/2/layout/IconVerticalSolidList"/>
    <dgm:cxn modelId="{90DBFD28-426A-4D6C-A9C0-350FDCBE5DFE}" type="presParOf" srcId="{0CFEE755-D8B9-40ED-A132-362FDC24FD3B}" destId="{13D0356C-BE6A-4B2C-8AD6-A3F0A83083BC}" srcOrd="6" destOrd="0" presId="urn:microsoft.com/office/officeart/2018/2/layout/IconVerticalSolidList"/>
    <dgm:cxn modelId="{3A2B340F-1A51-4FDB-BE2B-788F81618E02}" type="presParOf" srcId="{13D0356C-BE6A-4B2C-8AD6-A3F0A83083BC}" destId="{44ADA8BB-F6FB-4D7B-9377-56D51C308FAF}" srcOrd="0" destOrd="0" presId="urn:microsoft.com/office/officeart/2018/2/layout/IconVerticalSolidList"/>
    <dgm:cxn modelId="{CE302DE1-2148-4962-8F21-70BE1D223302}" type="presParOf" srcId="{13D0356C-BE6A-4B2C-8AD6-A3F0A83083BC}" destId="{BD51E31B-8A16-47B7-A121-D313F2FA3A9D}" srcOrd="1" destOrd="0" presId="urn:microsoft.com/office/officeart/2018/2/layout/IconVerticalSolidList"/>
    <dgm:cxn modelId="{A722F1B1-B8CD-4381-A6A2-52F134B11D49}" type="presParOf" srcId="{13D0356C-BE6A-4B2C-8AD6-A3F0A83083BC}" destId="{1EE6BD44-7715-4376-83F0-753BF99868A1}" srcOrd="2" destOrd="0" presId="urn:microsoft.com/office/officeart/2018/2/layout/IconVerticalSolidList"/>
    <dgm:cxn modelId="{F17E68CD-275E-49DE-BD9F-B229DF95816D}" type="presParOf" srcId="{13D0356C-BE6A-4B2C-8AD6-A3F0A83083BC}" destId="{CB637E9B-495D-4550-B1DD-F316F069EB3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0F12C60-6BF7-48AF-85B0-172EF3F92AD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9F6775E-E6D4-41F7-A52E-35087763525A}">
      <dgm:prSet custT="1"/>
      <dgm:spPr/>
      <dgm:t>
        <a:bodyPr/>
        <a:lstStyle/>
        <a:p>
          <a:r>
            <a:rPr lang="en-US" sz="1800" dirty="0"/>
            <a:t>teriparatide (20 microg/day) vs antiresorptive drug alendronate (10 mg/day) for treating glucocorticoid-induced osteoporosis (OP).</a:t>
          </a:r>
        </a:p>
      </dgm:t>
    </dgm:pt>
    <dgm:pt modelId="{3FA366D4-1FC0-456B-9FEA-1075FB5B2308}" type="parTrans" cxnId="{1E0A326A-0C21-406E-A36E-722934290B7E}">
      <dgm:prSet/>
      <dgm:spPr/>
      <dgm:t>
        <a:bodyPr/>
        <a:lstStyle/>
        <a:p>
          <a:endParaRPr lang="en-US" sz="2800"/>
        </a:p>
      </dgm:t>
    </dgm:pt>
    <dgm:pt modelId="{8C9A9A4B-4179-467B-8709-473899D5F7AA}" type="sibTrans" cxnId="{1E0A326A-0C21-406E-A36E-722934290B7E}">
      <dgm:prSet/>
      <dgm:spPr/>
      <dgm:t>
        <a:bodyPr/>
        <a:lstStyle/>
        <a:p>
          <a:endParaRPr lang="en-US" sz="2800"/>
        </a:p>
      </dgm:t>
    </dgm:pt>
    <dgm:pt modelId="{7FACC848-007E-403B-AC6F-F56569641A2C}">
      <dgm:prSet custT="1"/>
      <dgm:spPr/>
      <dgm:t>
        <a:bodyPr/>
        <a:lstStyle/>
        <a:p>
          <a:r>
            <a:rPr lang="en-US" sz="1800"/>
            <a:t>36-month, 428 subjects </a:t>
          </a:r>
        </a:p>
      </dgm:t>
    </dgm:pt>
    <dgm:pt modelId="{99622C68-E13C-41ED-8B32-0C6F548FB340}" type="parTrans" cxnId="{0BA9E138-2065-4EA9-8779-EA919A39C918}">
      <dgm:prSet/>
      <dgm:spPr/>
      <dgm:t>
        <a:bodyPr/>
        <a:lstStyle/>
        <a:p>
          <a:endParaRPr lang="en-US" sz="2800"/>
        </a:p>
      </dgm:t>
    </dgm:pt>
    <dgm:pt modelId="{1F397C45-6476-4325-86F8-DD8F87220E50}" type="sibTrans" cxnId="{0BA9E138-2065-4EA9-8779-EA919A39C918}">
      <dgm:prSet/>
      <dgm:spPr/>
      <dgm:t>
        <a:bodyPr/>
        <a:lstStyle/>
        <a:p>
          <a:endParaRPr lang="en-US" sz="2800"/>
        </a:p>
      </dgm:t>
    </dgm:pt>
    <dgm:pt modelId="{C668B456-2FB5-49AF-AFCE-385315FB9D8A}">
      <dgm:prSet custT="1"/>
      <dgm:spPr/>
      <dgm:t>
        <a:bodyPr/>
        <a:lstStyle/>
        <a:p>
          <a:r>
            <a:rPr lang="en-US" sz="1800"/>
            <a:t>Received &gt; or =5 mg/day of prednisone equivalent for &gt; or =3 months preceding screening. </a:t>
          </a:r>
        </a:p>
      </dgm:t>
    </dgm:pt>
    <dgm:pt modelId="{AF6185A6-710D-45BB-B91F-3886D689C213}" type="parTrans" cxnId="{36612E94-E09C-44F9-9ACD-5C6712569363}">
      <dgm:prSet/>
      <dgm:spPr/>
      <dgm:t>
        <a:bodyPr/>
        <a:lstStyle/>
        <a:p>
          <a:endParaRPr lang="en-US" sz="2800"/>
        </a:p>
      </dgm:t>
    </dgm:pt>
    <dgm:pt modelId="{C3D1BC9E-2CA4-490C-9A62-9A62E92E099C}" type="sibTrans" cxnId="{36612E94-E09C-44F9-9ACD-5C6712569363}">
      <dgm:prSet/>
      <dgm:spPr/>
      <dgm:t>
        <a:bodyPr/>
        <a:lstStyle/>
        <a:p>
          <a:endParaRPr lang="en-US" sz="2800"/>
        </a:p>
      </dgm:t>
    </dgm:pt>
    <dgm:pt modelId="{A3BD6B17-E5C6-46FB-988E-09092D8B42F5}">
      <dgm:prSet custT="1"/>
      <dgm:spPr/>
      <dgm:t>
        <a:bodyPr/>
        <a:lstStyle/>
        <a:p>
          <a:r>
            <a:rPr lang="en-US" sz="1800"/>
            <a:t>Increases in BMD from baseline were significantly greater in the teriparatide group than in the alendronate group, and at 36 months were 11.0% versus 5.3% for lumbar spine, 5.2% versus 2.7% for total hip, and 6.3% versus 3.4% for femoral neck (P &lt; 0.001 for all). </a:t>
          </a:r>
        </a:p>
      </dgm:t>
    </dgm:pt>
    <dgm:pt modelId="{06F002D3-C7B7-4496-8B37-8F272959D1C7}" type="parTrans" cxnId="{1D5A3F67-ACE6-4360-8EBB-57B07DBC9368}">
      <dgm:prSet/>
      <dgm:spPr/>
      <dgm:t>
        <a:bodyPr/>
        <a:lstStyle/>
        <a:p>
          <a:endParaRPr lang="en-US" sz="2800"/>
        </a:p>
      </dgm:t>
    </dgm:pt>
    <dgm:pt modelId="{1A9F3477-5CE7-4CE6-9053-8D43F7323FA8}" type="sibTrans" cxnId="{1D5A3F67-ACE6-4360-8EBB-57B07DBC9368}">
      <dgm:prSet/>
      <dgm:spPr/>
      <dgm:t>
        <a:bodyPr/>
        <a:lstStyle/>
        <a:p>
          <a:endParaRPr lang="en-US" sz="2800"/>
        </a:p>
      </dgm:t>
    </dgm:pt>
    <dgm:pt modelId="{7412E8D2-95BB-4A6B-BD28-9EFA18AE9679}">
      <dgm:prSet custT="1"/>
      <dgm:spPr/>
      <dgm:t>
        <a:bodyPr/>
        <a:lstStyle/>
        <a:p>
          <a:r>
            <a:rPr lang="en-US" sz="1800"/>
            <a:t>Fewer subjects had vertebral fractures in the teriparatide group than in the alendronate group (3 [1.7%] of 173 versus 13 [7.7%] of 169; P = 0.007), with most occurring during the first 18 months. </a:t>
          </a:r>
        </a:p>
      </dgm:t>
    </dgm:pt>
    <dgm:pt modelId="{84D8031B-CDA3-4ABB-BBA0-D56364824D7E}" type="parTrans" cxnId="{4DFF7458-AB68-4165-8199-65CD7F71CAC6}">
      <dgm:prSet/>
      <dgm:spPr/>
      <dgm:t>
        <a:bodyPr/>
        <a:lstStyle/>
        <a:p>
          <a:endParaRPr lang="en-US" sz="2800"/>
        </a:p>
      </dgm:t>
    </dgm:pt>
    <dgm:pt modelId="{91E0778D-927D-4363-AEE9-9A55522556D6}" type="sibTrans" cxnId="{4DFF7458-AB68-4165-8199-65CD7F71CAC6}">
      <dgm:prSet/>
      <dgm:spPr/>
      <dgm:t>
        <a:bodyPr/>
        <a:lstStyle/>
        <a:p>
          <a:endParaRPr lang="en-US" sz="2800"/>
        </a:p>
      </dgm:t>
    </dgm:pt>
    <dgm:pt modelId="{0495D959-4659-454E-8D4B-91337A7E8D1B}">
      <dgm:prSet custT="1"/>
      <dgm:spPr/>
      <dgm:t>
        <a:bodyPr/>
        <a:lstStyle/>
        <a:p>
          <a:r>
            <a:rPr lang="en-US" sz="1800"/>
            <a:t>There was no significant difference between groups in the incidence of nonvertebral fractures (16 [7.5%] of 214 subjects taking teriparatide versus 15 [7.0%] of 214 subjects taking alendronate; P = 0.843). </a:t>
          </a:r>
        </a:p>
      </dgm:t>
    </dgm:pt>
    <dgm:pt modelId="{E0BFFE89-468C-4677-85C4-AE14805D9737}" type="parTrans" cxnId="{DE6FEFAF-7916-41BB-9421-1AE66BACDBD8}">
      <dgm:prSet/>
      <dgm:spPr/>
      <dgm:t>
        <a:bodyPr/>
        <a:lstStyle/>
        <a:p>
          <a:endParaRPr lang="en-US" sz="2800"/>
        </a:p>
      </dgm:t>
    </dgm:pt>
    <dgm:pt modelId="{62D55066-21A9-4923-A0DB-609B286C6AFF}" type="sibTrans" cxnId="{DE6FEFAF-7916-41BB-9421-1AE66BACDBD8}">
      <dgm:prSet/>
      <dgm:spPr/>
      <dgm:t>
        <a:bodyPr/>
        <a:lstStyle/>
        <a:p>
          <a:endParaRPr lang="en-US" sz="2800"/>
        </a:p>
      </dgm:t>
    </dgm:pt>
    <dgm:pt modelId="{8EEABCD0-032F-412E-A319-1609DCA9AFF6}" type="pres">
      <dgm:prSet presAssocID="{F0F12C60-6BF7-48AF-85B0-172EF3F92AD7}" presName="linear" presStyleCnt="0">
        <dgm:presLayoutVars>
          <dgm:animLvl val="lvl"/>
          <dgm:resizeHandles val="exact"/>
        </dgm:presLayoutVars>
      </dgm:prSet>
      <dgm:spPr/>
    </dgm:pt>
    <dgm:pt modelId="{D66D9ECC-F4B6-4B53-A5AE-A5FECBCDE1BE}" type="pres">
      <dgm:prSet presAssocID="{B9F6775E-E6D4-41F7-A52E-35087763525A}" presName="parentText" presStyleLbl="node1" presStyleIdx="0" presStyleCnt="6">
        <dgm:presLayoutVars>
          <dgm:chMax val="0"/>
          <dgm:bulletEnabled val="1"/>
        </dgm:presLayoutVars>
      </dgm:prSet>
      <dgm:spPr/>
    </dgm:pt>
    <dgm:pt modelId="{96ADEF3E-9F34-407E-8594-B44B31F1F68D}" type="pres">
      <dgm:prSet presAssocID="{8C9A9A4B-4179-467B-8709-473899D5F7AA}" presName="spacer" presStyleCnt="0"/>
      <dgm:spPr/>
    </dgm:pt>
    <dgm:pt modelId="{35EC984F-B398-4F47-8F5A-116118CDD419}" type="pres">
      <dgm:prSet presAssocID="{7FACC848-007E-403B-AC6F-F56569641A2C}" presName="parentText" presStyleLbl="node1" presStyleIdx="1" presStyleCnt="6">
        <dgm:presLayoutVars>
          <dgm:chMax val="0"/>
          <dgm:bulletEnabled val="1"/>
        </dgm:presLayoutVars>
      </dgm:prSet>
      <dgm:spPr/>
    </dgm:pt>
    <dgm:pt modelId="{514F6ECF-8B87-4195-AE85-46DD1F2E4DB0}" type="pres">
      <dgm:prSet presAssocID="{1F397C45-6476-4325-86F8-DD8F87220E50}" presName="spacer" presStyleCnt="0"/>
      <dgm:spPr/>
    </dgm:pt>
    <dgm:pt modelId="{EB36C06E-6437-4C1B-AE72-A4899DD3D373}" type="pres">
      <dgm:prSet presAssocID="{C668B456-2FB5-49AF-AFCE-385315FB9D8A}" presName="parentText" presStyleLbl="node1" presStyleIdx="2" presStyleCnt="6">
        <dgm:presLayoutVars>
          <dgm:chMax val="0"/>
          <dgm:bulletEnabled val="1"/>
        </dgm:presLayoutVars>
      </dgm:prSet>
      <dgm:spPr/>
    </dgm:pt>
    <dgm:pt modelId="{2842A3FE-EB57-42D8-A74A-77E1540AE976}" type="pres">
      <dgm:prSet presAssocID="{C3D1BC9E-2CA4-490C-9A62-9A62E92E099C}" presName="spacer" presStyleCnt="0"/>
      <dgm:spPr/>
    </dgm:pt>
    <dgm:pt modelId="{A09C8CE6-6335-448D-8AB3-17CB430BD7A1}" type="pres">
      <dgm:prSet presAssocID="{A3BD6B17-E5C6-46FB-988E-09092D8B42F5}" presName="parentText" presStyleLbl="node1" presStyleIdx="3" presStyleCnt="6">
        <dgm:presLayoutVars>
          <dgm:chMax val="0"/>
          <dgm:bulletEnabled val="1"/>
        </dgm:presLayoutVars>
      </dgm:prSet>
      <dgm:spPr/>
    </dgm:pt>
    <dgm:pt modelId="{F89B7D58-5176-45D6-BCCE-117AC8B76926}" type="pres">
      <dgm:prSet presAssocID="{1A9F3477-5CE7-4CE6-9053-8D43F7323FA8}" presName="spacer" presStyleCnt="0"/>
      <dgm:spPr/>
    </dgm:pt>
    <dgm:pt modelId="{0815C9CF-F174-4FEF-8664-73997579B63E}" type="pres">
      <dgm:prSet presAssocID="{7412E8D2-95BB-4A6B-BD28-9EFA18AE9679}" presName="parentText" presStyleLbl="node1" presStyleIdx="4" presStyleCnt="6">
        <dgm:presLayoutVars>
          <dgm:chMax val="0"/>
          <dgm:bulletEnabled val="1"/>
        </dgm:presLayoutVars>
      </dgm:prSet>
      <dgm:spPr/>
    </dgm:pt>
    <dgm:pt modelId="{E08B0817-F0F3-4330-88FB-0CADE32C53FE}" type="pres">
      <dgm:prSet presAssocID="{91E0778D-927D-4363-AEE9-9A55522556D6}" presName="spacer" presStyleCnt="0"/>
      <dgm:spPr/>
    </dgm:pt>
    <dgm:pt modelId="{F5EAFBAC-A343-4EC4-8E61-858C76DDC051}" type="pres">
      <dgm:prSet presAssocID="{0495D959-4659-454E-8D4B-91337A7E8D1B}" presName="parentText" presStyleLbl="node1" presStyleIdx="5" presStyleCnt="6">
        <dgm:presLayoutVars>
          <dgm:chMax val="0"/>
          <dgm:bulletEnabled val="1"/>
        </dgm:presLayoutVars>
      </dgm:prSet>
      <dgm:spPr/>
    </dgm:pt>
  </dgm:ptLst>
  <dgm:cxnLst>
    <dgm:cxn modelId="{76BE350C-180F-4595-95D2-427641DBC645}" type="presOf" srcId="{7FACC848-007E-403B-AC6F-F56569641A2C}" destId="{35EC984F-B398-4F47-8F5A-116118CDD419}" srcOrd="0" destOrd="0" presId="urn:microsoft.com/office/officeart/2005/8/layout/vList2"/>
    <dgm:cxn modelId="{8CAE2A11-9147-4F46-889A-9AB620E43E09}" type="presOf" srcId="{7412E8D2-95BB-4A6B-BD28-9EFA18AE9679}" destId="{0815C9CF-F174-4FEF-8664-73997579B63E}" srcOrd="0" destOrd="0" presId="urn:microsoft.com/office/officeart/2005/8/layout/vList2"/>
    <dgm:cxn modelId="{954C3F16-D0C2-41B2-8E7F-1156432EEBF7}" type="presOf" srcId="{C668B456-2FB5-49AF-AFCE-385315FB9D8A}" destId="{EB36C06E-6437-4C1B-AE72-A4899DD3D373}" srcOrd="0" destOrd="0" presId="urn:microsoft.com/office/officeart/2005/8/layout/vList2"/>
    <dgm:cxn modelId="{0BA9E138-2065-4EA9-8779-EA919A39C918}" srcId="{F0F12C60-6BF7-48AF-85B0-172EF3F92AD7}" destId="{7FACC848-007E-403B-AC6F-F56569641A2C}" srcOrd="1" destOrd="0" parTransId="{99622C68-E13C-41ED-8B32-0C6F548FB340}" sibTransId="{1F397C45-6476-4325-86F8-DD8F87220E50}"/>
    <dgm:cxn modelId="{7DBE635C-3161-46DD-B4B3-FEE4D5C4D75B}" type="presOf" srcId="{B9F6775E-E6D4-41F7-A52E-35087763525A}" destId="{D66D9ECC-F4B6-4B53-A5AE-A5FECBCDE1BE}" srcOrd="0" destOrd="0" presId="urn:microsoft.com/office/officeart/2005/8/layout/vList2"/>
    <dgm:cxn modelId="{1D5A3F67-ACE6-4360-8EBB-57B07DBC9368}" srcId="{F0F12C60-6BF7-48AF-85B0-172EF3F92AD7}" destId="{A3BD6B17-E5C6-46FB-988E-09092D8B42F5}" srcOrd="3" destOrd="0" parTransId="{06F002D3-C7B7-4496-8B37-8F272959D1C7}" sibTransId="{1A9F3477-5CE7-4CE6-9053-8D43F7323FA8}"/>
    <dgm:cxn modelId="{1E0A326A-0C21-406E-A36E-722934290B7E}" srcId="{F0F12C60-6BF7-48AF-85B0-172EF3F92AD7}" destId="{B9F6775E-E6D4-41F7-A52E-35087763525A}" srcOrd="0" destOrd="0" parTransId="{3FA366D4-1FC0-456B-9FEA-1075FB5B2308}" sibTransId="{8C9A9A4B-4179-467B-8709-473899D5F7AA}"/>
    <dgm:cxn modelId="{4DFF7458-AB68-4165-8199-65CD7F71CAC6}" srcId="{F0F12C60-6BF7-48AF-85B0-172EF3F92AD7}" destId="{7412E8D2-95BB-4A6B-BD28-9EFA18AE9679}" srcOrd="4" destOrd="0" parTransId="{84D8031B-CDA3-4ABB-BBA0-D56364824D7E}" sibTransId="{91E0778D-927D-4363-AEE9-9A55522556D6}"/>
    <dgm:cxn modelId="{36612E94-E09C-44F9-9ACD-5C6712569363}" srcId="{F0F12C60-6BF7-48AF-85B0-172EF3F92AD7}" destId="{C668B456-2FB5-49AF-AFCE-385315FB9D8A}" srcOrd="2" destOrd="0" parTransId="{AF6185A6-710D-45BB-B91F-3886D689C213}" sibTransId="{C3D1BC9E-2CA4-490C-9A62-9A62E92E099C}"/>
    <dgm:cxn modelId="{3E4ED698-8595-46BB-88BC-6B5180477AB9}" type="presOf" srcId="{F0F12C60-6BF7-48AF-85B0-172EF3F92AD7}" destId="{8EEABCD0-032F-412E-A319-1609DCA9AFF6}" srcOrd="0" destOrd="0" presId="urn:microsoft.com/office/officeart/2005/8/layout/vList2"/>
    <dgm:cxn modelId="{DE6FEFAF-7916-41BB-9421-1AE66BACDBD8}" srcId="{F0F12C60-6BF7-48AF-85B0-172EF3F92AD7}" destId="{0495D959-4659-454E-8D4B-91337A7E8D1B}" srcOrd="5" destOrd="0" parTransId="{E0BFFE89-468C-4677-85C4-AE14805D9737}" sibTransId="{62D55066-21A9-4923-A0DB-609B286C6AFF}"/>
    <dgm:cxn modelId="{7AECEAD5-870F-4E13-B157-233E49B739AC}" type="presOf" srcId="{A3BD6B17-E5C6-46FB-988E-09092D8B42F5}" destId="{A09C8CE6-6335-448D-8AB3-17CB430BD7A1}" srcOrd="0" destOrd="0" presId="urn:microsoft.com/office/officeart/2005/8/layout/vList2"/>
    <dgm:cxn modelId="{1D9EC5F8-CF2D-4ED0-A51E-A0D30D2F022C}" type="presOf" srcId="{0495D959-4659-454E-8D4B-91337A7E8D1B}" destId="{F5EAFBAC-A343-4EC4-8E61-858C76DDC051}" srcOrd="0" destOrd="0" presId="urn:microsoft.com/office/officeart/2005/8/layout/vList2"/>
    <dgm:cxn modelId="{77AF9A94-88B0-45B6-85A7-B5CB2BD720CE}" type="presParOf" srcId="{8EEABCD0-032F-412E-A319-1609DCA9AFF6}" destId="{D66D9ECC-F4B6-4B53-A5AE-A5FECBCDE1BE}" srcOrd="0" destOrd="0" presId="urn:microsoft.com/office/officeart/2005/8/layout/vList2"/>
    <dgm:cxn modelId="{3FD8C37A-F1B2-4A1B-A5CB-3547BD427B55}" type="presParOf" srcId="{8EEABCD0-032F-412E-A319-1609DCA9AFF6}" destId="{96ADEF3E-9F34-407E-8594-B44B31F1F68D}" srcOrd="1" destOrd="0" presId="urn:microsoft.com/office/officeart/2005/8/layout/vList2"/>
    <dgm:cxn modelId="{376F1E3A-9B07-4D61-9164-329E55D4E7B7}" type="presParOf" srcId="{8EEABCD0-032F-412E-A319-1609DCA9AFF6}" destId="{35EC984F-B398-4F47-8F5A-116118CDD419}" srcOrd="2" destOrd="0" presId="urn:microsoft.com/office/officeart/2005/8/layout/vList2"/>
    <dgm:cxn modelId="{BE733A81-A2F8-43D8-8026-B7C8133C9AB8}" type="presParOf" srcId="{8EEABCD0-032F-412E-A319-1609DCA9AFF6}" destId="{514F6ECF-8B87-4195-AE85-46DD1F2E4DB0}" srcOrd="3" destOrd="0" presId="urn:microsoft.com/office/officeart/2005/8/layout/vList2"/>
    <dgm:cxn modelId="{B39C89C2-2C1F-4B53-8799-849622538E08}" type="presParOf" srcId="{8EEABCD0-032F-412E-A319-1609DCA9AFF6}" destId="{EB36C06E-6437-4C1B-AE72-A4899DD3D373}" srcOrd="4" destOrd="0" presId="urn:microsoft.com/office/officeart/2005/8/layout/vList2"/>
    <dgm:cxn modelId="{078D42ED-5710-4BE9-8C7E-868DDBA39971}" type="presParOf" srcId="{8EEABCD0-032F-412E-A319-1609DCA9AFF6}" destId="{2842A3FE-EB57-42D8-A74A-77E1540AE976}" srcOrd="5" destOrd="0" presId="urn:microsoft.com/office/officeart/2005/8/layout/vList2"/>
    <dgm:cxn modelId="{1A394365-C39A-4C0D-B3DF-376844045FCD}" type="presParOf" srcId="{8EEABCD0-032F-412E-A319-1609DCA9AFF6}" destId="{A09C8CE6-6335-448D-8AB3-17CB430BD7A1}" srcOrd="6" destOrd="0" presId="urn:microsoft.com/office/officeart/2005/8/layout/vList2"/>
    <dgm:cxn modelId="{EA471E1F-D3DF-4AA8-B4A4-64419BD414C8}" type="presParOf" srcId="{8EEABCD0-032F-412E-A319-1609DCA9AFF6}" destId="{F89B7D58-5176-45D6-BCCE-117AC8B76926}" srcOrd="7" destOrd="0" presId="urn:microsoft.com/office/officeart/2005/8/layout/vList2"/>
    <dgm:cxn modelId="{2F4DB1BB-BA12-4493-AD94-8C10088806B9}" type="presParOf" srcId="{8EEABCD0-032F-412E-A319-1609DCA9AFF6}" destId="{0815C9CF-F174-4FEF-8664-73997579B63E}" srcOrd="8" destOrd="0" presId="urn:microsoft.com/office/officeart/2005/8/layout/vList2"/>
    <dgm:cxn modelId="{968424EA-EDC8-45E4-80F6-C128C5F2BBA6}" type="presParOf" srcId="{8EEABCD0-032F-412E-A319-1609DCA9AFF6}" destId="{E08B0817-F0F3-4330-88FB-0CADE32C53FE}" srcOrd="9" destOrd="0" presId="urn:microsoft.com/office/officeart/2005/8/layout/vList2"/>
    <dgm:cxn modelId="{00E8F5AD-C91E-4519-9DE7-F650D3464799}" type="presParOf" srcId="{8EEABCD0-032F-412E-A319-1609DCA9AFF6}" destId="{F5EAFBAC-A343-4EC4-8E61-858C76DDC051}"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4C42C76-BD24-4DF9-8F50-384871F8DAD2}" type="doc">
      <dgm:prSet loTypeId="urn:microsoft.com/office/officeart/2005/8/layout/list1" loCatId="list" qsTypeId="urn:microsoft.com/office/officeart/2005/8/quickstyle/simple3" qsCatId="simple" csTypeId="urn:microsoft.com/office/officeart/2005/8/colors/colorful5" csCatId="colorful"/>
      <dgm:spPr/>
      <dgm:t>
        <a:bodyPr/>
        <a:lstStyle/>
        <a:p>
          <a:endParaRPr lang="en-US"/>
        </a:p>
      </dgm:t>
    </dgm:pt>
    <dgm:pt modelId="{2A50356A-59DE-45C0-BF34-DAFBC6AB81C5}">
      <dgm:prSet/>
      <dgm:spPr/>
      <dgm:t>
        <a:bodyPr/>
        <a:lstStyle/>
        <a:p>
          <a:r>
            <a:rPr lang="en-US"/>
            <a:t>Patients with CKD or a history of kidney transplantation</a:t>
          </a:r>
        </a:p>
      </dgm:t>
    </dgm:pt>
    <dgm:pt modelId="{F61B9698-C309-45CD-91BE-9B74AB582179}" type="parTrans" cxnId="{153A38CD-8F8B-418A-B898-8B7C32AC5E2F}">
      <dgm:prSet/>
      <dgm:spPr/>
      <dgm:t>
        <a:bodyPr/>
        <a:lstStyle/>
        <a:p>
          <a:endParaRPr lang="en-US"/>
        </a:p>
      </dgm:t>
    </dgm:pt>
    <dgm:pt modelId="{6379DF0B-FDF6-46E7-9917-9D2BB325DE92}" type="sibTrans" cxnId="{153A38CD-8F8B-418A-B898-8B7C32AC5E2F}">
      <dgm:prSet/>
      <dgm:spPr/>
      <dgm:t>
        <a:bodyPr/>
        <a:lstStyle/>
        <a:p>
          <a:endParaRPr lang="en-US"/>
        </a:p>
      </dgm:t>
    </dgm:pt>
    <dgm:pt modelId="{228ED141-EF29-4CB0-BCD2-BF9FE5F59C81}">
      <dgm:prSet/>
      <dgm:spPr/>
      <dgm:t>
        <a:bodyPr/>
        <a:lstStyle/>
        <a:p>
          <a:r>
            <a:rPr lang="en-US" dirty="0"/>
            <a:t>17 studies with data from 10,214 patients who had stage 2-5 CKD, were receiving dialysis, or had a history of kidney transplantation</a:t>
          </a:r>
        </a:p>
      </dgm:t>
    </dgm:pt>
    <dgm:pt modelId="{69A5BF33-0951-4018-99D2-B51A21006150}" type="parTrans" cxnId="{52051EB4-EF91-4A5D-85D1-68B009598C52}">
      <dgm:prSet/>
      <dgm:spPr/>
      <dgm:t>
        <a:bodyPr/>
        <a:lstStyle/>
        <a:p>
          <a:endParaRPr lang="en-US"/>
        </a:p>
      </dgm:t>
    </dgm:pt>
    <dgm:pt modelId="{E83BC407-894E-455B-B44C-9A9D4A6F15B1}" type="sibTrans" cxnId="{52051EB4-EF91-4A5D-85D1-68B009598C52}">
      <dgm:prSet/>
      <dgm:spPr/>
      <dgm:t>
        <a:bodyPr/>
        <a:lstStyle/>
        <a:p>
          <a:endParaRPr lang="en-US"/>
        </a:p>
      </dgm:t>
    </dgm:pt>
    <dgm:pt modelId="{F034F24A-A806-436B-B8A8-FF5DBE3AAC48}">
      <dgm:prSet/>
      <dgm:spPr/>
      <dgm:t>
        <a:bodyPr/>
        <a:lstStyle/>
        <a:p>
          <a:r>
            <a:rPr lang="en-US" dirty="0"/>
            <a:t>Reduced risk of fractures vs placebo</a:t>
          </a:r>
        </a:p>
      </dgm:t>
    </dgm:pt>
    <dgm:pt modelId="{F1B62A57-EAE7-4111-BB67-E6253096B168}" type="parTrans" cxnId="{E97F6557-2C05-4A83-BCFA-A669B1D83F41}">
      <dgm:prSet/>
      <dgm:spPr/>
      <dgm:t>
        <a:bodyPr/>
        <a:lstStyle/>
        <a:p>
          <a:endParaRPr lang="en-US"/>
        </a:p>
      </dgm:t>
    </dgm:pt>
    <dgm:pt modelId="{3F118391-6E78-4DEA-8F9B-7897A4866846}" type="sibTrans" cxnId="{E97F6557-2C05-4A83-BCFA-A669B1D83F41}">
      <dgm:prSet/>
      <dgm:spPr/>
      <dgm:t>
        <a:bodyPr/>
        <a:lstStyle/>
        <a:p>
          <a:endParaRPr lang="en-US"/>
        </a:p>
      </dgm:t>
    </dgm:pt>
    <dgm:pt modelId="{92E470E6-C879-47F0-8C32-74C6CEE59011}">
      <dgm:prSet/>
      <dgm:spPr/>
      <dgm:t>
        <a:bodyPr/>
        <a:lstStyle/>
        <a:p>
          <a:r>
            <a:rPr lang="en-US" dirty="0"/>
            <a:t>Teriparatide: odds ratio (OR) = 0.19, 95% confidence interval (CI): 0.10-0.35</a:t>
          </a:r>
        </a:p>
      </dgm:t>
    </dgm:pt>
    <dgm:pt modelId="{BBCC229E-4B75-46DD-8691-3601A1F4AD22}" type="parTrans" cxnId="{73A140A3-4E46-4FCE-9667-E1555064F25F}">
      <dgm:prSet/>
      <dgm:spPr/>
      <dgm:t>
        <a:bodyPr/>
        <a:lstStyle/>
        <a:p>
          <a:endParaRPr lang="en-US"/>
        </a:p>
      </dgm:t>
    </dgm:pt>
    <dgm:pt modelId="{A360A67E-9F04-4583-9A9F-656FD227B1A7}" type="sibTrans" cxnId="{73A140A3-4E46-4FCE-9667-E1555064F25F}">
      <dgm:prSet/>
      <dgm:spPr/>
      <dgm:t>
        <a:bodyPr/>
        <a:lstStyle/>
        <a:p>
          <a:endParaRPr lang="en-US"/>
        </a:p>
      </dgm:t>
    </dgm:pt>
    <dgm:pt modelId="{0BDAB9E3-7E3F-404A-A02E-B75E25E9FF1A}">
      <dgm:prSet/>
      <dgm:spPr/>
      <dgm:t>
        <a:bodyPr/>
        <a:lstStyle/>
        <a:p>
          <a:r>
            <a:rPr lang="en-US" dirty="0"/>
            <a:t>Denosumab: OR = 0.40, 95% CI: 0.27-0.58</a:t>
          </a:r>
        </a:p>
      </dgm:t>
    </dgm:pt>
    <dgm:pt modelId="{11396E1F-B2CC-4493-8D16-5298EE0BF688}" type="parTrans" cxnId="{303A70A0-ACA3-49D2-8669-55DB71CD47AC}">
      <dgm:prSet/>
      <dgm:spPr/>
      <dgm:t>
        <a:bodyPr/>
        <a:lstStyle/>
        <a:p>
          <a:endParaRPr lang="en-US"/>
        </a:p>
      </dgm:t>
    </dgm:pt>
    <dgm:pt modelId="{DC86D815-141C-41FB-96A0-5954A568B677}" type="sibTrans" cxnId="{303A70A0-ACA3-49D2-8669-55DB71CD47AC}">
      <dgm:prSet/>
      <dgm:spPr/>
      <dgm:t>
        <a:bodyPr/>
        <a:lstStyle/>
        <a:p>
          <a:endParaRPr lang="en-US"/>
        </a:p>
      </dgm:t>
    </dgm:pt>
    <dgm:pt modelId="{CEFA38C3-A34E-4CC7-A8BD-CDC52F485077}">
      <dgm:prSet/>
      <dgm:spPr/>
      <dgm:t>
        <a:bodyPr/>
        <a:lstStyle/>
        <a:p>
          <a:r>
            <a:rPr lang="en-US" dirty="0"/>
            <a:t>Alendronate: OR = 0.61, 95% CI: 0.40-0.92</a:t>
          </a:r>
        </a:p>
      </dgm:t>
    </dgm:pt>
    <dgm:pt modelId="{1A875225-8741-4E0D-86B8-67FFAEF8C2A7}" type="parTrans" cxnId="{73E3BC3F-779F-4619-BC59-CD35386D8370}">
      <dgm:prSet/>
      <dgm:spPr/>
      <dgm:t>
        <a:bodyPr/>
        <a:lstStyle/>
        <a:p>
          <a:endParaRPr lang="en-US"/>
        </a:p>
      </dgm:t>
    </dgm:pt>
    <dgm:pt modelId="{A9969593-6E95-4464-BF9D-4376E5A9A871}" type="sibTrans" cxnId="{73E3BC3F-779F-4619-BC59-CD35386D8370}">
      <dgm:prSet/>
      <dgm:spPr/>
      <dgm:t>
        <a:bodyPr/>
        <a:lstStyle/>
        <a:p>
          <a:endParaRPr lang="en-US"/>
        </a:p>
      </dgm:t>
    </dgm:pt>
    <dgm:pt modelId="{709557A1-51FB-4D14-AE90-8EEAAD66595B}">
      <dgm:prSet/>
      <dgm:spPr/>
      <dgm:t>
        <a:bodyPr/>
        <a:lstStyle/>
        <a:p>
          <a:r>
            <a:rPr lang="en-US" dirty="0"/>
            <a:t>Raloxifene: OR = 0.52, 95% CI: 0.41-0.67]</a:t>
          </a:r>
        </a:p>
      </dgm:t>
    </dgm:pt>
    <dgm:pt modelId="{07DA70C9-ADAC-47CF-BB8B-A92BFF467EB5}" type="parTrans" cxnId="{E59F16EE-EC52-40F9-842C-188CAE19BDFB}">
      <dgm:prSet/>
      <dgm:spPr/>
      <dgm:t>
        <a:bodyPr/>
        <a:lstStyle/>
        <a:p>
          <a:endParaRPr lang="en-US"/>
        </a:p>
      </dgm:t>
    </dgm:pt>
    <dgm:pt modelId="{9D94DC3F-1021-4743-8DCF-36CE995358DF}" type="sibTrans" cxnId="{E59F16EE-EC52-40F9-842C-188CAE19BDFB}">
      <dgm:prSet/>
      <dgm:spPr/>
      <dgm:t>
        <a:bodyPr/>
        <a:lstStyle/>
        <a:p>
          <a:endParaRPr lang="en-US"/>
        </a:p>
      </dgm:t>
    </dgm:pt>
    <dgm:pt modelId="{3CF34743-D14A-4B33-8898-C5F508AF8AD3}">
      <dgm:prSet/>
      <dgm:spPr/>
      <dgm:t>
        <a:bodyPr/>
        <a:lstStyle/>
        <a:p>
          <a:r>
            <a:rPr lang="en-US"/>
            <a:t>Rank probability and the surface under the cumulative ranking (SUCRA) values </a:t>
          </a:r>
        </a:p>
      </dgm:t>
    </dgm:pt>
    <dgm:pt modelId="{4D296557-C0CD-4E1B-B5B8-A0D5CE0AE372}" type="parTrans" cxnId="{8BF22E70-0960-494F-8081-9FD52479235D}">
      <dgm:prSet/>
      <dgm:spPr/>
      <dgm:t>
        <a:bodyPr/>
        <a:lstStyle/>
        <a:p>
          <a:endParaRPr lang="en-US"/>
        </a:p>
      </dgm:t>
    </dgm:pt>
    <dgm:pt modelId="{09A3C2AE-B4A3-433D-8DCB-8071328B3633}" type="sibTrans" cxnId="{8BF22E70-0960-494F-8081-9FD52479235D}">
      <dgm:prSet/>
      <dgm:spPr/>
      <dgm:t>
        <a:bodyPr/>
        <a:lstStyle/>
        <a:p>
          <a:endParaRPr lang="en-US"/>
        </a:p>
      </dgm:t>
    </dgm:pt>
    <dgm:pt modelId="{CD588717-72D3-480D-BB04-2D97A8F01774}">
      <dgm:prSet/>
      <dgm:spPr/>
      <dgm:t>
        <a:bodyPr/>
        <a:lstStyle/>
        <a:p>
          <a:r>
            <a:rPr lang="en-US" dirty="0"/>
            <a:t>Teriparatide ranked the highest for improvement in vertebral bone mineral density (BMD) (SUCRA = 97.8%)</a:t>
          </a:r>
        </a:p>
      </dgm:t>
    </dgm:pt>
    <dgm:pt modelId="{B71ECB40-4A7E-40CD-B53B-5BF1C04FDAFE}" type="parTrans" cxnId="{BCF4E6C5-F2B8-4927-9C66-A18E5B88F1AC}">
      <dgm:prSet/>
      <dgm:spPr/>
      <dgm:t>
        <a:bodyPr/>
        <a:lstStyle/>
        <a:p>
          <a:endParaRPr lang="en-US"/>
        </a:p>
      </dgm:t>
    </dgm:pt>
    <dgm:pt modelId="{CB1C9896-5764-40DC-9BD8-D9C0844CA552}" type="sibTrans" cxnId="{BCF4E6C5-F2B8-4927-9C66-A18E5B88F1AC}">
      <dgm:prSet/>
      <dgm:spPr/>
      <dgm:t>
        <a:bodyPr/>
        <a:lstStyle/>
        <a:p>
          <a:endParaRPr lang="en-US"/>
        </a:p>
      </dgm:t>
    </dgm:pt>
    <dgm:pt modelId="{124926FD-B1E1-4C88-A525-FF355A7EDDF0}">
      <dgm:prSet/>
      <dgm:spPr/>
      <dgm:t>
        <a:bodyPr/>
        <a:lstStyle/>
        <a:p>
          <a:r>
            <a:rPr lang="en-US" dirty="0"/>
            <a:t>Denosumab ranked the highest for improvement in femoral neck BMD (SUCRA = 88.3%).</a:t>
          </a:r>
        </a:p>
      </dgm:t>
    </dgm:pt>
    <dgm:pt modelId="{0B74EFCB-6C31-42D2-9CD9-FAB8DA067AD0}" type="parTrans" cxnId="{75C73DE5-7B4F-4F69-A4FB-DE30F2CD0F1D}">
      <dgm:prSet/>
      <dgm:spPr/>
      <dgm:t>
        <a:bodyPr/>
        <a:lstStyle/>
        <a:p>
          <a:endParaRPr lang="en-US"/>
        </a:p>
      </dgm:t>
    </dgm:pt>
    <dgm:pt modelId="{9873A3AE-EF4D-4922-A00E-5263765A63FA}" type="sibTrans" cxnId="{75C73DE5-7B4F-4F69-A4FB-DE30F2CD0F1D}">
      <dgm:prSet/>
      <dgm:spPr/>
      <dgm:t>
        <a:bodyPr/>
        <a:lstStyle/>
        <a:p>
          <a:endParaRPr lang="en-US"/>
        </a:p>
      </dgm:t>
    </dgm:pt>
    <dgm:pt modelId="{1E93526D-3C82-43D7-914A-4B399B44F71B}" type="pres">
      <dgm:prSet presAssocID="{34C42C76-BD24-4DF9-8F50-384871F8DAD2}" presName="linear" presStyleCnt="0">
        <dgm:presLayoutVars>
          <dgm:dir/>
          <dgm:animLvl val="lvl"/>
          <dgm:resizeHandles val="exact"/>
        </dgm:presLayoutVars>
      </dgm:prSet>
      <dgm:spPr/>
    </dgm:pt>
    <dgm:pt modelId="{C38B1388-9E5D-4DB0-9391-750E48BBDD16}" type="pres">
      <dgm:prSet presAssocID="{2A50356A-59DE-45C0-BF34-DAFBC6AB81C5}" presName="parentLin" presStyleCnt="0"/>
      <dgm:spPr/>
    </dgm:pt>
    <dgm:pt modelId="{FC720664-4C1A-4F77-840D-6767240BC25C}" type="pres">
      <dgm:prSet presAssocID="{2A50356A-59DE-45C0-BF34-DAFBC6AB81C5}" presName="parentLeftMargin" presStyleLbl="node1" presStyleIdx="0" presStyleCnt="4"/>
      <dgm:spPr/>
    </dgm:pt>
    <dgm:pt modelId="{914DFE18-82FD-4975-B44D-88F3CCFFF541}" type="pres">
      <dgm:prSet presAssocID="{2A50356A-59DE-45C0-BF34-DAFBC6AB81C5}" presName="parentText" presStyleLbl="node1" presStyleIdx="0" presStyleCnt="4">
        <dgm:presLayoutVars>
          <dgm:chMax val="0"/>
          <dgm:bulletEnabled val="1"/>
        </dgm:presLayoutVars>
      </dgm:prSet>
      <dgm:spPr/>
    </dgm:pt>
    <dgm:pt modelId="{CF61AECB-BBC5-496C-AC74-73C9D111815A}" type="pres">
      <dgm:prSet presAssocID="{2A50356A-59DE-45C0-BF34-DAFBC6AB81C5}" presName="negativeSpace" presStyleCnt="0"/>
      <dgm:spPr/>
    </dgm:pt>
    <dgm:pt modelId="{9F9CC74E-A905-429A-B00C-29D01DD700CE}" type="pres">
      <dgm:prSet presAssocID="{2A50356A-59DE-45C0-BF34-DAFBC6AB81C5}" presName="childText" presStyleLbl="conFgAcc1" presStyleIdx="0" presStyleCnt="4">
        <dgm:presLayoutVars>
          <dgm:bulletEnabled val="1"/>
        </dgm:presLayoutVars>
      </dgm:prSet>
      <dgm:spPr/>
    </dgm:pt>
    <dgm:pt modelId="{82752A03-91B3-4CC6-AC3C-3D86BEB6D79A}" type="pres">
      <dgm:prSet presAssocID="{6379DF0B-FDF6-46E7-9917-9D2BB325DE92}" presName="spaceBetweenRectangles" presStyleCnt="0"/>
      <dgm:spPr/>
    </dgm:pt>
    <dgm:pt modelId="{A7E8BFA0-A238-4D94-9552-9EB3A0BC3282}" type="pres">
      <dgm:prSet presAssocID="{228ED141-EF29-4CB0-BCD2-BF9FE5F59C81}" presName="parentLin" presStyleCnt="0"/>
      <dgm:spPr/>
    </dgm:pt>
    <dgm:pt modelId="{DB1286D5-EDC7-4915-8C58-4681529A19AA}" type="pres">
      <dgm:prSet presAssocID="{228ED141-EF29-4CB0-BCD2-BF9FE5F59C81}" presName="parentLeftMargin" presStyleLbl="node1" presStyleIdx="0" presStyleCnt="4"/>
      <dgm:spPr/>
    </dgm:pt>
    <dgm:pt modelId="{70509BBC-9A6D-45C5-B0B8-62C7357C2322}" type="pres">
      <dgm:prSet presAssocID="{228ED141-EF29-4CB0-BCD2-BF9FE5F59C81}" presName="parentText" presStyleLbl="node1" presStyleIdx="1" presStyleCnt="4">
        <dgm:presLayoutVars>
          <dgm:chMax val="0"/>
          <dgm:bulletEnabled val="1"/>
        </dgm:presLayoutVars>
      </dgm:prSet>
      <dgm:spPr/>
    </dgm:pt>
    <dgm:pt modelId="{E4EDC97B-0ED0-402E-8055-3C2CDDA8B1A7}" type="pres">
      <dgm:prSet presAssocID="{228ED141-EF29-4CB0-BCD2-BF9FE5F59C81}" presName="negativeSpace" presStyleCnt="0"/>
      <dgm:spPr/>
    </dgm:pt>
    <dgm:pt modelId="{B2B03774-0EA9-4D5E-9BD5-2CA5CD514402}" type="pres">
      <dgm:prSet presAssocID="{228ED141-EF29-4CB0-BCD2-BF9FE5F59C81}" presName="childText" presStyleLbl="conFgAcc1" presStyleIdx="1" presStyleCnt="4">
        <dgm:presLayoutVars>
          <dgm:bulletEnabled val="1"/>
        </dgm:presLayoutVars>
      </dgm:prSet>
      <dgm:spPr/>
    </dgm:pt>
    <dgm:pt modelId="{CE56B439-29F0-4B50-B2FC-A2D1FA4B3A46}" type="pres">
      <dgm:prSet presAssocID="{E83BC407-894E-455B-B44C-9A9D4A6F15B1}" presName="spaceBetweenRectangles" presStyleCnt="0"/>
      <dgm:spPr/>
    </dgm:pt>
    <dgm:pt modelId="{3FD74F16-6713-438C-9063-3606C8B0E30E}" type="pres">
      <dgm:prSet presAssocID="{F034F24A-A806-436B-B8A8-FF5DBE3AAC48}" presName="parentLin" presStyleCnt="0"/>
      <dgm:spPr/>
    </dgm:pt>
    <dgm:pt modelId="{440CD502-C4A8-4E2A-A239-CA00DA74D6E5}" type="pres">
      <dgm:prSet presAssocID="{F034F24A-A806-436B-B8A8-FF5DBE3AAC48}" presName="parentLeftMargin" presStyleLbl="node1" presStyleIdx="1" presStyleCnt="4"/>
      <dgm:spPr/>
    </dgm:pt>
    <dgm:pt modelId="{CE4CCCA4-C42C-4040-AF33-F683F26A863B}" type="pres">
      <dgm:prSet presAssocID="{F034F24A-A806-436B-B8A8-FF5DBE3AAC48}" presName="parentText" presStyleLbl="node1" presStyleIdx="2" presStyleCnt="4">
        <dgm:presLayoutVars>
          <dgm:chMax val="0"/>
          <dgm:bulletEnabled val="1"/>
        </dgm:presLayoutVars>
      </dgm:prSet>
      <dgm:spPr/>
    </dgm:pt>
    <dgm:pt modelId="{CFCDA598-83D5-48FE-B929-D8DEB4EE9CDC}" type="pres">
      <dgm:prSet presAssocID="{F034F24A-A806-436B-B8A8-FF5DBE3AAC48}" presName="negativeSpace" presStyleCnt="0"/>
      <dgm:spPr/>
    </dgm:pt>
    <dgm:pt modelId="{BEE3DDC1-1DF6-4268-BA7F-1CD651662BB8}" type="pres">
      <dgm:prSet presAssocID="{F034F24A-A806-436B-B8A8-FF5DBE3AAC48}" presName="childText" presStyleLbl="conFgAcc1" presStyleIdx="2" presStyleCnt="4">
        <dgm:presLayoutVars>
          <dgm:bulletEnabled val="1"/>
        </dgm:presLayoutVars>
      </dgm:prSet>
      <dgm:spPr/>
    </dgm:pt>
    <dgm:pt modelId="{21E3481D-B3C2-4F3A-A5E0-47AA8B00C722}" type="pres">
      <dgm:prSet presAssocID="{3F118391-6E78-4DEA-8F9B-7897A4866846}" presName="spaceBetweenRectangles" presStyleCnt="0"/>
      <dgm:spPr/>
    </dgm:pt>
    <dgm:pt modelId="{014EDA50-6D0B-4D0A-BD5D-4D04A615D5D3}" type="pres">
      <dgm:prSet presAssocID="{3CF34743-D14A-4B33-8898-C5F508AF8AD3}" presName="parentLin" presStyleCnt="0"/>
      <dgm:spPr/>
    </dgm:pt>
    <dgm:pt modelId="{BA2F6484-F621-49F5-ACCC-EF73757D3DEE}" type="pres">
      <dgm:prSet presAssocID="{3CF34743-D14A-4B33-8898-C5F508AF8AD3}" presName="parentLeftMargin" presStyleLbl="node1" presStyleIdx="2" presStyleCnt="4"/>
      <dgm:spPr/>
    </dgm:pt>
    <dgm:pt modelId="{A203EF0E-74FC-4A75-AB6B-8E241A65D012}" type="pres">
      <dgm:prSet presAssocID="{3CF34743-D14A-4B33-8898-C5F508AF8AD3}" presName="parentText" presStyleLbl="node1" presStyleIdx="3" presStyleCnt="4">
        <dgm:presLayoutVars>
          <dgm:chMax val="0"/>
          <dgm:bulletEnabled val="1"/>
        </dgm:presLayoutVars>
      </dgm:prSet>
      <dgm:spPr/>
    </dgm:pt>
    <dgm:pt modelId="{E6C23F51-6EE4-4D45-B12D-C8BFC3E961D8}" type="pres">
      <dgm:prSet presAssocID="{3CF34743-D14A-4B33-8898-C5F508AF8AD3}" presName="negativeSpace" presStyleCnt="0"/>
      <dgm:spPr/>
    </dgm:pt>
    <dgm:pt modelId="{43C2D24F-79AC-426E-A717-59FC43D3047A}" type="pres">
      <dgm:prSet presAssocID="{3CF34743-D14A-4B33-8898-C5F508AF8AD3}" presName="childText" presStyleLbl="conFgAcc1" presStyleIdx="3" presStyleCnt="4">
        <dgm:presLayoutVars>
          <dgm:bulletEnabled val="1"/>
        </dgm:presLayoutVars>
      </dgm:prSet>
      <dgm:spPr/>
    </dgm:pt>
  </dgm:ptLst>
  <dgm:cxnLst>
    <dgm:cxn modelId="{52ED7F06-C8BF-41F6-8FC9-1E7CE1816391}" type="presOf" srcId="{F034F24A-A806-436B-B8A8-FF5DBE3AAC48}" destId="{440CD502-C4A8-4E2A-A239-CA00DA74D6E5}" srcOrd="0" destOrd="0" presId="urn:microsoft.com/office/officeart/2005/8/layout/list1"/>
    <dgm:cxn modelId="{9F37F911-F5B4-4792-AA27-36407308CC9B}" type="presOf" srcId="{124926FD-B1E1-4C88-A525-FF355A7EDDF0}" destId="{43C2D24F-79AC-426E-A717-59FC43D3047A}" srcOrd="0" destOrd="1" presId="urn:microsoft.com/office/officeart/2005/8/layout/list1"/>
    <dgm:cxn modelId="{2F9E1F12-2A9E-4C0E-992C-210C9EC065B4}" type="presOf" srcId="{3CF34743-D14A-4B33-8898-C5F508AF8AD3}" destId="{BA2F6484-F621-49F5-ACCC-EF73757D3DEE}" srcOrd="0" destOrd="0" presId="urn:microsoft.com/office/officeart/2005/8/layout/list1"/>
    <dgm:cxn modelId="{ABCD4F35-E96C-4BF2-AC5C-6B083E838895}" type="presOf" srcId="{CEFA38C3-A34E-4CC7-A8BD-CDC52F485077}" destId="{BEE3DDC1-1DF6-4268-BA7F-1CD651662BB8}" srcOrd="0" destOrd="2" presId="urn:microsoft.com/office/officeart/2005/8/layout/list1"/>
    <dgm:cxn modelId="{D6189A3B-3A3D-42D3-B04A-D40529649CA3}" type="presOf" srcId="{34C42C76-BD24-4DF9-8F50-384871F8DAD2}" destId="{1E93526D-3C82-43D7-914A-4B399B44F71B}" srcOrd="0" destOrd="0" presId="urn:microsoft.com/office/officeart/2005/8/layout/list1"/>
    <dgm:cxn modelId="{73E3BC3F-779F-4619-BC59-CD35386D8370}" srcId="{F034F24A-A806-436B-B8A8-FF5DBE3AAC48}" destId="{CEFA38C3-A34E-4CC7-A8BD-CDC52F485077}" srcOrd="2" destOrd="0" parTransId="{1A875225-8741-4E0D-86B8-67FFAEF8C2A7}" sibTransId="{A9969593-6E95-4464-BF9D-4376E5A9A871}"/>
    <dgm:cxn modelId="{BC0B7C43-C091-4449-98E2-539CFD8F5C49}" type="presOf" srcId="{2A50356A-59DE-45C0-BF34-DAFBC6AB81C5}" destId="{FC720664-4C1A-4F77-840D-6767240BC25C}" srcOrd="0" destOrd="0" presId="urn:microsoft.com/office/officeart/2005/8/layout/list1"/>
    <dgm:cxn modelId="{8BF22E70-0960-494F-8081-9FD52479235D}" srcId="{34C42C76-BD24-4DF9-8F50-384871F8DAD2}" destId="{3CF34743-D14A-4B33-8898-C5F508AF8AD3}" srcOrd="3" destOrd="0" parTransId="{4D296557-C0CD-4E1B-B5B8-A0D5CE0AE372}" sibTransId="{09A3C2AE-B4A3-433D-8DCB-8071328B3633}"/>
    <dgm:cxn modelId="{E97F6557-2C05-4A83-BCFA-A669B1D83F41}" srcId="{34C42C76-BD24-4DF9-8F50-384871F8DAD2}" destId="{F034F24A-A806-436B-B8A8-FF5DBE3AAC48}" srcOrd="2" destOrd="0" parTransId="{F1B62A57-EAE7-4111-BB67-E6253096B168}" sibTransId="{3F118391-6E78-4DEA-8F9B-7897A4866846}"/>
    <dgm:cxn modelId="{E216D17F-B39B-445C-BA58-AD9ADD097E47}" type="presOf" srcId="{228ED141-EF29-4CB0-BCD2-BF9FE5F59C81}" destId="{DB1286D5-EDC7-4915-8C58-4681529A19AA}" srcOrd="0" destOrd="0" presId="urn:microsoft.com/office/officeart/2005/8/layout/list1"/>
    <dgm:cxn modelId="{B3FA7B80-9E81-4376-A8FB-BF179DE96F60}" type="presOf" srcId="{2A50356A-59DE-45C0-BF34-DAFBC6AB81C5}" destId="{914DFE18-82FD-4975-B44D-88F3CCFFF541}" srcOrd="1" destOrd="0" presId="urn:microsoft.com/office/officeart/2005/8/layout/list1"/>
    <dgm:cxn modelId="{AA7BA083-9ADD-4D5E-907B-E6C28B4D69AD}" type="presOf" srcId="{F034F24A-A806-436B-B8A8-FF5DBE3AAC48}" destId="{CE4CCCA4-C42C-4040-AF33-F683F26A863B}" srcOrd="1" destOrd="0" presId="urn:microsoft.com/office/officeart/2005/8/layout/list1"/>
    <dgm:cxn modelId="{A03B2E84-E663-4735-9B60-BC4647AE9AEC}" type="presOf" srcId="{CD588717-72D3-480D-BB04-2D97A8F01774}" destId="{43C2D24F-79AC-426E-A717-59FC43D3047A}" srcOrd="0" destOrd="0" presId="urn:microsoft.com/office/officeart/2005/8/layout/list1"/>
    <dgm:cxn modelId="{3100C985-FA1A-47E2-9E99-A848663ECBDD}" type="presOf" srcId="{709557A1-51FB-4D14-AE90-8EEAAD66595B}" destId="{BEE3DDC1-1DF6-4268-BA7F-1CD651662BB8}" srcOrd="0" destOrd="3" presId="urn:microsoft.com/office/officeart/2005/8/layout/list1"/>
    <dgm:cxn modelId="{303A70A0-ACA3-49D2-8669-55DB71CD47AC}" srcId="{F034F24A-A806-436B-B8A8-FF5DBE3AAC48}" destId="{0BDAB9E3-7E3F-404A-A02E-B75E25E9FF1A}" srcOrd="1" destOrd="0" parTransId="{11396E1F-B2CC-4493-8D16-5298EE0BF688}" sibTransId="{DC86D815-141C-41FB-96A0-5954A568B677}"/>
    <dgm:cxn modelId="{73A140A3-4E46-4FCE-9667-E1555064F25F}" srcId="{F034F24A-A806-436B-B8A8-FF5DBE3AAC48}" destId="{92E470E6-C879-47F0-8C32-74C6CEE59011}" srcOrd="0" destOrd="0" parTransId="{BBCC229E-4B75-46DD-8691-3601A1F4AD22}" sibTransId="{A360A67E-9F04-4583-9A9F-656FD227B1A7}"/>
    <dgm:cxn modelId="{ED3F90AC-0112-4774-B94A-4FC5CA646518}" type="presOf" srcId="{3CF34743-D14A-4B33-8898-C5F508AF8AD3}" destId="{A203EF0E-74FC-4A75-AB6B-8E241A65D012}" srcOrd="1" destOrd="0" presId="urn:microsoft.com/office/officeart/2005/8/layout/list1"/>
    <dgm:cxn modelId="{52051EB4-EF91-4A5D-85D1-68B009598C52}" srcId="{34C42C76-BD24-4DF9-8F50-384871F8DAD2}" destId="{228ED141-EF29-4CB0-BCD2-BF9FE5F59C81}" srcOrd="1" destOrd="0" parTransId="{69A5BF33-0951-4018-99D2-B51A21006150}" sibTransId="{E83BC407-894E-455B-B44C-9A9D4A6F15B1}"/>
    <dgm:cxn modelId="{BD4D77C4-F6A2-489B-AB51-979BC67164C8}" type="presOf" srcId="{0BDAB9E3-7E3F-404A-A02E-B75E25E9FF1A}" destId="{BEE3DDC1-1DF6-4268-BA7F-1CD651662BB8}" srcOrd="0" destOrd="1" presId="urn:microsoft.com/office/officeart/2005/8/layout/list1"/>
    <dgm:cxn modelId="{BCF4E6C5-F2B8-4927-9C66-A18E5B88F1AC}" srcId="{3CF34743-D14A-4B33-8898-C5F508AF8AD3}" destId="{CD588717-72D3-480D-BB04-2D97A8F01774}" srcOrd="0" destOrd="0" parTransId="{B71ECB40-4A7E-40CD-B53B-5BF1C04FDAFE}" sibTransId="{CB1C9896-5764-40DC-9BD8-D9C0844CA552}"/>
    <dgm:cxn modelId="{153A38CD-8F8B-418A-B898-8B7C32AC5E2F}" srcId="{34C42C76-BD24-4DF9-8F50-384871F8DAD2}" destId="{2A50356A-59DE-45C0-BF34-DAFBC6AB81C5}" srcOrd="0" destOrd="0" parTransId="{F61B9698-C309-45CD-91BE-9B74AB582179}" sibTransId="{6379DF0B-FDF6-46E7-9917-9D2BB325DE92}"/>
    <dgm:cxn modelId="{158C22DA-A9A5-4C8B-A7AB-56E0EEA7EEB3}" type="presOf" srcId="{228ED141-EF29-4CB0-BCD2-BF9FE5F59C81}" destId="{70509BBC-9A6D-45C5-B0B8-62C7357C2322}" srcOrd="1" destOrd="0" presId="urn:microsoft.com/office/officeart/2005/8/layout/list1"/>
    <dgm:cxn modelId="{694AA8E2-A59C-4CE8-ACBA-211FC5C2F03C}" type="presOf" srcId="{92E470E6-C879-47F0-8C32-74C6CEE59011}" destId="{BEE3DDC1-1DF6-4268-BA7F-1CD651662BB8}" srcOrd="0" destOrd="0" presId="urn:microsoft.com/office/officeart/2005/8/layout/list1"/>
    <dgm:cxn modelId="{75C73DE5-7B4F-4F69-A4FB-DE30F2CD0F1D}" srcId="{3CF34743-D14A-4B33-8898-C5F508AF8AD3}" destId="{124926FD-B1E1-4C88-A525-FF355A7EDDF0}" srcOrd="1" destOrd="0" parTransId="{0B74EFCB-6C31-42D2-9CD9-FAB8DA067AD0}" sibTransId="{9873A3AE-EF4D-4922-A00E-5263765A63FA}"/>
    <dgm:cxn modelId="{E59F16EE-EC52-40F9-842C-188CAE19BDFB}" srcId="{F034F24A-A806-436B-B8A8-FF5DBE3AAC48}" destId="{709557A1-51FB-4D14-AE90-8EEAAD66595B}" srcOrd="3" destOrd="0" parTransId="{07DA70C9-ADAC-47CF-BB8B-A92BFF467EB5}" sibTransId="{9D94DC3F-1021-4743-8DCF-36CE995358DF}"/>
    <dgm:cxn modelId="{A2C18210-A01E-4472-B799-41D3A62C9550}" type="presParOf" srcId="{1E93526D-3C82-43D7-914A-4B399B44F71B}" destId="{C38B1388-9E5D-4DB0-9391-750E48BBDD16}" srcOrd="0" destOrd="0" presId="urn:microsoft.com/office/officeart/2005/8/layout/list1"/>
    <dgm:cxn modelId="{97640925-5C2D-459E-AB9E-F3734AC4C826}" type="presParOf" srcId="{C38B1388-9E5D-4DB0-9391-750E48BBDD16}" destId="{FC720664-4C1A-4F77-840D-6767240BC25C}" srcOrd="0" destOrd="0" presId="urn:microsoft.com/office/officeart/2005/8/layout/list1"/>
    <dgm:cxn modelId="{DCE31F62-2CC3-475B-AA2C-AA9A0BEB0B3D}" type="presParOf" srcId="{C38B1388-9E5D-4DB0-9391-750E48BBDD16}" destId="{914DFE18-82FD-4975-B44D-88F3CCFFF541}" srcOrd="1" destOrd="0" presId="urn:microsoft.com/office/officeart/2005/8/layout/list1"/>
    <dgm:cxn modelId="{F2BAC8D0-2051-4DA9-BFA6-66E27FFB2918}" type="presParOf" srcId="{1E93526D-3C82-43D7-914A-4B399B44F71B}" destId="{CF61AECB-BBC5-496C-AC74-73C9D111815A}" srcOrd="1" destOrd="0" presId="urn:microsoft.com/office/officeart/2005/8/layout/list1"/>
    <dgm:cxn modelId="{495B1F73-6DF9-4735-8136-3EBCFC96621A}" type="presParOf" srcId="{1E93526D-3C82-43D7-914A-4B399B44F71B}" destId="{9F9CC74E-A905-429A-B00C-29D01DD700CE}" srcOrd="2" destOrd="0" presId="urn:microsoft.com/office/officeart/2005/8/layout/list1"/>
    <dgm:cxn modelId="{86C1C3BC-90FA-425A-B099-E2340BE1FCF7}" type="presParOf" srcId="{1E93526D-3C82-43D7-914A-4B399B44F71B}" destId="{82752A03-91B3-4CC6-AC3C-3D86BEB6D79A}" srcOrd="3" destOrd="0" presId="urn:microsoft.com/office/officeart/2005/8/layout/list1"/>
    <dgm:cxn modelId="{4B09C20C-DB72-430A-939C-F4C24DD9842D}" type="presParOf" srcId="{1E93526D-3C82-43D7-914A-4B399B44F71B}" destId="{A7E8BFA0-A238-4D94-9552-9EB3A0BC3282}" srcOrd="4" destOrd="0" presId="urn:microsoft.com/office/officeart/2005/8/layout/list1"/>
    <dgm:cxn modelId="{4BFD8B0D-2F26-4057-8CA7-53FFFA7607B0}" type="presParOf" srcId="{A7E8BFA0-A238-4D94-9552-9EB3A0BC3282}" destId="{DB1286D5-EDC7-4915-8C58-4681529A19AA}" srcOrd="0" destOrd="0" presId="urn:microsoft.com/office/officeart/2005/8/layout/list1"/>
    <dgm:cxn modelId="{DD1B0401-223C-40FF-BA1E-A0CC2517815C}" type="presParOf" srcId="{A7E8BFA0-A238-4D94-9552-9EB3A0BC3282}" destId="{70509BBC-9A6D-45C5-B0B8-62C7357C2322}" srcOrd="1" destOrd="0" presId="urn:microsoft.com/office/officeart/2005/8/layout/list1"/>
    <dgm:cxn modelId="{1E86433B-9EC8-4E80-98E9-332E19F6938A}" type="presParOf" srcId="{1E93526D-3C82-43D7-914A-4B399B44F71B}" destId="{E4EDC97B-0ED0-402E-8055-3C2CDDA8B1A7}" srcOrd="5" destOrd="0" presId="urn:microsoft.com/office/officeart/2005/8/layout/list1"/>
    <dgm:cxn modelId="{EE5B1E08-A732-4C22-AAEE-AA0CC49E3449}" type="presParOf" srcId="{1E93526D-3C82-43D7-914A-4B399B44F71B}" destId="{B2B03774-0EA9-4D5E-9BD5-2CA5CD514402}" srcOrd="6" destOrd="0" presId="urn:microsoft.com/office/officeart/2005/8/layout/list1"/>
    <dgm:cxn modelId="{DECE8A64-11BF-48AB-BDBB-842C41FAD83A}" type="presParOf" srcId="{1E93526D-3C82-43D7-914A-4B399B44F71B}" destId="{CE56B439-29F0-4B50-B2FC-A2D1FA4B3A46}" srcOrd="7" destOrd="0" presId="urn:microsoft.com/office/officeart/2005/8/layout/list1"/>
    <dgm:cxn modelId="{BEEFB53B-5CFC-4854-B85A-A4B42B3AE9D7}" type="presParOf" srcId="{1E93526D-3C82-43D7-914A-4B399B44F71B}" destId="{3FD74F16-6713-438C-9063-3606C8B0E30E}" srcOrd="8" destOrd="0" presId="urn:microsoft.com/office/officeart/2005/8/layout/list1"/>
    <dgm:cxn modelId="{8652BC86-E64D-4385-B274-439A14732E02}" type="presParOf" srcId="{3FD74F16-6713-438C-9063-3606C8B0E30E}" destId="{440CD502-C4A8-4E2A-A239-CA00DA74D6E5}" srcOrd="0" destOrd="0" presId="urn:microsoft.com/office/officeart/2005/8/layout/list1"/>
    <dgm:cxn modelId="{B2248632-256A-4B7D-A31B-2ED87F700B83}" type="presParOf" srcId="{3FD74F16-6713-438C-9063-3606C8B0E30E}" destId="{CE4CCCA4-C42C-4040-AF33-F683F26A863B}" srcOrd="1" destOrd="0" presId="urn:microsoft.com/office/officeart/2005/8/layout/list1"/>
    <dgm:cxn modelId="{3C08EDE4-A254-4D45-8AAC-F9A00FD7A60F}" type="presParOf" srcId="{1E93526D-3C82-43D7-914A-4B399B44F71B}" destId="{CFCDA598-83D5-48FE-B929-D8DEB4EE9CDC}" srcOrd="9" destOrd="0" presId="urn:microsoft.com/office/officeart/2005/8/layout/list1"/>
    <dgm:cxn modelId="{2470F4DC-586B-43E6-841B-283ACE55BDCB}" type="presParOf" srcId="{1E93526D-3C82-43D7-914A-4B399B44F71B}" destId="{BEE3DDC1-1DF6-4268-BA7F-1CD651662BB8}" srcOrd="10" destOrd="0" presId="urn:microsoft.com/office/officeart/2005/8/layout/list1"/>
    <dgm:cxn modelId="{7EB262BF-5B34-4CB7-B9CF-2BA85899B117}" type="presParOf" srcId="{1E93526D-3C82-43D7-914A-4B399B44F71B}" destId="{21E3481D-B3C2-4F3A-A5E0-47AA8B00C722}" srcOrd="11" destOrd="0" presId="urn:microsoft.com/office/officeart/2005/8/layout/list1"/>
    <dgm:cxn modelId="{F9E98537-F568-4DE9-A871-05D827603B86}" type="presParOf" srcId="{1E93526D-3C82-43D7-914A-4B399B44F71B}" destId="{014EDA50-6D0B-4D0A-BD5D-4D04A615D5D3}" srcOrd="12" destOrd="0" presId="urn:microsoft.com/office/officeart/2005/8/layout/list1"/>
    <dgm:cxn modelId="{6B8F5542-5F5E-4A17-B47C-853A422BAF0C}" type="presParOf" srcId="{014EDA50-6D0B-4D0A-BD5D-4D04A615D5D3}" destId="{BA2F6484-F621-49F5-ACCC-EF73757D3DEE}" srcOrd="0" destOrd="0" presId="urn:microsoft.com/office/officeart/2005/8/layout/list1"/>
    <dgm:cxn modelId="{F2D3226B-99CF-4B62-A407-C18A90F3CF68}" type="presParOf" srcId="{014EDA50-6D0B-4D0A-BD5D-4D04A615D5D3}" destId="{A203EF0E-74FC-4A75-AB6B-8E241A65D012}" srcOrd="1" destOrd="0" presId="urn:microsoft.com/office/officeart/2005/8/layout/list1"/>
    <dgm:cxn modelId="{8F283320-C240-4803-9C9E-32FFCBCAC177}" type="presParOf" srcId="{1E93526D-3C82-43D7-914A-4B399B44F71B}" destId="{E6C23F51-6EE4-4D45-B12D-C8BFC3E961D8}" srcOrd="13" destOrd="0" presId="urn:microsoft.com/office/officeart/2005/8/layout/list1"/>
    <dgm:cxn modelId="{E8EC702C-1FB1-4D0F-A315-116B4E55BC76}" type="presParOf" srcId="{1E93526D-3C82-43D7-914A-4B399B44F71B}" destId="{43C2D24F-79AC-426E-A717-59FC43D3047A}"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46CA08-536F-4F74-A01C-1E697BC8E208}"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IN"/>
        </a:p>
      </dgm:t>
    </dgm:pt>
    <dgm:pt modelId="{5A1C68AE-E7A6-43C4-8390-C33579AB5D47}">
      <dgm:prSet custT="1"/>
      <dgm:spPr/>
      <dgm:t>
        <a:bodyPr/>
        <a:lstStyle/>
        <a:p>
          <a:r>
            <a:rPr lang="en-IN" sz="1800" b="1" dirty="0"/>
            <a:t>Osteoporosis</a:t>
          </a:r>
        </a:p>
      </dgm:t>
    </dgm:pt>
    <dgm:pt modelId="{9AEB76F9-7321-44F9-B8AA-ADB214994BFD}" type="parTrans" cxnId="{E9125C85-3DD8-4546-BC28-363461C43AF3}">
      <dgm:prSet/>
      <dgm:spPr/>
      <dgm:t>
        <a:bodyPr/>
        <a:lstStyle/>
        <a:p>
          <a:endParaRPr lang="en-IN" sz="1800" b="1"/>
        </a:p>
      </dgm:t>
    </dgm:pt>
    <dgm:pt modelId="{8938FC17-B90C-414B-8068-0AE8B0253B54}" type="sibTrans" cxnId="{E9125C85-3DD8-4546-BC28-363461C43AF3}">
      <dgm:prSet/>
      <dgm:spPr/>
      <dgm:t>
        <a:bodyPr/>
        <a:lstStyle/>
        <a:p>
          <a:endParaRPr lang="en-IN" sz="1800" b="1"/>
        </a:p>
      </dgm:t>
    </dgm:pt>
    <dgm:pt modelId="{A772CB15-CA21-403B-AFA5-7FC8B2BF0038}">
      <dgm:prSet custT="1"/>
      <dgm:spPr/>
      <dgm:t>
        <a:bodyPr/>
        <a:lstStyle/>
        <a:p>
          <a:r>
            <a:rPr lang="en-IN" sz="1800" b="1"/>
            <a:t>Corticosteroid-Induced Osteoporosis</a:t>
          </a:r>
        </a:p>
      </dgm:t>
    </dgm:pt>
    <dgm:pt modelId="{898A23E0-0CD2-4098-80A5-E62C36161B95}" type="parTrans" cxnId="{C5621B6C-4B1E-41B5-9ABC-100AF3658F0F}">
      <dgm:prSet/>
      <dgm:spPr/>
      <dgm:t>
        <a:bodyPr/>
        <a:lstStyle/>
        <a:p>
          <a:endParaRPr lang="en-IN" sz="1800" b="1"/>
        </a:p>
      </dgm:t>
    </dgm:pt>
    <dgm:pt modelId="{33E97BC5-6686-4706-A742-C54DF0EAB3D1}" type="sibTrans" cxnId="{C5621B6C-4B1E-41B5-9ABC-100AF3658F0F}">
      <dgm:prSet/>
      <dgm:spPr/>
      <dgm:t>
        <a:bodyPr/>
        <a:lstStyle/>
        <a:p>
          <a:endParaRPr lang="en-IN" sz="1800" b="1"/>
        </a:p>
      </dgm:t>
    </dgm:pt>
    <dgm:pt modelId="{05A0E395-3071-44AC-ADA6-BFF88423BC8D}">
      <dgm:prSet custT="1"/>
      <dgm:spPr/>
      <dgm:t>
        <a:bodyPr/>
        <a:lstStyle/>
        <a:p>
          <a:r>
            <a:rPr lang="en-IN" sz="1800" b="1"/>
            <a:t>Transplantation Osteoporosis</a:t>
          </a:r>
        </a:p>
      </dgm:t>
    </dgm:pt>
    <dgm:pt modelId="{E170E70F-C67B-4D49-BB70-035DE000E58A}" type="parTrans" cxnId="{B337AD39-C668-4AB1-A56D-0AEC258445CE}">
      <dgm:prSet/>
      <dgm:spPr/>
      <dgm:t>
        <a:bodyPr/>
        <a:lstStyle/>
        <a:p>
          <a:endParaRPr lang="en-IN" sz="1800" b="1"/>
        </a:p>
      </dgm:t>
    </dgm:pt>
    <dgm:pt modelId="{129607AD-F8B4-4A1F-A72D-CB660184223A}" type="sibTrans" cxnId="{B337AD39-C668-4AB1-A56D-0AEC258445CE}">
      <dgm:prSet/>
      <dgm:spPr/>
      <dgm:t>
        <a:bodyPr/>
        <a:lstStyle/>
        <a:p>
          <a:endParaRPr lang="en-IN" sz="1800" b="1"/>
        </a:p>
      </dgm:t>
    </dgm:pt>
    <dgm:pt modelId="{334B5AF4-41F1-4003-A78D-0E9DCE1BDBE9}">
      <dgm:prSet custT="1"/>
      <dgm:spPr/>
      <dgm:t>
        <a:bodyPr/>
        <a:lstStyle/>
        <a:p>
          <a:r>
            <a:rPr lang="en-IN" sz="1800" b="1"/>
            <a:t>Tumour Therapy-Induced Osteoporosis (Prostate cancer and breast cancer on Aromatase inhibitors )</a:t>
          </a:r>
        </a:p>
      </dgm:t>
    </dgm:pt>
    <dgm:pt modelId="{8573C590-81E6-4D25-AB86-9A21B8E5B1A1}" type="parTrans" cxnId="{A7243D80-7F28-44F0-B4BB-4785CA5D92BE}">
      <dgm:prSet/>
      <dgm:spPr/>
      <dgm:t>
        <a:bodyPr/>
        <a:lstStyle/>
        <a:p>
          <a:endParaRPr lang="en-IN" sz="1800" b="1"/>
        </a:p>
      </dgm:t>
    </dgm:pt>
    <dgm:pt modelId="{3674F1CA-E666-4499-8E74-723853765B5A}" type="sibTrans" cxnId="{A7243D80-7F28-44F0-B4BB-4785CA5D92BE}">
      <dgm:prSet/>
      <dgm:spPr/>
      <dgm:t>
        <a:bodyPr/>
        <a:lstStyle/>
        <a:p>
          <a:endParaRPr lang="en-IN" sz="1800" b="1"/>
        </a:p>
      </dgm:t>
    </dgm:pt>
    <dgm:pt modelId="{87D3DC77-4310-46E1-A675-1AD496F56EDC}">
      <dgm:prSet custT="1"/>
      <dgm:spPr/>
      <dgm:t>
        <a:bodyPr/>
        <a:lstStyle/>
        <a:p>
          <a:r>
            <a:rPr lang="en-IN" sz="1800" b="1"/>
            <a:t>Postmenopausal osteoporosis</a:t>
          </a:r>
        </a:p>
      </dgm:t>
    </dgm:pt>
    <dgm:pt modelId="{2E29DB56-7369-41B9-AAE8-3566F5C50772}" type="parTrans" cxnId="{D30E92C1-A4EF-48E4-899D-8856ADDF6E74}">
      <dgm:prSet/>
      <dgm:spPr/>
      <dgm:t>
        <a:bodyPr/>
        <a:lstStyle/>
        <a:p>
          <a:endParaRPr lang="en-US" sz="1800"/>
        </a:p>
      </dgm:t>
    </dgm:pt>
    <dgm:pt modelId="{4DD0F287-6D29-4BDC-9D4F-EEC2837FAD92}" type="sibTrans" cxnId="{D30E92C1-A4EF-48E4-899D-8856ADDF6E74}">
      <dgm:prSet/>
      <dgm:spPr/>
      <dgm:t>
        <a:bodyPr/>
        <a:lstStyle/>
        <a:p>
          <a:endParaRPr lang="en-US" sz="1800"/>
        </a:p>
      </dgm:t>
    </dgm:pt>
    <dgm:pt modelId="{25A0A5D8-4D05-497F-A067-E8076692BEC2}" type="pres">
      <dgm:prSet presAssocID="{2546CA08-536F-4F74-A01C-1E697BC8E208}" presName="linear" presStyleCnt="0">
        <dgm:presLayoutVars>
          <dgm:animLvl val="lvl"/>
          <dgm:resizeHandles val="exact"/>
        </dgm:presLayoutVars>
      </dgm:prSet>
      <dgm:spPr/>
    </dgm:pt>
    <dgm:pt modelId="{877055DE-9913-41C8-9A18-E1F1E3CB64E2}" type="pres">
      <dgm:prSet presAssocID="{5A1C68AE-E7A6-43C4-8390-C33579AB5D47}" presName="parentText" presStyleLbl="node1" presStyleIdx="0" presStyleCnt="5">
        <dgm:presLayoutVars>
          <dgm:chMax val="0"/>
          <dgm:bulletEnabled val="1"/>
        </dgm:presLayoutVars>
      </dgm:prSet>
      <dgm:spPr/>
    </dgm:pt>
    <dgm:pt modelId="{A2A7553C-8114-4A73-9FAF-17C618AEA522}" type="pres">
      <dgm:prSet presAssocID="{8938FC17-B90C-414B-8068-0AE8B0253B54}" presName="spacer" presStyleCnt="0"/>
      <dgm:spPr/>
    </dgm:pt>
    <dgm:pt modelId="{17750C6D-EEE6-4642-A0F0-BD5F519C35D0}" type="pres">
      <dgm:prSet presAssocID="{87D3DC77-4310-46E1-A675-1AD496F56EDC}" presName="parentText" presStyleLbl="node1" presStyleIdx="1" presStyleCnt="5">
        <dgm:presLayoutVars>
          <dgm:chMax val="0"/>
          <dgm:bulletEnabled val="1"/>
        </dgm:presLayoutVars>
      </dgm:prSet>
      <dgm:spPr/>
    </dgm:pt>
    <dgm:pt modelId="{293D4E72-0A62-45D1-AD9F-95E6D2B0BEB7}" type="pres">
      <dgm:prSet presAssocID="{4DD0F287-6D29-4BDC-9D4F-EEC2837FAD92}" presName="spacer" presStyleCnt="0"/>
      <dgm:spPr/>
    </dgm:pt>
    <dgm:pt modelId="{31592152-AA62-4B06-B3F1-FFA91E9E3ED4}" type="pres">
      <dgm:prSet presAssocID="{A772CB15-CA21-403B-AFA5-7FC8B2BF0038}" presName="parentText" presStyleLbl="node1" presStyleIdx="2" presStyleCnt="5">
        <dgm:presLayoutVars>
          <dgm:chMax val="0"/>
          <dgm:bulletEnabled val="1"/>
        </dgm:presLayoutVars>
      </dgm:prSet>
      <dgm:spPr/>
    </dgm:pt>
    <dgm:pt modelId="{56B436ED-5726-4187-895D-23DE577485DD}" type="pres">
      <dgm:prSet presAssocID="{33E97BC5-6686-4706-A742-C54DF0EAB3D1}" presName="spacer" presStyleCnt="0"/>
      <dgm:spPr/>
    </dgm:pt>
    <dgm:pt modelId="{BD0CF583-A7B4-435F-A5BE-F870F1124A52}" type="pres">
      <dgm:prSet presAssocID="{05A0E395-3071-44AC-ADA6-BFF88423BC8D}" presName="parentText" presStyleLbl="node1" presStyleIdx="3" presStyleCnt="5">
        <dgm:presLayoutVars>
          <dgm:chMax val="0"/>
          <dgm:bulletEnabled val="1"/>
        </dgm:presLayoutVars>
      </dgm:prSet>
      <dgm:spPr/>
    </dgm:pt>
    <dgm:pt modelId="{BC31C32D-B24D-4669-A329-BF0CE8C18D97}" type="pres">
      <dgm:prSet presAssocID="{129607AD-F8B4-4A1F-A72D-CB660184223A}" presName="spacer" presStyleCnt="0"/>
      <dgm:spPr/>
    </dgm:pt>
    <dgm:pt modelId="{429EBF03-6C2E-47EB-A1F5-23B15C708DAF}" type="pres">
      <dgm:prSet presAssocID="{334B5AF4-41F1-4003-A78D-0E9DCE1BDBE9}" presName="parentText" presStyleLbl="node1" presStyleIdx="4" presStyleCnt="5">
        <dgm:presLayoutVars>
          <dgm:chMax val="0"/>
          <dgm:bulletEnabled val="1"/>
        </dgm:presLayoutVars>
      </dgm:prSet>
      <dgm:spPr/>
    </dgm:pt>
  </dgm:ptLst>
  <dgm:cxnLst>
    <dgm:cxn modelId="{4154021D-BDAC-4485-80F3-4020BCE813F5}" type="presOf" srcId="{2546CA08-536F-4F74-A01C-1E697BC8E208}" destId="{25A0A5D8-4D05-497F-A067-E8076692BEC2}" srcOrd="0" destOrd="0" presId="urn:microsoft.com/office/officeart/2005/8/layout/vList2"/>
    <dgm:cxn modelId="{B337AD39-C668-4AB1-A56D-0AEC258445CE}" srcId="{2546CA08-536F-4F74-A01C-1E697BC8E208}" destId="{05A0E395-3071-44AC-ADA6-BFF88423BC8D}" srcOrd="3" destOrd="0" parTransId="{E170E70F-C67B-4D49-BB70-035DE000E58A}" sibTransId="{129607AD-F8B4-4A1F-A72D-CB660184223A}"/>
    <dgm:cxn modelId="{755FD03A-9D36-4ECA-808D-5A0A6EA87C01}" type="presOf" srcId="{87D3DC77-4310-46E1-A675-1AD496F56EDC}" destId="{17750C6D-EEE6-4642-A0F0-BD5F519C35D0}" srcOrd="0" destOrd="0" presId="urn:microsoft.com/office/officeart/2005/8/layout/vList2"/>
    <dgm:cxn modelId="{C5621B6C-4B1E-41B5-9ABC-100AF3658F0F}" srcId="{2546CA08-536F-4F74-A01C-1E697BC8E208}" destId="{A772CB15-CA21-403B-AFA5-7FC8B2BF0038}" srcOrd="2" destOrd="0" parTransId="{898A23E0-0CD2-4098-80A5-E62C36161B95}" sibTransId="{33E97BC5-6686-4706-A742-C54DF0EAB3D1}"/>
    <dgm:cxn modelId="{A7243D80-7F28-44F0-B4BB-4785CA5D92BE}" srcId="{2546CA08-536F-4F74-A01C-1E697BC8E208}" destId="{334B5AF4-41F1-4003-A78D-0E9DCE1BDBE9}" srcOrd="4" destOrd="0" parTransId="{8573C590-81E6-4D25-AB86-9A21B8E5B1A1}" sibTransId="{3674F1CA-E666-4499-8E74-723853765B5A}"/>
    <dgm:cxn modelId="{AD835C80-104E-4CE1-A985-12021B4EDE00}" type="presOf" srcId="{334B5AF4-41F1-4003-A78D-0E9DCE1BDBE9}" destId="{429EBF03-6C2E-47EB-A1F5-23B15C708DAF}" srcOrd="0" destOrd="0" presId="urn:microsoft.com/office/officeart/2005/8/layout/vList2"/>
    <dgm:cxn modelId="{E9125C85-3DD8-4546-BC28-363461C43AF3}" srcId="{2546CA08-536F-4F74-A01C-1E697BC8E208}" destId="{5A1C68AE-E7A6-43C4-8390-C33579AB5D47}" srcOrd="0" destOrd="0" parTransId="{9AEB76F9-7321-44F9-B8AA-ADB214994BFD}" sibTransId="{8938FC17-B90C-414B-8068-0AE8B0253B54}"/>
    <dgm:cxn modelId="{299D4987-A546-44B8-B8D4-438D05E53024}" type="presOf" srcId="{A772CB15-CA21-403B-AFA5-7FC8B2BF0038}" destId="{31592152-AA62-4B06-B3F1-FFA91E9E3ED4}" srcOrd="0" destOrd="0" presId="urn:microsoft.com/office/officeart/2005/8/layout/vList2"/>
    <dgm:cxn modelId="{D30E92C1-A4EF-48E4-899D-8856ADDF6E74}" srcId="{2546CA08-536F-4F74-A01C-1E697BC8E208}" destId="{87D3DC77-4310-46E1-A675-1AD496F56EDC}" srcOrd="1" destOrd="0" parTransId="{2E29DB56-7369-41B9-AAE8-3566F5C50772}" sibTransId="{4DD0F287-6D29-4BDC-9D4F-EEC2837FAD92}"/>
    <dgm:cxn modelId="{10CE9ED0-9C08-495F-AE6A-A77D9DFCA6CD}" type="presOf" srcId="{5A1C68AE-E7A6-43C4-8390-C33579AB5D47}" destId="{877055DE-9913-41C8-9A18-E1F1E3CB64E2}" srcOrd="0" destOrd="0" presId="urn:microsoft.com/office/officeart/2005/8/layout/vList2"/>
    <dgm:cxn modelId="{7919C7D2-2F3C-4E83-B5FC-77AA05DBD032}" type="presOf" srcId="{05A0E395-3071-44AC-ADA6-BFF88423BC8D}" destId="{BD0CF583-A7B4-435F-A5BE-F870F1124A52}" srcOrd="0" destOrd="0" presId="urn:microsoft.com/office/officeart/2005/8/layout/vList2"/>
    <dgm:cxn modelId="{99715C22-2FE1-4F4A-AFC1-ED65D3CB06D1}" type="presParOf" srcId="{25A0A5D8-4D05-497F-A067-E8076692BEC2}" destId="{877055DE-9913-41C8-9A18-E1F1E3CB64E2}" srcOrd="0" destOrd="0" presId="urn:microsoft.com/office/officeart/2005/8/layout/vList2"/>
    <dgm:cxn modelId="{350D1D6F-D5CF-44DC-8864-192422492DAF}" type="presParOf" srcId="{25A0A5D8-4D05-497F-A067-E8076692BEC2}" destId="{A2A7553C-8114-4A73-9FAF-17C618AEA522}" srcOrd="1" destOrd="0" presId="urn:microsoft.com/office/officeart/2005/8/layout/vList2"/>
    <dgm:cxn modelId="{A330BEBA-5DC5-4D7D-AA7E-D8FA4645DA03}" type="presParOf" srcId="{25A0A5D8-4D05-497F-A067-E8076692BEC2}" destId="{17750C6D-EEE6-4642-A0F0-BD5F519C35D0}" srcOrd="2" destOrd="0" presId="urn:microsoft.com/office/officeart/2005/8/layout/vList2"/>
    <dgm:cxn modelId="{5294E565-C7DC-4A26-A99C-41DE0019F1FA}" type="presParOf" srcId="{25A0A5D8-4D05-497F-A067-E8076692BEC2}" destId="{293D4E72-0A62-45D1-AD9F-95E6D2B0BEB7}" srcOrd="3" destOrd="0" presId="urn:microsoft.com/office/officeart/2005/8/layout/vList2"/>
    <dgm:cxn modelId="{617F8114-CF07-420B-8644-EF905AE36617}" type="presParOf" srcId="{25A0A5D8-4D05-497F-A067-E8076692BEC2}" destId="{31592152-AA62-4B06-B3F1-FFA91E9E3ED4}" srcOrd="4" destOrd="0" presId="urn:microsoft.com/office/officeart/2005/8/layout/vList2"/>
    <dgm:cxn modelId="{E0C1079B-BA16-4308-81F8-E3CD1CC83AFD}" type="presParOf" srcId="{25A0A5D8-4D05-497F-A067-E8076692BEC2}" destId="{56B436ED-5726-4187-895D-23DE577485DD}" srcOrd="5" destOrd="0" presId="urn:microsoft.com/office/officeart/2005/8/layout/vList2"/>
    <dgm:cxn modelId="{77D50259-F4AD-4446-B921-897C23F1856E}" type="presParOf" srcId="{25A0A5D8-4D05-497F-A067-E8076692BEC2}" destId="{BD0CF583-A7B4-435F-A5BE-F870F1124A52}" srcOrd="6" destOrd="0" presId="urn:microsoft.com/office/officeart/2005/8/layout/vList2"/>
    <dgm:cxn modelId="{C6FAEEC5-2778-4088-95ED-80A9A800EF01}" type="presParOf" srcId="{25A0A5D8-4D05-497F-A067-E8076692BEC2}" destId="{BC31C32D-B24D-4669-A329-BF0CE8C18D97}" srcOrd="7" destOrd="0" presId="urn:microsoft.com/office/officeart/2005/8/layout/vList2"/>
    <dgm:cxn modelId="{42A6EA8F-12B8-4FDE-91C3-A004CFF24875}" type="presParOf" srcId="{25A0A5D8-4D05-497F-A067-E8076692BEC2}" destId="{429EBF03-6C2E-47EB-A1F5-23B15C708DAF}"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E0F67E-615B-437D-84E6-972A71EFACC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BA8C1561-D636-4BFF-9301-F1FB297ACB0F}">
      <dgm:prSet/>
      <dgm:spPr/>
      <dgm:t>
        <a:bodyPr/>
        <a:lstStyle/>
        <a:p>
          <a:r>
            <a:rPr lang="en-US" dirty="0"/>
            <a:t>Adynamic bone disease is a form of CKD-MBD characterized by low bone turnover and low bone formation</a:t>
          </a:r>
        </a:p>
      </dgm:t>
    </dgm:pt>
    <dgm:pt modelId="{DD042197-2B62-425A-BC46-61CD81849BBC}" type="parTrans" cxnId="{E8BE48EB-F50C-4858-9CEC-509F302FBDB5}">
      <dgm:prSet/>
      <dgm:spPr/>
      <dgm:t>
        <a:bodyPr/>
        <a:lstStyle/>
        <a:p>
          <a:endParaRPr lang="en-US"/>
        </a:p>
      </dgm:t>
    </dgm:pt>
    <dgm:pt modelId="{FA320DC9-BA68-4942-AD52-1D6096AD70EB}" type="sibTrans" cxnId="{E8BE48EB-F50C-4858-9CEC-509F302FBDB5}">
      <dgm:prSet/>
      <dgm:spPr/>
      <dgm:t>
        <a:bodyPr/>
        <a:lstStyle/>
        <a:p>
          <a:endParaRPr lang="en-US"/>
        </a:p>
      </dgm:t>
    </dgm:pt>
    <dgm:pt modelId="{A933EE2F-DAEE-4CEB-AA26-CCFF5AFE16EA}">
      <dgm:prSet/>
      <dgm:spPr/>
      <dgm:t>
        <a:bodyPr/>
        <a:lstStyle/>
        <a:p>
          <a:r>
            <a:rPr lang="en-US" dirty="0"/>
            <a:t>Characterized by markedly low-bone turnover resulting from a reduced number of osteoclasts and osteoblasts</a:t>
          </a:r>
        </a:p>
      </dgm:t>
    </dgm:pt>
    <dgm:pt modelId="{0F8DC55A-07B3-481D-A0B7-68EAF80DC3DA}" type="parTrans" cxnId="{0F0BFD4D-931F-4E14-B549-AC39DEA647A6}">
      <dgm:prSet/>
      <dgm:spPr/>
      <dgm:t>
        <a:bodyPr/>
        <a:lstStyle/>
        <a:p>
          <a:endParaRPr lang="en-US"/>
        </a:p>
      </dgm:t>
    </dgm:pt>
    <dgm:pt modelId="{6FC4D0AF-7E07-4281-88AB-BE6ED0F1B488}" type="sibTrans" cxnId="{0F0BFD4D-931F-4E14-B549-AC39DEA647A6}">
      <dgm:prSet/>
      <dgm:spPr/>
      <dgm:t>
        <a:bodyPr/>
        <a:lstStyle/>
        <a:p>
          <a:endParaRPr lang="en-US"/>
        </a:p>
      </dgm:t>
    </dgm:pt>
    <dgm:pt modelId="{5E29570B-974F-4179-9CAB-0F4F90183BB2}">
      <dgm:prSet/>
      <dgm:spPr/>
      <dgm:t>
        <a:bodyPr/>
        <a:lstStyle/>
        <a:p>
          <a:r>
            <a:rPr lang="en-US"/>
            <a:t>Due to either the resistance of parathyroid hormone (PTH) on bone metabolism or the over suppression of PTH release</a:t>
          </a:r>
        </a:p>
      </dgm:t>
    </dgm:pt>
    <dgm:pt modelId="{40336381-9754-496E-AC75-B5EC6721174C}" type="parTrans" cxnId="{C8EE096F-159F-4BB4-A2B8-9C3F1BAB4CD9}">
      <dgm:prSet/>
      <dgm:spPr/>
      <dgm:t>
        <a:bodyPr/>
        <a:lstStyle/>
        <a:p>
          <a:endParaRPr lang="en-US"/>
        </a:p>
      </dgm:t>
    </dgm:pt>
    <dgm:pt modelId="{4350C412-82D0-4615-A400-3FF6CB103A00}" type="sibTrans" cxnId="{C8EE096F-159F-4BB4-A2B8-9C3F1BAB4CD9}">
      <dgm:prSet/>
      <dgm:spPr/>
      <dgm:t>
        <a:bodyPr/>
        <a:lstStyle/>
        <a:p>
          <a:endParaRPr lang="en-US"/>
        </a:p>
      </dgm:t>
    </dgm:pt>
    <dgm:pt modelId="{58072CCA-475C-40B5-8949-D5BF237CA6AD}">
      <dgm:prSet/>
      <dgm:spPr/>
      <dgm:t>
        <a:bodyPr/>
        <a:lstStyle/>
        <a:p>
          <a:r>
            <a:rPr lang="en-US" dirty="0"/>
            <a:t>ABD is a disease process caused by both PTH resistance and relative PTH deficiency</a:t>
          </a:r>
        </a:p>
      </dgm:t>
    </dgm:pt>
    <dgm:pt modelId="{77562B54-6A7B-4FB6-9708-D6004F268557}" type="parTrans" cxnId="{79EA909F-366E-4B83-ADAF-D8687687625D}">
      <dgm:prSet/>
      <dgm:spPr/>
      <dgm:t>
        <a:bodyPr/>
        <a:lstStyle/>
        <a:p>
          <a:endParaRPr lang="en-US"/>
        </a:p>
      </dgm:t>
    </dgm:pt>
    <dgm:pt modelId="{9A0F2162-2BD5-46DB-B0B4-1788FECDE2F5}" type="sibTrans" cxnId="{79EA909F-366E-4B83-ADAF-D8687687625D}">
      <dgm:prSet/>
      <dgm:spPr/>
      <dgm:t>
        <a:bodyPr/>
        <a:lstStyle/>
        <a:p>
          <a:endParaRPr lang="en-US"/>
        </a:p>
      </dgm:t>
    </dgm:pt>
    <dgm:pt modelId="{A67A127D-EE27-42A1-9090-2915465F181F}">
      <dgm:prSet/>
      <dgm:spPr/>
      <dgm:t>
        <a:bodyPr/>
        <a:lstStyle/>
        <a:p>
          <a:r>
            <a:rPr lang="en-US"/>
            <a:t>Downregulation of PTH receptors in bone cells</a:t>
          </a:r>
        </a:p>
      </dgm:t>
    </dgm:pt>
    <dgm:pt modelId="{0A85A159-DB20-4FA8-860B-6C0344584F3D}" type="parTrans" cxnId="{54724788-7560-43CF-A88A-F0B5BB1C9D66}">
      <dgm:prSet/>
      <dgm:spPr/>
      <dgm:t>
        <a:bodyPr/>
        <a:lstStyle/>
        <a:p>
          <a:endParaRPr lang="en-US"/>
        </a:p>
      </dgm:t>
    </dgm:pt>
    <dgm:pt modelId="{338CCA02-8416-4053-A30B-93C8A895F736}" type="sibTrans" cxnId="{54724788-7560-43CF-A88A-F0B5BB1C9D66}">
      <dgm:prSet/>
      <dgm:spPr/>
      <dgm:t>
        <a:bodyPr/>
        <a:lstStyle/>
        <a:p>
          <a:endParaRPr lang="en-US"/>
        </a:p>
      </dgm:t>
    </dgm:pt>
    <dgm:pt modelId="{4912FEDD-DFAD-47B0-B7A3-52E3FF4DF56A}">
      <dgm:prSet/>
      <dgm:spPr/>
      <dgm:t>
        <a:bodyPr/>
        <a:lstStyle/>
        <a:p>
          <a:r>
            <a:rPr lang="en-US" dirty="0"/>
            <a:t>In patients with CKD stages 3–5, there is an 18% prevalence of ABD </a:t>
          </a:r>
        </a:p>
      </dgm:t>
    </dgm:pt>
    <dgm:pt modelId="{B1D42084-DFE9-4455-8AFF-6D44824E43E7}" type="parTrans" cxnId="{BFADBC41-AE41-46F8-A7A3-52AE736619FD}">
      <dgm:prSet/>
      <dgm:spPr/>
      <dgm:t>
        <a:bodyPr/>
        <a:lstStyle/>
        <a:p>
          <a:endParaRPr lang="en-US"/>
        </a:p>
      </dgm:t>
    </dgm:pt>
    <dgm:pt modelId="{40B1CAFE-9551-45BB-AFD8-B881E7C2FA80}" type="sibTrans" cxnId="{BFADBC41-AE41-46F8-A7A3-52AE736619FD}">
      <dgm:prSet/>
      <dgm:spPr/>
      <dgm:t>
        <a:bodyPr/>
        <a:lstStyle/>
        <a:p>
          <a:endParaRPr lang="en-US"/>
        </a:p>
      </dgm:t>
    </dgm:pt>
    <dgm:pt modelId="{17FCA43F-92B5-4281-977A-752FE2A478ED}">
      <dgm:prSet/>
      <dgm:spPr/>
      <dgm:t>
        <a:bodyPr/>
        <a:lstStyle/>
        <a:p>
          <a:r>
            <a:rPr lang="en-US" dirty="0"/>
            <a:t>Low-bone-turnover disease is seen in 50% of patients with CKD-MBD who receive peritoneal dialysis and in 19% of CKD-MBD patients receiving hemodialysis</a:t>
          </a:r>
        </a:p>
      </dgm:t>
    </dgm:pt>
    <dgm:pt modelId="{BD62530C-BD86-4ED7-AFFF-DECF2B8CCE65}" type="parTrans" cxnId="{09F7E150-1E5A-4CF3-B1F4-411D7B4B1D6D}">
      <dgm:prSet/>
      <dgm:spPr/>
      <dgm:t>
        <a:bodyPr/>
        <a:lstStyle/>
        <a:p>
          <a:endParaRPr lang="en-US"/>
        </a:p>
      </dgm:t>
    </dgm:pt>
    <dgm:pt modelId="{9775D18F-E1C7-432A-AEFB-150318B77C16}" type="sibTrans" cxnId="{09F7E150-1E5A-4CF3-B1F4-411D7B4B1D6D}">
      <dgm:prSet/>
      <dgm:spPr/>
      <dgm:t>
        <a:bodyPr/>
        <a:lstStyle/>
        <a:p>
          <a:endParaRPr lang="en-US"/>
        </a:p>
      </dgm:t>
    </dgm:pt>
    <dgm:pt modelId="{160CC122-4088-4DF2-9596-576F1E62DB7C}">
      <dgm:prSet/>
      <dgm:spPr/>
      <dgm:t>
        <a:bodyPr/>
        <a:lstStyle/>
        <a:p>
          <a:r>
            <a:rPr lang="en-US"/>
            <a:t>Bone alkaline phosphatase (BAP) is the most useful parameter for bone formation as elevated levels</a:t>
          </a:r>
        </a:p>
      </dgm:t>
    </dgm:pt>
    <dgm:pt modelId="{CD21FCFF-D498-4AE4-9BE1-AF5E94E743DC}" type="parTrans" cxnId="{DADC2414-567E-4DDD-B946-2631FE00CA3A}">
      <dgm:prSet/>
      <dgm:spPr/>
      <dgm:t>
        <a:bodyPr/>
        <a:lstStyle/>
        <a:p>
          <a:endParaRPr lang="en-US"/>
        </a:p>
      </dgm:t>
    </dgm:pt>
    <dgm:pt modelId="{011318D6-8864-45AB-AFC9-FCC567D88EDC}" type="sibTrans" cxnId="{DADC2414-567E-4DDD-B946-2631FE00CA3A}">
      <dgm:prSet/>
      <dgm:spPr/>
      <dgm:t>
        <a:bodyPr/>
        <a:lstStyle/>
        <a:p>
          <a:endParaRPr lang="en-US"/>
        </a:p>
      </dgm:t>
    </dgm:pt>
    <dgm:pt modelId="{A7CD8280-B3FC-48E2-BAD6-B77888BC47BE}" type="pres">
      <dgm:prSet presAssocID="{D9E0F67E-615B-437D-84E6-972A71EFACC5}" presName="vert0" presStyleCnt="0">
        <dgm:presLayoutVars>
          <dgm:dir/>
          <dgm:animOne val="branch"/>
          <dgm:animLvl val="lvl"/>
        </dgm:presLayoutVars>
      </dgm:prSet>
      <dgm:spPr/>
    </dgm:pt>
    <dgm:pt modelId="{74A52086-B5BD-4427-B8BD-30F0B031D938}" type="pres">
      <dgm:prSet presAssocID="{BA8C1561-D636-4BFF-9301-F1FB297ACB0F}" presName="thickLine" presStyleLbl="alignNode1" presStyleIdx="0" presStyleCnt="8"/>
      <dgm:spPr/>
    </dgm:pt>
    <dgm:pt modelId="{89FEFF18-32FA-44A6-87D8-5E6C750ED275}" type="pres">
      <dgm:prSet presAssocID="{BA8C1561-D636-4BFF-9301-F1FB297ACB0F}" presName="horz1" presStyleCnt="0"/>
      <dgm:spPr/>
    </dgm:pt>
    <dgm:pt modelId="{09C2388F-EB00-4CC5-89BD-4B21F060D0DB}" type="pres">
      <dgm:prSet presAssocID="{BA8C1561-D636-4BFF-9301-F1FB297ACB0F}" presName="tx1" presStyleLbl="revTx" presStyleIdx="0" presStyleCnt="8"/>
      <dgm:spPr/>
    </dgm:pt>
    <dgm:pt modelId="{8BCE3B66-095F-45E0-B59F-DB0E9EC37A11}" type="pres">
      <dgm:prSet presAssocID="{BA8C1561-D636-4BFF-9301-F1FB297ACB0F}" presName="vert1" presStyleCnt="0"/>
      <dgm:spPr/>
    </dgm:pt>
    <dgm:pt modelId="{9BAA8552-6FA0-446D-B20A-C0CC580B450B}" type="pres">
      <dgm:prSet presAssocID="{A933EE2F-DAEE-4CEB-AA26-CCFF5AFE16EA}" presName="thickLine" presStyleLbl="alignNode1" presStyleIdx="1" presStyleCnt="8"/>
      <dgm:spPr/>
    </dgm:pt>
    <dgm:pt modelId="{8A55B1B5-A7CD-4565-8FBC-5D4E6FB1D95F}" type="pres">
      <dgm:prSet presAssocID="{A933EE2F-DAEE-4CEB-AA26-CCFF5AFE16EA}" presName="horz1" presStyleCnt="0"/>
      <dgm:spPr/>
    </dgm:pt>
    <dgm:pt modelId="{D6FFDDA4-ED4C-4B15-BFFD-DCFFAFF800E6}" type="pres">
      <dgm:prSet presAssocID="{A933EE2F-DAEE-4CEB-AA26-CCFF5AFE16EA}" presName="tx1" presStyleLbl="revTx" presStyleIdx="1" presStyleCnt="8"/>
      <dgm:spPr/>
    </dgm:pt>
    <dgm:pt modelId="{559F3277-E021-45E7-9678-E3B9F5779FD1}" type="pres">
      <dgm:prSet presAssocID="{A933EE2F-DAEE-4CEB-AA26-CCFF5AFE16EA}" presName="vert1" presStyleCnt="0"/>
      <dgm:spPr/>
    </dgm:pt>
    <dgm:pt modelId="{9A54BA99-4E89-4DCA-8DC5-A652C291FEB9}" type="pres">
      <dgm:prSet presAssocID="{5E29570B-974F-4179-9CAB-0F4F90183BB2}" presName="thickLine" presStyleLbl="alignNode1" presStyleIdx="2" presStyleCnt="8"/>
      <dgm:spPr/>
    </dgm:pt>
    <dgm:pt modelId="{B11D974F-4F1B-4CA6-A1A9-6DFF413291F8}" type="pres">
      <dgm:prSet presAssocID="{5E29570B-974F-4179-9CAB-0F4F90183BB2}" presName="horz1" presStyleCnt="0"/>
      <dgm:spPr/>
    </dgm:pt>
    <dgm:pt modelId="{3EAD0340-9D84-4E22-847D-E587EC2865B3}" type="pres">
      <dgm:prSet presAssocID="{5E29570B-974F-4179-9CAB-0F4F90183BB2}" presName="tx1" presStyleLbl="revTx" presStyleIdx="2" presStyleCnt="8"/>
      <dgm:spPr/>
    </dgm:pt>
    <dgm:pt modelId="{7ADFDBA4-7364-4823-B451-4C0F5D5FA624}" type="pres">
      <dgm:prSet presAssocID="{5E29570B-974F-4179-9CAB-0F4F90183BB2}" presName="vert1" presStyleCnt="0"/>
      <dgm:spPr/>
    </dgm:pt>
    <dgm:pt modelId="{D0AB7132-D235-41FF-8459-5B11A47DA9EC}" type="pres">
      <dgm:prSet presAssocID="{58072CCA-475C-40B5-8949-D5BF237CA6AD}" presName="thickLine" presStyleLbl="alignNode1" presStyleIdx="3" presStyleCnt="8"/>
      <dgm:spPr/>
    </dgm:pt>
    <dgm:pt modelId="{83F13816-91FC-4608-B772-C580F2FC830B}" type="pres">
      <dgm:prSet presAssocID="{58072CCA-475C-40B5-8949-D5BF237CA6AD}" presName="horz1" presStyleCnt="0"/>
      <dgm:spPr/>
    </dgm:pt>
    <dgm:pt modelId="{A1C3D71B-8311-4A47-9AA2-6B10BBCDD4D5}" type="pres">
      <dgm:prSet presAssocID="{58072CCA-475C-40B5-8949-D5BF237CA6AD}" presName="tx1" presStyleLbl="revTx" presStyleIdx="3" presStyleCnt="8"/>
      <dgm:spPr/>
    </dgm:pt>
    <dgm:pt modelId="{A8E35BD1-CBEA-4C29-9AFE-C0D375FF5894}" type="pres">
      <dgm:prSet presAssocID="{58072CCA-475C-40B5-8949-D5BF237CA6AD}" presName="vert1" presStyleCnt="0"/>
      <dgm:spPr/>
    </dgm:pt>
    <dgm:pt modelId="{CDE0E1C0-6A6F-4688-A3BA-1638A09E5B00}" type="pres">
      <dgm:prSet presAssocID="{A67A127D-EE27-42A1-9090-2915465F181F}" presName="thickLine" presStyleLbl="alignNode1" presStyleIdx="4" presStyleCnt="8"/>
      <dgm:spPr/>
    </dgm:pt>
    <dgm:pt modelId="{8D5820A4-CC90-46E8-B2D1-DD9A7D2DC2E7}" type="pres">
      <dgm:prSet presAssocID="{A67A127D-EE27-42A1-9090-2915465F181F}" presName="horz1" presStyleCnt="0"/>
      <dgm:spPr/>
    </dgm:pt>
    <dgm:pt modelId="{EF553EB3-4850-44F7-BB67-47D37BCC693D}" type="pres">
      <dgm:prSet presAssocID="{A67A127D-EE27-42A1-9090-2915465F181F}" presName="tx1" presStyleLbl="revTx" presStyleIdx="4" presStyleCnt="8"/>
      <dgm:spPr/>
    </dgm:pt>
    <dgm:pt modelId="{AA465FE0-55B2-4372-8A69-F15CFC50B4D0}" type="pres">
      <dgm:prSet presAssocID="{A67A127D-EE27-42A1-9090-2915465F181F}" presName="vert1" presStyleCnt="0"/>
      <dgm:spPr/>
    </dgm:pt>
    <dgm:pt modelId="{BB2F8365-F913-4A78-8CCC-DF9EC1CE2E76}" type="pres">
      <dgm:prSet presAssocID="{4912FEDD-DFAD-47B0-B7A3-52E3FF4DF56A}" presName="thickLine" presStyleLbl="alignNode1" presStyleIdx="5" presStyleCnt="8"/>
      <dgm:spPr/>
    </dgm:pt>
    <dgm:pt modelId="{774BA4F6-5F71-4CEC-AD98-B3263409766D}" type="pres">
      <dgm:prSet presAssocID="{4912FEDD-DFAD-47B0-B7A3-52E3FF4DF56A}" presName="horz1" presStyleCnt="0"/>
      <dgm:spPr/>
    </dgm:pt>
    <dgm:pt modelId="{73CDB326-10B4-49D1-927C-55A5F1E3ECDB}" type="pres">
      <dgm:prSet presAssocID="{4912FEDD-DFAD-47B0-B7A3-52E3FF4DF56A}" presName="tx1" presStyleLbl="revTx" presStyleIdx="5" presStyleCnt="8"/>
      <dgm:spPr/>
    </dgm:pt>
    <dgm:pt modelId="{99FE0A4A-3B63-476D-B1C2-88D07E1260CD}" type="pres">
      <dgm:prSet presAssocID="{4912FEDD-DFAD-47B0-B7A3-52E3FF4DF56A}" presName="vert1" presStyleCnt="0"/>
      <dgm:spPr/>
    </dgm:pt>
    <dgm:pt modelId="{167F3F19-A405-459D-873E-609205CBCDBA}" type="pres">
      <dgm:prSet presAssocID="{17FCA43F-92B5-4281-977A-752FE2A478ED}" presName="thickLine" presStyleLbl="alignNode1" presStyleIdx="6" presStyleCnt="8"/>
      <dgm:spPr/>
    </dgm:pt>
    <dgm:pt modelId="{7757ECCA-5B42-4624-AA6C-F383F0CEE45D}" type="pres">
      <dgm:prSet presAssocID="{17FCA43F-92B5-4281-977A-752FE2A478ED}" presName="horz1" presStyleCnt="0"/>
      <dgm:spPr/>
    </dgm:pt>
    <dgm:pt modelId="{B4282A0B-C02B-4E98-ADFF-2BCF51000AF0}" type="pres">
      <dgm:prSet presAssocID="{17FCA43F-92B5-4281-977A-752FE2A478ED}" presName="tx1" presStyleLbl="revTx" presStyleIdx="6" presStyleCnt="8"/>
      <dgm:spPr/>
    </dgm:pt>
    <dgm:pt modelId="{00D25484-C425-4203-954C-4DA9F896C96A}" type="pres">
      <dgm:prSet presAssocID="{17FCA43F-92B5-4281-977A-752FE2A478ED}" presName="vert1" presStyleCnt="0"/>
      <dgm:spPr/>
    </dgm:pt>
    <dgm:pt modelId="{F2D5CF2B-D53D-4D8F-A10C-74FD3630D22B}" type="pres">
      <dgm:prSet presAssocID="{160CC122-4088-4DF2-9596-576F1E62DB7C}" presName="thickLine" presStyleLbl="alignNode1" presStyleIdx="7" presStyleCnt="8"/>
      <dgm:spPr/>
    </dgm:pt>
    <dgm:pt modelId="{C7C4B1D0-5865-4A34-8B05-0FD7F94CDCC6}" type="pres">
      <dgm:prSet presAssocID="{160CC122-4088-4DF2-9596-576F1E62DB7C}" presName="horz1" presStyleCnt="0"/>
      <dgm:spPr/>
    </dgm:pt>
    <dgm:pt modelId="{BC171B83-72B8-48B1-B526-CF5C98091F73}" type="pres">
      <dgm:prSet presAssocID="{160CC122-4088-4DF2-9596-576F1E62DB7C}" presName="tx1" presStyleLbl="revTx" presStyleIdx="7" presStyleCnt="8"/>
      <dgm:spPr/>
    </dgm:pt>
    <dgm:pt modelId="{A6576B4B-38B7-4343-98C2-57835C19AB84}" type="pres">
      <dgm:prSet presAssocID="{160CC122-4088-4DF2-9596-576F1E62DB7C}" presName="vert1" presStyleCnt="0"/>
      <dgm:spPr/>
    </dgm:pt>
  </dgm:ptLst>
  <dgm:cxnLst>
    <dgm:cxn modelId="{7CD3A102-EFA2-4919-BF33-8CB0EE3B9023}" type="presOf" srcId="{4912FEDD-DFAD-47B0-B7A3-52E3FF4DF56A}" destId="{73CDB326-10B4-49D1-927C-55A5F1E3ECDB}" srcOrd="0" destOrd="0" presId="urn:microsoft.com/office/officeart/2008/layout/LinedList"/>
    <dgm:cxn modelId="{CE7C3904-345C-496E-9F72-6956B44C5318}" type="presOf" srcId="{A67A127D-EE27-42A1-9090-2915465F181F}" destId="{EF553EB3-4850-44F7-BB67-47D37BCC693D}" srcOrd="0" destOrd="0" presId="urn:microsoft.com/office/officeart/2008/layout/LinedList"/>
    <dgm:cxn modelId="{595ABF04-D785-4B60-B091-1FFFE2339EF7}" type="presOf" srcId="{160CC122-4088-4DF2-9596-576F1E62DB7C}" destId="{BC171B83-72B8-48B1-B526-CF5C98091F73}" srcOrd="0" destOrd="0" presId="urn:microsoft.com/office/officeart/2008/layout/LinedList"/>
    <dgm:cxn modelId="{9DE0D405-5998-4BD7-BE88-D892F37E7A6B}" type="presOf" srcId="{58072CCA-475C-40B5-8949-D5BF237CA6AD}" destId="{A1C3D71B-8311-4A47-9AA2-6B10BBCDD4D5}" srcOrd="0" destOrd="0" presId="urn:microsoft.com/office/officeart/2008/layout/LinedList"/>
    <dgm:cxn modelId="{DED6300A-03A0-4796-90B6-3AEEDE6B31D5}" type="presOf" srcId="{17FCA43F-92B5-4281-977A-752FE2A478ED}" destId="{B4282A0B-C02B-4E98-ADFF-2BCF51000AF0}" srcOrd="0" destOrd="0" presId="urn:microsoft.com/office/officeart/2008/layout/LinedList"/>
    <dgm:cxn modelId="{DADC2414-567E-4DDD-B946-2631FE00CA3A}" srcId="{D9E0F67E-615B-437D-84E6-972A71EFACC5}" destId="{160CC122-4088-4DF2-9596-576F1E62DB7C}" srcOrd="7" destOrd="0" parTransId="{CD21FCFF-D498-4AE4-9BE1-AF5E94E743DC}" sibTransId="{011318D6-8864-45AB-AFC9-FCC567D88EDC}"/>
    <dgm:cxn modelId="{BFADBC41-AE41-46F8-A7A3-52AE736619FD}" srcId="{D9E0F67E-615B-437D-84E6-972A71EFACC5}" destId="{4912FEDD-DFAD-47B0-B7A3-52E3FF4DF56A}" srcOrd="5" destOrd="0" parTransId="{B1D42084-DFE9-4455-8AFF-6D44824E43E7}" sibTransId="{40B1CAFE-9551-45BB-AFD8-B881E7C2FA80}"/>
    <dgm:cxn modelId="{0F0BFD4D-931F-4E14-B549-AC39DEA647A6}" srcId="{D9E0F67E-615B-437D-84E6-972A71EFACC5}" destId="{A933EE2F-DAEE-4CEB-AA26-CCFF5AFE16EA}" srcOrd="1" destOrd="0" parTransId="{0F8DC55A-07B3-481D-A0B7-68EAF80DC3DA}" sibTransId="{6FC4D0AF-7E07-4281-88AB-BE6ED0F1B488}"/>
    <dgm:cxn modelId="{C8EE096F-159F-4BB4-A2B8-9C3F1BAB4CD9}" srcId="{D9E0F67E-615B-437D-84E6-972A71EFACC5}" destId="{5E29570B-974F-4179-9CAB-0F4F90183BB2}" srcOrd="2" destOrd="0" parTransId="{40336381-9754-496E-AC75-B5EC6721174C}" sibTransId="{4350C412-82D0-4615-A400-3FF6CB103A00}"/>
    <dgm:cxn modelId="{09F7E150-1E5A-4CF3-B1F4-411D7B4B1D6D}" srcId="{D9E0F67E-615B-437D-84E6-972A71EFACC5}" destId="{17FCA43F-92B5-4281-977A-752FE2A478ED}" srcOrd="6" destOrd="0" parTransId="{BD62530C-BD86-4ED7-AFFF-DECF2B8CCE65}" sibTransId="{9775D18F-E1C7-432A-AEFB-150318B77C16}"/>
    <dgm:cxn modelId="{BF087786-E6BF-4351-A0D7-C8852E9AF930}" type="presOf" srcId="{BA8C1561-D636-4BFF-9301-F1FB297ACB0F}" destId="{09C2388F-EB00-4CC5-89BD-4B21F060D0DB}" srcOrd="0" destOrd="0" presId="urn:microsoft.com/office/officeart/2008/layout/LinedList"/>
    <dgm:cxn modelId="{54724788-7560-43CF-A88A-F0B5BB1C9D66}" srcId="{D9E0F67E-615B-437D-84E6-972A71EFACC5}" destId="{A67A127D-EE27-42A1-9090-2915465F181F}" srcOrd="4" destOrd="0" parTransId="{0A85A159-DB20-4FA8-860B-6C0344584F3D}" sibTransId="{338CCA02-8416-4053-A30B-93C8A895F736}"/>
    <dgm:cxn modelId="{79EA909F-366E-4B83-ADAF-D8687687625D}" srcId="{D9E0F67E-615B-437D-84E6-972A71EFACC5}" destId="{58072CCA-475C-40B5-8949-D5BF237CA6AD}" srcOrd="3" destOrd="0" parTransId="{77562B54-6A7B-4FB6-9708-D6004F268557}" sibTransId="{9A0F2162-2BD5-46DB-B0B4-1788FECDE2F5}"/>
    <dgm:cxn modelId="{7C5E7AD2-9AF3-4252-BAC4-A44E00DE1641}" type="presOf" srcId="{A933EE2F-DAEE-4CEB-AA26-CCFF5AFE16EA}" destId="{D6FFDDA4-ED4C-4B15-BFFD-DCFFAFF800E6}" srcOrd="0" destOrd="0" presId="urn:microsoft.com/office/officeart/2008/layout/LinedList"/>
    <dgm:cxn modelId="{9909E8D4-D8F8-4B31-89AD-D39DCFB37E21}" type="presOf" srcId="{D9E0F67E-615B-437D-84E6-972A71EFACC5}" destId="{A7CD8280-B3FC-48E2-BAD6-B77888BC47BE}" srcOrd="0" destOrd="0" presId="urn:microsoft.com/office/officeart/2008/layout/LinedList"/>
    <dgm:cxn modelId="{982C0BE4-4FC8-415B-94FB-71A145E7346D}" type="presOf" srcId="{5E29570B-974F-4179-9CAB-0F4F90183BB2}" destId="{3EAD0340-9D84-4E22-847D-E587EC2865B3}" srcOrd="0" destOrd="0" presId="urn:microsoft.com/office/officeart/2008/layout/LinedList"/>
    <dgm:cxn modelId="{E8BE48EB-F50C-4858-9CEC-509F302FBDB5}" srcId="{D9E0F67E-615B-437D-84E6-972A71EFACC5}" destId="{BA8C1561-D636-4BFF-9301-F1FB297ACB0F}" srcOrd="0" destOrd="0" parTransId="{DD042197-2B62-425A-BC46-61CD81849BBC}" sibTransId="{FA320DC9-BA68-4942-AD52-1D6096AD70EB}"/>
    <dgm:cxn modelId="{0D3F568A-A970-4B2A-B4E6-E07704791ED4}" type="presParOf" srcId="{A7CD8280-B3FC-48E2-BAD6-B77888BC47BE}" destId="{74A52086-B5BD-4427-B8BD-30F0B031D938}" srcOrd="0" destOrd="0" presId="urn:microsoft.com/office/officeart/2008/layout/LinedList"/>
    <dgm:cxn modelId="{676C9F83-FE78-44ED-9286-80FDC11A20EA}" type="presParOf" srcId="{A7CD8280-B3FC-48E2-BAD6-B77888BC47BE}" destId="{89FEFF18-32FA-44A6-87D8-5E6C750ED275}" srcOrd="1" destOrd="0" presId="urn:microsoft.com/office/officeart/2008/layout/LinedList"/>
    <dgm:cxn modelId="{0CF1E6F5-D1AC-4D65-8381-EA90931551CC}" type="presParOf" srcId="{89FEFF18-32FA-44A6-87D8-5E6C750ED275}" destId="{09C2388F-EB00-4CC5-89BD-4B21F060D0DB}" srcOrd="0" destOrd="0" presId="urn:microsoft.com/office/officeart/2008/layout/LinedList"/>
    <dgm:cxn modelId="{787398AD-0F22-4F0C-8588-D04EC728C36B}" type="presParOf" srcId="{89FEFF18-32FA-44A6-87D8-5E6C750ED275}" destId="{8BCE3B66-095F-45E0-B59F-DB0E9EC37A11}" srcOrd="1" destOrd="0" presId="urn:microsoft.com/office/officeart/2008/layout/LinedList"/>
    <dgm:cxn modelId="{6ECBFCE7-8B86-4F5E-A97E-EC0350CC7810}" type="presParOf" srcId="{A7CD8280-B3FC-48E2-BAD6-B77888BC47BE}" destId="{9BAA8552-6FA0-446D-B20A-C0CC580B450B}" srcOrd="2" destOrd="0" presId="urn:microsoft.com/office/officeart/2008/layout/LinedList"/>
    <dgm:cxn modelId="{4FE69A59-0FD7-4038-ABD8-03BDA8C10097}" type="presParOf" srcId="{A7CD8280-B3FC-48E2-BAD6-B77888BC47BE}" destId="{8A55B1B5-A7CD-4565-8FBC-5D4E6FB1D95F}" srcOrd="3" destOrd="0" presId="urn:microsoft.com/office/officeart/2008/layout/LinedList"/>
    <dgm:cxn modelId="{A2BE400B-A9B6-4263-8BE0-51DB5961AC87}" type="presParOf" srcId="{8A55B1B5-A7CD-4565-8FBC-5D4E6FB1D95F}" destId="{D6FFDDA4-ED4C-4B15-BFFD-DCFFAFF800E6}" srcOrd="0" destOrd="0" presId="urn:microsoft.com/office/officeart/2008/layout/LinedList"/>
    <dgm:cxn modelId="{292B7A87-9FF8-4CF1-BC7B-0FDF00DE0874}" type="presParOf" srcId="{8A55B1B5-A7CD-4565-8FBC-5D4E6FB1D95F}" destId="{559F3277-E021-45E7-9678-E3B9F5779FD1}" srcOrd="1" destOrd="0" presId="urn:microsoft.com/office/officeart/2008/layout/LinedList"/>
    <dgm:cxn modelId="{18B0B9E7-12E7-4AB9-9EF6-53BC760FE831}" type="presParOf" srcId="{A7CD8280-B3FC-48E2-BAD6-B77888BC47BE}" destId="{9A54BA99-4E89-4DCA-8DC5-A652C291FEB9}" srcOrd="4" destOrd="0" presId="urn:microsoft.com/office/officeart/2008/layout/LinedList"/>
    <dgm:cxn modelId="{0E2E1E83-0FA0-4EA3-83A6-9C7485877734}" type="presParOf" srcId="{A7CD8280-B3FC-48E2-BAD6-B77888BC47BE}" destId="{B11D974F-4F1B-4CA6-A1A9-6DFF413291F8}" srcOrd="5" destOrd="0" presId="urn:microsoft.com/office/officeart/2008/layout/LinedList"/>
    <dgm:cxn modelId="{3E8FAD02-4091-4FEE-9C64-6D48759D957E}" type="presParOf" srcId="{B11D974F-4F1B-4CA6-A1A9-6DFF413291F8}" destId="{3EAD0340-9D84-4E22-847D-E587EC2865B3}" srcOrd="0" destOrd="0" presId="urn:microsoft.com/office/officeart/2008/layout/LinedList"/>
    <dgm:cxn modelId="{ED3E65F5-02BB-42BF-9483-19E83A466F14}" type="presParOf" srcId="{B11D974F-4F1B-4CA6-A1A9-6DFF413291F8}" destId="{7ADFDBA4-7364-4823-B451-4C0F5D5FA624}" srcOrd="1" destOrd="0" presId="urn:microsoft.com/office/officeart/2008/layout/LinedList"/>
    <dgm:cxn modelId="{958838F9-F8F2-437C-96D1-18B2E3373A06}" type="presParOf" srcId="{A7CD8280-B3FC-48E2-BAD6-B77888BC47BE}" destId="{D0AB7132-D235-41FF-8459-5B11A47DA9EC}" srcOrd="6" destOrd="0" presId="urn:microsoft.com/office/officeart/2008/layout/LinedList"/>
    <dgm:cxn modelId="{23CBA974-91B6-43F3-BC9C-FF3ED73CCB74}" type="presParOf" srcId="{A7CD8280-B3FC-48E2-BAD6-B77888BC47BE}" destId="{83F13816-91FC-4608-B772-C580F2FC830B}" srcOrd="7" destOrd="0" presId="urn:microsoft.com/office/officeart/2008/layout/LinedList"/>
    <dgm:cxn modelId="{44872E52-EC92-4B38-A65A-43A757F63AE4}" type="presParOf" srcId="{83F13816-91FC-4608-B772-C580F2FC830B}" destId="{A1C3D71B-8311-4A47-9AA2-6B10BBCDD4D5}" srcOrd="0" destOrd="0" presId="urn:microsoft.com/office/officeart/2008/layout/LinedList"/>
    <dgm:cxn modelId="{ED8AA677-3565-4CCC-9F87-9D4DA27CA38D}" type="presParOf" srcId="{83F13816-91FC-4608-B772-C580F2FC830B}" destId="{A8E35BD1-CBEA-4C29-9AFE-C0D375FF5894}" srcOrd="1" destOrd="0" presId="urn:microsoft.com/office/officeart/2008/layout/LinedList"/>
    <dgm:cxn modelId="{E3F3C1C2-CAF3-40F4-8B40-024CA3FB2F39}" type="presParOf" srcId="{A7CD8280-B3FC-48E2-BAD6-B77888BC47BE}" destId="{CDE0E1C0-6A6F-4688-A3BA-1638A09E5B00}" srcOrd="8" destOrd="0" presId="urn:microsoft.com/office/officeart/2008/layout/LinedList"/>
    <dgm:cxn modelId="{5CADDD53-C000-435D-A0A3-0473013F81A1}" type="presParOf" srcId="{A7CD8280-B3FC-48E2-BAD6-B77888BC47BE}" destId="{8D5820A4-CC90-46E8-B2D1-DD9A7D2DC2E7}" srcOrd="9" destOrd="0" presId="urn:microsoft.com/office/officeart/2008/layout/LinedList"/>
    <dgm:cxn modelId="{D8A2803D-C4C5-478C-93D2-3AC363F03E79}" type="presParOf" srcId="{8D5820A4-CC90-46E8-B2D1-DD9A7D2DC2E7}" destId="{EF553EB3-4850-44F7-BB67-47D37BCC693D}" srcOrd="0" destOrd="0" presId="urn:microsoft.com/office/officeart/2008/layout/LinedList"/>
    <dgm:cxn modelId="{B5E42821-09E1-48AA-B419-85EEDD5C5E50}" type="presParOf" srcId="{8D5820A4-CC90-46E8-B2D1-DD9A7D2DC2E7}" destId="{AA465FE0-55B2-4372-8A69-F15CFC50B4D0}" srcOrd="1" destOrd="0" presId="urn:microsoft.com/office/officeart/2008/layout/LinedList"/>
    <dgm:cxn modelId="{2E257E1E-5A49-4A3B-B071-03F422580511}" type="presParOf" srcId="{A7CD8280-B3FC-48E2-BAD6-B77888BC47BE}" destId="{BB2F8365-F913-4A78-8CCC-DF9EC1CE2E76}" srcOrd="10" destOrd="0" presId="urn:microsoft.com/office/officeart/2008/layout/LinedList"/>
    <dgm:cxn modelId="{C30B8666-AFEC-494D-A62F-183C32AD996F}" type="presParOf" srcId="{A7CD8280-B3FC-48E2-BAD6-B77888BC47BE}" destId="{774BA4F6-5F71-4CEC-AD98-B3263409766D}" srcOrd="11" destOrd="0" presId="urn:microsoft.com/office/officeart/2008/layout/LinedList"/>
    <dgm:cxn modelId="{E98FAE13-93E0-466A-8053-77172039F237}" type="presParOf" srcId="{774BA4F6-5F71-4CEC-AD98-B3263409766D}" destId="{73CDB326-10B4-49D1-927C-55A5F1E3ECDB}" srcOrd="0" destOrd="0" presId="urn:microsoft.com/office/officeart/2008/layout/LinedList"/>
    <dgm:cxn modelId="{C5F10325-4550-4D2D-98F3-5D5C9F0F7812}" type="presParOf" srcId="{774BA4F6-5F71-4CEC-AD98-B3263409766D}" destId="{99FE0A4A-3B63-476D-B1C2-88D07E1260CD}" srcOrd="1" destOrd="0" presId="urn:microsoft.com/office/officeart/2008/layout/LinedList"/>
    <dgm:cxn modelId="{8EF85ECE-893C-486C-8158-E050AA8EE87E}" type="presParOf" srcId="{A7CD8280-B3FC-48E2-BAD6-B77888BC47BE}" destId="{167F3F19-A405-459D-873E-609205CBCDBA}" srcOrd="12" destOrd="0" presId="urn:microsoft.com/office/officeart/2008/layout/LinedList"/>
    <dgm:cxn modelId="{18EFE350-51CB-4517-A2A6-7B49EA42E8E9}" type="presParOf" srcId="{A7CD8280-B3FC-48E2-BAD6-B77888BC47BE}" destId="{7757ECCA-5B42-4624-AA6C-F383F0CEE45D}" srcOrd="13" destOrd="0" presId="urn:microsoft.com/office/officeart/2008/layout/LinedList"/>
    <dgm:cxn modelId="{E781B8DC-19AC-4750-B6E7-C5E85969BA2E}" type="presParOf" srcId="{7757ECCA-5B42-4624-AA6C-F383F0CEE45D}" destId="{B4282A0B-C02B-4E98-ADFF-2BCF51000AF0}" srcOrd="0" destOrd="0" presId="urn:microsoft.com/office/officeart/2008/layout/LinedList"/>
    <dgm:cxn modelId="{BF5F6531-A156-453E-8D86-73C5769128E0}" type="presParOf" srcId="{7757ECCA-5B42-4624-AA6C-F383F0CEE45D}" destId="{00D25484-C425-4203-954C-4DA9F896C96A}" srcOrd="1" destOrd="0" presId="urn:microsoft.com/office/officeart/2008/layout/LinedList"/>
    <dgm:cxn modelId="{60D92432-A55D-4564-9C1D-1FA036B2BCC2}" type="presParOf" srcId="{A7CD8280-B3FC-48E2-BAD6-B77888BC47BE}" destId="{F2D5CF2B-D53D-4D8F-A10C-74FD3630D22B}" srcOrd="14" destOrd="0" presId="urn:microsoft.com/office/officeart/2008/layout/LinedList"/>
    <dgm:cxn modelId="{BFCA8CEB-B268-4173-A068-8013146FE1AA}" type="presParOf" srcId="{A7CD8280-B3FC-48E2-BAD6-B77888BC47BE}" destId="{C7C4B1D0-5865-4A34-8B05-0FD7F94CDCC6}" srcOrd="15" destOrd="0" presId="urn:microsoft.com/office/officeart/2008/layout/LinedList"/>
    <dgm:cxn modelId="{E5C7A455-CC30-41B5-BC37-3CD87BEBF4ED}" type="presParOf" srcId="{C7C4B1D0-5865-4A34-8B05-0FD7F94CDCC6}" destId="{BC171B83-72B8-48B1-B526-CF5C98091F73}" srcOrd="0" destOrd="0" presId="urn:microsoft.com/office/officeart/2008/layout/LinedList"/>
    <dgm:cxn modelId="{6B03BC4D-A4FF-48E6-A1F9-3A605668C356}" type="presParOf" srcId="{C7C4B1D0-5865-4A34-8B05-0FD7F94CDCC6}" destId="{A6576B4B-38B7-4343-98C2-57835C19AB8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5CEF66-623C-423B-871F-15218C3CBA2D}" type="doc">
      <dgm:prSet loTypeId="urn:microsoft.com/office/officeart/2018/5/layout/IconCircle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B68BFA36-AD66-4DDF-9B76-B60C6F9339EC}">
      <dgm:prSet/>
      <dgm:spPr/>
      <dgm:t>
        <a:bodyPr/>
        <a:lstStyle/>
        <a:p>
          <a:pPr>
            <a:lnSpc>
              <a:spcPct val="100000"/>
            </a:lnSpc>
            <a:defRPr cap="all"/>
          </a:pPr>
          <a:r>
            <a:rPr lang="en-US"/>
            <a:t>Bone biopsy a gold standard </a:t>
          </a:r>
        </a:p>
      </dgm:t>
    </dgm:pt>
    <dgm:pt modelId="{56C9BCE0-7DE3-42A1-9FE6-F2A444F45786}" type="parTrans" cxnId="{506F6F95-9C9B-4DCC-8BCA-03FE9D5A3497}">
      <dgm:prSet/>
      <dgm:spPr/>
      <dgm:t>
        <a:bodyPr/>
        <a:lstStyle/>
        <a:p>
          <a:endParaRPr lang="en-US"/>
        </a:p>
      </dgm:t>
    </dgm:pt>
    <dgm:pt modelId="{32E0731F-B4D3-4B7D-A89A-043F349559E4}" type="sibTrans" cxnId="{506F6F95-9C9B-4DCC-8BCA-03FE9D5A3497}">
      <dgm:prSet/>
      <dgm:spPr/>
      <dgm:t>
        <a:bodyPr/>
        <a:lstStyle/>
        <a:p>
          <a:endParaRPr lang="en-US"/>
        </a:p>
      </dgm:t>
    </dgm:pt>
    <dgm:pt modelId="{E820D7F1-69F9-492E-9DB4-4776C309763C}">
      <dgm:prSet/>
      <dgm:spPr/>
      <dgm:t>
        <a:bodyPr/>
        <a:lstStyle/>
        <a:p>
          <a:pPr>
            <a:lnSpc>
              <a:spcPct val="100000"/>
            </a:lnSpc>
            <a:defRPr cap="all"/>
          </a:pPr>
          <a:r>
            <a:rPr lang="en-US" dirty="0"/>
            <a:t>PTH levels &lt;150 pg/mL</a:t>
          </a:r>
        </a:p>
      </dgm:t>
    </dgm:pt>
    <dgm:pt modelId="{3B28DFA0-9EC4-4A2B-B1E2-1E502B0F65A6}" type="parTrans" cxnId="{2B579161-7D55-4582-AC5F-3E494A12D470}">
      <dgm:prSet/>
      <dgm:spPr/>
      <dgm:t>
        <a:bodyPr/>
        <a:lstStyle/>
        <a:p>
          <a:endParaRPr lang="en-US"/>
        </a:p>
      </dgm:t>
    </dgm:pt>
    <dgm:pt modelId="{E9B74F5A-61E6-464C-A677-6F9F5648E21C}" type="sibTrans" cxnId="{2B579161-7D55-4582-AC5F-3E494A12D470}">
      <dgm:prSet/>
      <dgm:spPr/>
      <dgm:t>
        <a:bodyPr/>
        <a:lstStyle/>
        <a:p>
          <a:endParaRPr lang="en-US"/>
        </a:p>
      </dgm:t>
    </dgm:pt>
    <dgm:pt modelId="{B5DD9670-2515-4F80-BC01-63A40B7BCB5D}">
      <dgm:prSet/>
      <dgm:spPr/>
      <dgm:t>
        <a:bodyPr/>
        <a:lstStyle/>
        <a:p>
          <a:pPr>
            <a:lnSpc>
              <a:spcPct val="100000"/>
            </a:lnSpc>
            <a:defRPr cap="all"/>
          </a:pPr>
          <a:r>
            <a:rPr lang="en-US" dirty="0"/>
            <a:t>BSAP &lt;12.9 ng/mL </a:t>
          </a:r>
        </a:p>
      </dgm:t>
    </dgm:pt>
    <dgm:pt modelId="{0E0011DA-067B-4251-8DF0-F19CC899BFBB}" type="parTrans" cxnId="{8D67BA2B-4678-4A32-9FBB-A80F917DB834}">
      <dgm:prSet/>
      <dgm:spPr/>
      <dgm:t>
        <a:bodyPr/>
        <a:lstStyle/>
        <a:p>
          <a:endParaRPr lang="en-US"/>
        </a:p>
      </dgm:t>
    </dgm:pt>
    <dgm:pt modelId="{358AD7EB-6845-4FBF-B22C-DF0C16C5D229}" type="sibTrans" cxnId="{8D67BA2B-4678-4A32-9FBB-A80F917DB834}">
      <dgm:prSet/>
      <dgm:spPr/>
      <dgm:t>
        <a:bodyPr/>
        <a:lstStyle/>
        <a:p>
          <a:endParaRPr lang="en-US"/>
        </a:p>
      </dgm:t>
    </dgm:pt>
    <dgm:pt modelId="{DE7C11D5-D8C7-487C-9C63-DC2235987D20}" type="pres">
      <dgm:prSet presAssocID="{FA5CEF66-623C-423B-871F-15218C3CBA2D}" presName="root" presStyleCnt="0">
        <dgm:presLayoutVars>
          <dgm:dir/>
          <dgm:resizeHandles val="exact"/>
        </dgm:presLayoutVars>
      </dgm:prSet>
      <dgm:spPr/>
    </dgm:pt>
    <dgm:pt modelId="{9612A93D-73FB-42A7-AC65-177DAC7E8236}" type="pres">
      <dgm:prSet presAssocID="{B68BFA36-AD66-4DDF-9B76-B60C6F9339EC}" presName="compNode" presStyleCnt="0"/>
      <dgm:spPr/>
    </dgm:pt>
    <dgm:pt modelId="{DCAB961B-920E-4573-8BDF-6E5F1DCB3992}" type="pres">
      <dgm:prSet presAssocID="{B68BFA36-AD66-4DDF-9B76-B60C6F9339EC}" presName="iconBgRect" presStyleLbl="bgShp" presStyleIdx="0" presStyleCnt="3"/>
      <dgm:spPr/>
    </dgm:pt>
    <dgm:pt modelId="{363A0AB4-8925-4B2F-B4AB-997D1AC7AC27}" type="pres">
      <dgm:prSet presAssocID="{B68BFA36-AD66-4DDF-9B76-B60C6F9339E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e"/>
        </a:ext>
      </dgm:extLst>
    </dgm:pt>
    <dgm:pt modelId="{1E82BC13-AA47-4732-BB69-192900892C51}" type="pres">
      <dgm:prSet presAssocID="{B68BFA36-AD66-4DDF-9B76-B60C6F9339EC}" presName="spaceRect" presStyleCnt="0"/>
      <dgm:spPr/>
    </dgm:pt>
    <dgm:pt modelId="{D9CAC97A-F232-4F78-8B48-18EA9669A78F}" type="pres">
      <dgm:prSet presAssocID="{B68BFA36-AD66-4DDF-9B76-B60C6F9339EC}" presName="textRect" presStyleLbl="revTx" presStyleIdx="0" presStyleCnt="3">
        <dgm:presLayoutVars>
          <dgm:chMax val="1"/>
          <dgm:chPref val="1"/>
        </dgm:presLayoutVars>
      </dgm:prSet>
      <dgm:spPr/>
    </dgm:pt>
    <dgm:pt modelId="{8B06F239-5D5B-4EA1-BF69-C09B0FA72130}" type="pres">
      <dgm:prSet presAssocID="{32E0731F-B4D3-4B7D-A89A-043F349559E4}" presName="sibTrans" presStyleCnt="0"/>
      <dgm:spPr/>
    </dgm:pt>
    <dgm:pt modelId="{FBCE4678-69AA-4175-B1D9-77CC5FD2F168}" type="pres">
      <dgm:prSet presAssocID="{E820D7F1-69F9-492E-9DB4-4776C309763C}" presName="compNode" presStyleCnt="0"/>
      <dgm:spPr/>
    </dgm:pt>
    <dgm:pt modelId="{20F1C824-E670-4548-9C34-3AF3DDC5F4C5}" type="pres">
      <dgm:prSet presAssocID="{E820D7F1-69F9-492E-9DB4-4776C309763C}" presName="iconBgRect" presStyleLbl="bgShp" presStyleIdx="1" presStyleCnt="3"/>
      <dgm:spPr/>
    </dgm:pt>
    <dgm:pt modelId="{7FEC9D11-A8A4-486A-9FD9-55A66DDAC961}" type="pres">
      <dgm:prSet presAssocID="{E820D7F1-69F9-492E-9DB4-4776C309763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A54A5989-4307-435B-A9DE-4437DC05B915}" type="pres">
      <dgm:prSet presAssocID="{E820D7F1-69F9-492E-9DB4-4776C309763C}" presName="spaceRect" presStyleCnt="0"/>
      <dgm:spPr/>
    </dgm:pt>
    <dgm:pt modelId="{544AFD5D-D6D3-4ECA-8D7B-4E951802233C}" type="pres">
      <dgm:prSet presAssocID="{E820D7F1-69F9-492E-9DB4-4776C309763C}" presName="textRect" presStyleLbl="revTx" presStyleIdx="1" presStyleCnt="3">
        <dgm:presLayoutVars>
          <dgm:chMax val="1"/>
          <dgm:chPref val="1"/>
        </dgm:presLayoutVars>
      </dgm:prSet>
      <dgm:spPr/>
    </dgm:pt>
    <dgm:pt modelId="{E3CED2AC-E205-4A94-B1B5-F013D7FBCF8C}" type="pres">
      <dgm:prSet presAssocID="{E9B74F5A-61E6-464C-A677-6F9F5648E21C}" presName="sibTrans" presStyleCnt="0"/>
      <dgm:spPr/>
    </dgm:pt>
    <dgm:pt modelId="{E57E3E8B-D4EC-42FB-AF34-BE1F8FD3D23D}" type="pres">
      <dgm:prSet presAssocID="{B5DD9670-2515-4F80-BC01-63A40B7BCB5D}" presName="compNode" presStyleCnt="0"/>
      <dgm:spPr/>
    </dgm:pt>
    <dgm:pt modelId="{892CCD3A-88CC-48E4-9D50-54153A7D5912}" type="pres">
      <dgm:prSet presAssocID="{B5DD9670-2515-4F80-BC01-63A40B7BCB5D}" presName="iconBgRect" presStyleLbl="bgShp" presStyleIdx="2" presStyleCnt="3"/>
      <dgm:spPr/>
    </dgm:pt>
    <dgm:pt modelId="{C0042301-422A-4791-9747-1DA2506361BD}" type="pres">
      <dgm:prSet presAssocID="{B5DD9670-2515-4F80-BC01-63A40B7BCB5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ne Arrow: Straight"/>
        </a:ext>
      </dgm:extLst>
    </dgm:pt>
    <dgm:pt modelId="{5BE73D87-8402-489C-B5C3-AB24F2B94E4C}" type="pres">
      <dgm:prSet presAssocID="{B5DD9670-2515-4F80-BC01-63A40B7BCB5D}" presName="spaceRect" presStyleCnt="0"/>
      <dgm:spPr/>
    </dgm:pt>
    <dgm:pt modelId="{1DDE228D-CA02-49F2-ADCC-0F4EB9CC1377}" type="pres">
      <dgm:prSet presAssocID="{B5DD9670-2515-4F80-BC01-63A40B7BCB5D}" presName="textRect" presStyleLbl="revTx" presStyleIdx="2" presStyleCnt="3">
        <dgm:presLayoutVars>
          <dgm:chMax val="1"/>
          <dgm:chPref val="1"/>
        </dgm:presLayoutVars>
      </dgm:prSet>
      <dgm:spPr/>
    </dgm:pt>
  </dgm:ptLst>
  <dgm:cxnLst>
    <dgm:cxn modelId="{8D67BA2B-4678-4A32-9FBB-A80F917DB834}" srcId="{FA5CEF66-623C-423B-871F-15218C3CBA2D}" destId="{B5DD9670-2515-4F80-BC01-63A40B7BCB5D}" srcOrd="2" destOrd="0" parTransId="{0E0011DA-067B-4251-8DF0-F19CC899BFBB}" sibTransId="{358AD7EB-6845-4FBF-B22C-DF0C16C5D229}"/>
    <dgm:cxn modelId="{2B579161-7D55-4582-AC5F-3E494A12D470}" srcId="{FA5CEF66-623C-423B-871F-15218C3CBA2D}" destId="{E820D7F1-69F9-492E-9DB4-4776C309763C}" srcOrd="1" destOrd="0" parTransId="{3B28DFA0-9EC4-4A2B-B1E2-1E502B0F65A6}" sibTransId="{E9B74F5A-61E6-464C-A677-6F9F5648E21C}"/>
    <dgm:cxn modelId="{FB0DDB7A-F5BC-4038-9600-F788EA2B9664}" type="presOf" srcId="{FA5CEF66-623C-423B-871F-15218C3CBA2D}" destId="{DE7C11D5-D8C7-487C-9C63-DC2235987D20}" srcOrd="0" destOrd="0" presId="urn:microsoft.com/office/officeart/2018/5/layout/IconCircleLabelList"/>
    <dgm:cxn modelId="{80F6238E-EFFB-4515-91B9-2078D6173BBB}" type="presOf" srcId="{E820D7F1-69F9-492E-9DB4-4776C309763C}" destId="{544AFD5D-D6D3-4ECA-8D7B-4E951802233C}" srcOrd="0" destOrd="0" presId="urn:microsoft.com/office/officeart/2018/5/layout/IconCircleLabelList"/>
    <dgm:cxn modelId="{506F6F95-9C9B-4DCC-8BCA-03FE9D5A3497}" srcId="{FA5CEF66-623C-423B-871F-15218C3CBA2D}" destId="{B68BFA36-AD66-4DDF-9B76-B60C6F9339EC}" srcOrd="0" destOrd="0" parTransId="{56C9BCE0-7DE3-42A1-9FE6-F2A444F45786}" sibTransId="{32E0731F-B4D3-4B7D-A89A-043F349559E4}"/>
    <dgm:cxn modelId="{16D241A0-6205-4A72-9BD0-FDC238EB43FA}" type="presOf" srcId="{B68BFA36-AD66-4DDF-9B76-B60C6F9339EC}" destId="{D9CAC97A-F232-4F78-8B48-18EA9669A78F}" srcOrd="0" destOrd="0" presId="urn:microsoft.com/office/officeart/2018/5/layout/IconCircleLabelList"/>
    <dgm:cxn modelId="{CB0747FD-6444-4F34-A3D5-812AD7352FE2}" type="presOf" srcId="{B5DD9670-2515-4F80-BC01-63A40B7BCB5D}" destId="{1DDE228D-CA02-49F2-ADCC-0F4EB9CC1377}" srcOrd="0" destOrd="0" presId="urn:microsoft.com/office/officeart/2018/5/layout/IconCircleLabelList"/>
    <dgm:cxn modelId="{DF5D2B56-7E38-41C6-85E2-3D5D9A775172}" type="presParOf" srcId="{DE7C11D5-D8C7-487C-9C63-DC2235987D20}" destId="{9612A93D-73FB-42A7-AC65-177DAC7E8236}" srcOrd="0" destOrd="0" presId="urn:microsoft.com/office/officeart/2018/5/layout/IconCircleLabelList"/>
    <dgm:cxn modelId="{074CB465-63A4-4972-90D9-67654A22AB64}" type="presParOf" srcId="{9612A93D-73FB-42A7-AC65-177DAC7E8236}" destId="{DCAB961B-920E-4573-8BDF-6E5F1DCB3992}" srcOrd="0" destOrd="0" presId="urn:microsoft.com/office/officeart/2018/5/layout/IconCircleLabelList"/>
    <dgm:cxn modelId="{D57171B4-8213-4EE3-9A72-4B863570FF3E}" type="presParOf" srcId="{9612A93D-73FB-42A7-AC65-177DAC7E8236}" destId="{363A0AB4-8925-4B2F-B4AB-997D1AC7AC27}" srcOrd="1" destOrd="0" presId="urn:microsoft.com/office/officeart/2018/5/layout/IconCircleLabelList"/>
    <dgm:cxn modelId="{BB6C65C1-A03D-45C5-8DA6-23F4E601C6AA}" type="presParOf" srcId="{9612A93D-73FB-42A7-AC65-177DAC7E8236}" destId="{1E82BC13-AA47-4732-BB69-192900892C51}" srcOrd="2" destOrd="0" presId="urn:microsoft.com/office/officeart/2018/5/layout/IconCircleLabelList"/>
    <dgm:cxn modelId="{98369023-06CC-4862-A4FD-4CD861A39F85}" type="presParOf" srcId="{9612A93D-73FB-42A7-AC65-177DAC7E8236}" destId="{D9CAC97A-F232-4F78-8B48-18EA9669A78F}" srcOrd="3" destOrd="0" presId="urn:microsoft.com/office/officeart/2018/5/layout/IconCircleLabelList"/>
    <dgm:cxn modelId="{D8EA9000-DA55-4218-84B3-0242C9CF4521}" type="presParOf" srcId="{DE7C11D5-D8C7-487C-9C63-DC2235987D20}" destId="{8B06F239-5D5B-4EA1-BF69-C09B0FA72130}" srcOrd="1" destOrd="0" presId="urn:microsoft.com/office/officeart/2018/5/layout/IconCircleLabelList"/>
    <dgm:cxn modelId="{CF40F9EE-EAD9-4526-866C-D95E4AC0E502}" type="presParOf" srcId="{DE7C11D5-D8C7-487C-9C63-DC2235987D20}" destId="{FBCE4678-69AA-4175-B1D9-77CC5FD2F168}" srcOrd="2" destOrd="0" presId="urn:microsoft.com/office/officeart/2018/5/layout/IconCircleLabelList"/>
    <dgm:cxn modelId="{488ECAE6-3A79-4D03-B6E9-1AC2191F9B19}" type="presParOf" srcId="{FBCE4678-69AA-4175-B1D9-77CC5FD2F168}" destId="{20F1C824-E670-4548-9C34-3AF3DDC5F4C5}" srcOrd="0" destOrd="0" presId="urn:microsoft.com/office/officeart/2018/5/layout/IconCircleLabelList"/>
    <dgm:cxn modelId="{D9491198-47FB-433C-BBF1-81FF76DA5BCB}" type="presParOf" srcId="{FBCE4678-69AA-4175-B1D9-77CC5FD2F168}" destId="{7FEC9D11-A8A4-486A-9FD9-55A66DDAC961}" srcOrd="1" destOrd="0" presId="urn:microsoft.com/office/officeart/2018/5/layout/IconCircleLabelList"/>
    <dgm:cxn modelId="{77F02D80-0E59-48B4-98EE-DEFD3C74FA12}" type="presParOf" srcId="{FBCE4678-69AA-4175-B1D9-77CC5FD2F168}" destId="{A54A5989-4307-435B-A9DE-4437DC05B915}" srcOrd="2" destOrd="0" presId="urn:microsoft.com/office/officeart/2018/5/layout/IconCircleLabelList"/>
    <dgm:cxn modelId="{C74296AF-8E2B-4D64-A682-45806B24EE04}" type="presParOf" srcId="{FBCE4678-69AA-4175-B1D9-77CC5FD2F168}" destId="{544AFD5D-D6D3-4ECA-8D7B-4E951802233C}" srcOrd="3" destOrd="0" presId="urn:microsoft.com/office/officeart/2018/5/layout/IconCircleLabelList"/>
    <dgm:cxn modelId="{4DABD81C-8310-4CCC-8DC7-2D99B66F0F8D}" type="presParOf" srcId="{DE7C11D5-D8C7-487C-9C63-DC2235987D20}" destId="{E3CED2AC-E205-4A94-B1B5-F013D7FBCF8C}" srcOrd="3" destOrd="0" presId="urn:microsoft.com/office/officeart/2018/5/layout/IconCircleLabelList"/>
    <dgm:cxn modelId="{A21AC467-ED25-49A4-B941-0052C32ECB57}" type="presParOf" srcId="{DE7C11D5-D8C7-487C-9C63-DC2235987D20}" destId="{E57E3E8B-D4EC-42FB-AF34-BE1F8FD3D23D}" srcOrd="4" destOrd="0" presId="urn:microsoft.com/office/officeart/2018/5/layout/IconCircleLabelList"/>
    <dgm:cxn modelId="{A9B78616-562C-41B6-992D-4D4AF22E99EF}" type="presParOf" srcId="{E57E3E8B-D4EC-42FB-AF34-BE1F8FD3D23D}" destId="{892CCD3A-88CC-48E4-9D50-54153A7D5912}" srcOrd="0" destOrd="0" presId="urn:microsoft.com/office/officeart/2018/5/layout/IconCircleLabelList"/>
    <dgm:cxn modelId="{15A129C0-7896-4A12-B903-36D7963DF05D}" type="presParOf" srcId="{E57E3E8B-D4EC-42FB-AF34-BE1F8FD3D23D}" destId="{C0042301-422A-4791-9747-1DA2506361BD}" srcOrd="1" destOrd="0" presId="urn:microsoft.com/office/officeart/2018/5/layout/IconCircleLabelList"/>
    <dgm:cxn modelId="{66FC994A-6E31-4450-B61B-0BAA20F2413E}" type="presParOf" srcId="{E57E3E8B-D4EC-42FB-AF34-BE1F8FD3D23D}" destId="{5BE73D87-8402-489C-B5C3-AB24F2B94E4C}" srcOrd="2" destOrd="0" presId="urn:microsoft.com/office/officeart/2018/5/layout/IconCircleLabelList"/>
    <dgm:cxn modelId="{8D6BDDE8-7D6F-4096-844F-F6728BCAAA55}" type="presParOf" srcId="{E57E3E8B-D4EC-42FB-AF34-BE1F8FD3D23D}" destId="{1DDE228D-CA02-49F2-ADCC-0F4EB9CC137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19A098C-3FBA-4FC9-9495-80560301DF24}"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D3CFC0B8-7865-46D1-8469-1CEF07AABB86}">
      <dgm:prSet/>
      <dgm:spPr/>
      <dgm:t>
        <a:bodyPr/>
        <a:lstStyle/>
        <a:p>
          <a:pPr>
            <a:lnSpc>
              <a:spcPct val="100000"/>
            </a:lnSpc>
          </a:pPr>
          <a:r>
            <a:rPr lang="en-US" dirty="0"/>
            <a:t>In the skeleton, PTH increases the rate of bone remodelling, and its action becomes anabolic when its excretion is pulsatile, and catabolic when the bone is exposed to continuously high PTH levels.1</a:t>
          </a:r>
        </a:p>
      </dgm:t>
    </dgm:pt>
    <dgm:pt modelId="{5C42FF54-5BF6-439A-946C-279C4C6DE06E}" type="parTrans" cxnId="{F70FCF68-A18B-4AA3-8D73-4F0D7AD4725F}">
      <dgm:prSet/>
      <dgm:spPr/>
      <dgm:t>
        <a:bodyPr/>
        <a:lstStyle/>
        <a:p>
          <a:endParaRPr lang="en-US"/>
        </a:p>
      </dgm:t>
    </dgm:pt>
    <dgm:pt modelId="{15FAA53D-98F9-4D4B-9A1B-3231FFB5117E}" type="sibTrans" cxnId="{F70FCF68-A18B-4AA3-8D73-4F0D7AD4725F}">
      <dgm:prSet/>
      <dgm:spPr/>
      <dgm:t>
        <a:bodyPr/>
        <a:lstStyle/>
        <a:p>
          <a:endParaRPr lang="en-US"/>
        </a:p>
      </dgm:t>
    </dgm:pt>
    <dgm:pt modelId="{125F73DA-59DA-48BC-87E5-AC80BF9E227E}">
      <dgm:prSet/>
      <dgm:spPr/>
      <dgm:t>
        <a:bodyPr/>
        <a:lstStyle/>
        <a:p>
          <a:pPr>
            <a:lnSpc>
              <a:spcPct val="100000"/>
            </a:lnSpc>
          </a:pPr>
          <a:r>
            <a:rPr lang="en-US" dirty="0"/>
            <a:t>Continuous PTH stimulation causes both bone formation and bone resorption2 </a:t>
          </a:r>
        </a:p>
      </dgm:t>
    </dgm:pt>
    <dgm:pt modelId="{16F62F94-02F7-41C0-B0C4-5C4BB403093A}" type="parTrans" cxnId="{89BB863F-A867-4ACB-A62C-016DFD8BBBF3}">
      <dgm:prSet/>
      <dgm:spPr/>
      <dgm:t>
        <a:bodyPr/>
        <a:lstStyle/>
        <a:p>
          <a:endParaRPr lang="en-US"/>
        </a:p>
      </dgm:t>
    </dgm:pt>
    <dgm:pt modelId="{F26590C6-D4B0-479D-A537-6499078E79F8}" type="sibTrans" cxnId="{89BB863F-A867-4ACB-A62C-016DFD8BBBF3}">
      <dgm:prSet/>
      <dgm:spPr/>
      <dgm:t>
        <a:bodyPr/>
        <a:lstStyle/>
        <a:p>
          <a:endParaRPr lang="en-US"/>
        </a:p>
      </dgm:t>
    </dgm:pt>
    <dgm:pt modelId="{6979BC69-DFCA-4FE7-8C13-A0011C38AAE8}">
      <dgm:prSet/>
      <dgm:spPr/>
      <dgm:t>
        <a:bodyPr/>
        <a:lstStyle/>
        <a:p>
          <a:pPr>
            <a:lnSpc>
              <a:spcPct val="100000"/>
            </a:lnSpc>
          </a:pPr>
          <a:r>
            <a:rPr lang="en-US" dirty="0"/>
            <a:t>Pulsatile PTH causes bone formation earlies than bone resorption2</a:t>
          </a:r>
        </a:p>
      </dgm:t>
    </dgm:pt>
    <dgm:pt modelId="{FFEBA42F-B387-43B9-A788-420BEEB41228}" type="parTrans" cxnId="{6C633356-46A6-4849-AC6B-747691D693B0}">
      <dgm:prSet/>
      <dgm:spPr/>
      <dgm:t>
        <a:bodyPr/>
        <a:lstStyle/>
        <a:p>
          <a:endParaRPr lang="en-US"/>
        </a:p>
      </dgm:t>
    </dgm:pt>
    <dgm:pt modelId="{A24BDDFB-4338-4B8B-85A9-21BCDF841FA5}" type="sibTrans" cxnId="{6C633356-46A6-4849-AC6B-747691D693B0}">
      <dgm:prSet/>
      <dgm:spPr/>
      <dgm:t>
        <a:bodyPr/>
        <a:lstStyle/>
        <a:p>
          <a:endParaRPr lang="en-US"/>
        </a:p>
      </dgm:t>
    </dgm:pt>
    <dgm:pt modelId="{FC3767D4-5B95-4A0C-BFA4-A0221F1EAB04}">
      <dgm:prSet/>
      <dgm:spPr/>
      <dgm:t>
        <a:bodyPr/>
        <a:lstStyle/>
        <a:p>
          <a:pPr>
            <a:lnSpc>
              <a:spcPct val="100000"/>
            </a:lnSpc>
          </a:pPr>
          <a:r>
            <a:rPr lang="en-US"/>
            <a:t>Intermittent PTH treatment increases osteoblast numbers, induces differentiation of committed osteoblast precursors and prolongs osteoblast survival3 </a:t>
          </a:r>
        </a:p>
      </dgm:t>
    </dgm:pt>
    <dgm:pt modelId="{3B61C991-2664-4812-A496-E2A1D694F432}" type="parTrans" cxnId="{04B5B6F0-4C3D-4A44-96A4-1BB805998D8C}">
      <dgm:prSet/>
      <dgm:spPr/>
      <dgm:t>
        <a:bodyPr/>
        <a:lstStyle/>
        <a:p>
          <a:endParaRPr lang="en-US"/>
        </a:p>
      </dgm:t>
    </dgm:pt>
    <dgm:pt modelId="{76B461B0-55D2-4C00-9362-2F5F0BE2217E}" type="sibTrans" cxnId="{04B5B6F0-4C3D-4A44-96A4-1BB805998D8C}">
      <dgm:prSet/>
      <dgm:spPr/>
      <dgm:t>
        <a:bodyPr/>
        <a:lstStyle/>
        <a:p>
          <a:endParaRPr lang="en-US"/>
        </a:p>
      </dgm:t>
    </dgm:pt>
    <dgm:pt modelId="{9A9CA90E-FC3C-4FD0-8833-575BEB872D2C}" type="pres">
      <dgm:prSet presAssocID="{D19A098C-3FBA-4FC9-9495-80560301DF24}" presName="root" presStyleCnt="0">
        <dgm:presLayoutVars>
          <dgm:dir/>
          <dgm:resizeHandles val="exact"/>
        </dgm:presLayoutVars>
      </dgm:prSet>
      <dgm:spPr/>
    </dgm:pt>
    <dgm:pt modelId="{D019EB65-2B61-45A2-A4B9-C1686B21575B}" type="pres">
      <dgm:prSet presAssocID="{D3CFC0B8-7865-46D1-8469-1CEF07AABB86}" presName="compNode" presStyleCnt="0"/>
      <dgm:spPr/>
    </dgm:pt>
    <dgm:pt modelId="{281EE112-4F79-467E-9374-6F2136801315}" type="pres">
      <dgm:prSet presAssocID="{D3CFC0B8-7865-46D1-8469-1CEF07AABB86}" presName="bgRect" presStyleLbl="bgShp" presStyleIdx="0" presStyleCnt="4"/>
      <dgm:spPr/>
    </dgm:pt>
    <dgm:pt modelId="{C402E66D-C07C-4B75-ABD0-3B346111DF04}" type="pres">
      <dgm:prSet presAssocID="{D3CFC0B8-7865-46D1-8469-1CEF07AABB8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ne"/>
        </a:ext>
      </dgm:extLst>
    </dgm:pt>
    <dgm:pt modelId="{DB32849E-BDC4-4D5C-909B-BAB1FD3133AC}" type="pres">
      <dgm:prSet presAssocID="{D3CFC0B8-7865-46D1-8469-1CEF07AABB86}" presName="spaceRect" presStyleCnt="0"/>
      <dgm:spPr/>
    </dgm:pt>
    <dgm:pt modelId="{3D027F1D-F1D3-4438-9908-5B493C22C99F}" type="pres">
      <dgm:prSet presAssocID="{D3CFC0B8-7865-46D1-8469-1CEF07AABB86}" presName="parTx" presStyleLbl="revTx" presStyleIdx="0" presStyleCnt="4">
        <dgm:presLayoutVars>
          <dgm:chMax val="0"/>
          <dgm:chPref val="0"/>
        </dgm:presLayoutVars>
      </dgm:prSet>
      <dgm:spPr/>
    </dgm:pt>
    <dgm:pt modelId="{592A549F-10CB-490C-99E5-967573062C62}" type="pres">
      <dgm:prSet presAssocID="{15FAA53D-98F9-4D4B-9A1B-3231FFB5117E}" presName="sibTrans" presStyleCnt="0"/>
      <dgm:spPr/>
    </dgm:pt>
    <dgm:pt modelId="{FA55AC9F-D10C-4694-96B4-86F8B14B8666}" type="pres">
      <dgm:prSet presAssocID="{125F73DA-59DA-48BC-87E5-AC80BF9E227E}" presName="compNode" presStyleCnt="0"/>
      <dgm:spPr/>
    </dgm:pt>
    <dgm:pt modelId="{EB62AFB4-DCF9-4996-9F71-71F83747EF1B}" type="pres">
      <dgm:prSet presAssocID="{125F73DA-59DA-48BC-87E5-AC80BF9E227E}" presName="bgRect" presStyleLbl="bgShp" presStyleIdx="1" presStyleCnt="4"/>
      <dgm:spPr/>
    </dgm:pt>
    <dgm:pt modelId="{8CB734C5-E32C-4F17-B131-0DD10D4B875B}" type="pres">
      <dgm:prSet presAssocID="{125F73DA-59DA-48BC-87E5-AC80BF9E227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Slight curve"/>
        </a:ext>
      </dgm:extLst>
    </dgm:pt>
    <dgm:pt modelId="{AE364DD3-AE40-4FC6-8CEF-5E21C421A368}" type="pres">
      <dgm:prSet presAssocID="{125F73DA-59DA-48BC-87E5-AC80BF9E227E}" presName="spaceRect" presStyleCnt="0"/>
      <dgm:spPr/>
    </dgm:pt>
    <dgm:pt modelId="{7BFB77AB-57D1-429F-B80B-D7327DADBE9D}" type="pres">
      <dgm:prSet presAssocID="{125F73DA-59DA-48BC-87E5-AC80BF9E227E}" presName="parTx" presStyleLbl="revTx" presStyleIdx="1" presStyleCnt="4">
        <dgm:presLayoutVars>
          <dgm:chMax val="0"/>
          <dgm:chPref val="0"/>
        </dgm:presLayoutVars>
      </dgm:prSet>
      <dgm:spPr/>
    </dgm:pt>
    <dgm:pt modelId="{E3A57A92-9130-47F2-B4FF-2EAC4239D1E1}" type="pres">
      <dgm:prSet presAssocID="{F26590C6-D4B0-479D-A537-6499078E79F8}" presName="sibTrans" presStyleCnt="0"/>
      <dgm:spPr/>
    </dgm:pt>
    <dgm:pt modelId="{BAF9ED7C-96FB-4BE6-ADDB-85A2D494955D}" type="pres">
      <dgm:prSet presAssocID="{6979BC69-DFCA-4FE7-8C13-A0011C38AAE8}" presName="compNode" presStyleCnt="0"/>
      <dgm:spPr/>
    </dgm:pt>
    <dgm:pt modelId="{B938BF06-5B2E-4D32-9F13-C1900FB4777E}" type="pres">
      <dgm:prSet presAssocID="{6979BC69-DFCA-4FE7-8C13-A0011C38AAE8}" presName="bgRect" presStyleLbl="bgShp" presStyleIdx="2" presStyleCnt="4"/>
      <dgm:spPr/>
    </dgm:pt>
    <dgm:pt modelId="{AC68AF8C-5C5B-4D7A-A396-BB3C097FA6A3}" type="pres">
      <dgm:prSet presAssocID="{6979BC69-DFCA-4FE7-8C13-A0011C38AAE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ne Arrow: Straight"/>
        </a:ext>
      </dgm:extLst>
    </dgm:pt>
    <dgm:pt modelId="{D2E9627A-6A13-41C4-BFB8-3D8D93AD1421}" type="pres">
      <dgm:prSet presAssocID="{6979BC69-DFCA-4FE7-8C13-A0011C38AAE8}" presName="spaceRect" presStyleCnt="0"/>
      <dgm:spPr/>
    </dgm:pt>
    <dgm:pt modelId="{7D6D43D2-3BCA-4CB6-B05E-204AB7FC5338}" type="pres">
      <dgm:prSet presAssocID="{6979BC69-DFCA-4FE7-8C13-A0011C38AAE8}" presName="parTx" presStyleLbl="revTx" presStyleIdx="2" presStyleCnt="4">
        <dgm:presLayoutVars>
          <dgm:chMax val="0"/>
          <dgm:chPref val="0"/>
        </dgm:presLayoutVars>
      </dgm:prSet>
      <dgm:spPr/>
    </dgm:pt>
    <dgm:pt modelId="{9C8ADDBA-0371-4F72-B6EE-988DF702EC07}" type="pres">
      <dgm:prSet presAssocID="{A24BDDFB-4338-4B8B-85A9-21BCDF841FA5}" presName="sibTrans" presStyleCnt="0"/>
      <dgm:spPr/>
    </dgm:pt>
    <dgm:pt modelId="{BD630383-D5E1-45E7-9546-50BB658451C8}" type="pres">
      <dgm:prSet presAssocID="{FC3767D4-5B95-4A0C-BFA4-A0221F1EAB04}" presName="compNode" presStyleCnt="0"/>
      <dgm:spPr/>
    </dgm:pt>
    <dgm:pt modelId="{9007680B-A1A8-4B13-904B-7B595E3DAAEC}" type="pres">
      <dgm:prSet presAssocID="{FC3767D4-5B95-4A0C-BFA4-A0221F1EAB04}" presName="bgRect" presStyleLbl="bgShp" presStyleIdx="3" presStyleCnt="4"/>
      <dgm:spPr/>
    </dgm:pt>
    <dgm:pt modelId="{F5025D7B-80C3-423D-886E-7FF0CC460290}" type="pres">
      <dgm:prSet presAssocID="{FC3767D4-5B95-4A0C-BFA4-A0221F1EAB0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at"/>
        </a:ext>
      </dgm:extLst>
    </dgm:pt>
    <dgm:pt modelId="{1656592D-8985-4841-B366-306A70A38C75}" type="pres">
      <dgm:prSet presAssocID="{FC3767D4-5B95-4A0C-BFA4-A0221F1EAB04}" presName="spaceRect" presStyleCnt="0"/>
      <dgm:spPr/>
    </dgm:pt>
    <dgm:pt modelId="{F9F23885-2CE8-4A12-9DCF-E115DC1EE746}" type="pres">
      <dgm:prSet presAssocID="{FC3767D4-5B95-4A0C-BFA4-A0221F1EAB04}" presName="parTx" presStyleLbl="revTx" presStyleIdx="3" presStyleCnt="4">
        <dgm:presLayoutVars>
          <dgm:chMax val="0"/>
          <dgm:chPref val="0"/>
        </dgm:presLayoutVars>
      </dgm:prSet>
      <dgm:spPr/>
    </dgm:pt>
  </dgm:ptLst>
  <dgm:cxnLst>
    <dgm:cxn modelId="{2E421C04-F319-4083-B6EF-9618FF9D1B26}" type="presOf" srcId="{125F73DA-59DA-48BC-87E5-AC80BF9E227E}" destId="{7BFB77AB-57D1-429F-B80B-D7327DADBE9D}" srcOrd="0" destOrd="0" presId="urn:microsoft.com/office/officeart/2018/2/layout/IconVerticalSolidList"/>
    <dgm:cxn modelId="{B4F72314-3AE5-4E89-B657-C3658E951F86}" type="presOf" srcId="{D3CFC0B8-7865-46D1-8469-1CEF07AABB86}" destId="{3D027F1D-F1D3-4438-9908-5B493C22C99F}" srcOrd="0" destOrd="0" presId="urn:microsoft.com/office/officeart/2018/2/layout/IconVerticalSolidList"/>
    <dgm:cxn modelId="{88752519-ECAD-4A08-BF8E-16FF5F36A217}" type="presOf" srcId="{D19A098C-3FBA-4FC9-9495-80560301DF24}" destId="{9A9CA90E-FC3C-4FD0-8833-575BEB872D2C}" srcOrd="0" destOrd="0" presId="urn:microsoft.com/office/officeart/2018/2/layout/IconVerticalSolidList"/>
    <dgm:cxn modelId="{89BB863F-A867-4ACB-A62C-016DFD8BBBF3}" srcId="{D19A098C-3FBA-4FC9-9495-80560301DF24}" destId="{125F73DA-59DA-48BC-87E5-AC80BF9E227E}" srcOrd="1" destOrd="0" parTransId="{16F62F94-02F7-41C0-B0C4-5C4BB403093A}" sibTransId="{F26590C6-D4B0-479D-A537-6499078E79F8}"/>
    <dgm:cxn modelId="{54455564-EC79-41EC-8185-FF11F1341DBB}" type="presOf" srcId="{6979BC69-DFCA-4FE7-8C13-A0011C38AAE8}" destId="{7D6D43D2-3BCA-4CB6-B05E-204AB7FC5338}" srcOrd="0" destOrd="0" presId="urn:microsoft.com/office/officeart/2018/2/layout/IconVerticalSolidList"/>
    <dgm:cxn modelId="{C7413168-4740-444F-9B4F-2970D4E5A4FF}" type="presOf" srcId="{FC3767D4-5B95-4A0C-BFA4-A0221F1EAB04}" destId="{F9F23885-2CE8-4A12-9DCF-E115DC1EE746}" srcOrd="0" destOrd="0" presId="urn:microsoft.com/office/officeart/2018/2/layout/IconVerticalSolidList"/>
    <dgm:cxn modelId="{F70FCF68-A18B-4AA3-8D73-4F0D7AD4725F}" srcId="{D19A098C-3FBA-4FC9-9495-80560301DF24}" destId="{D3CFC0B8-7865-46D1-8469-1CEF07AABB86}" srcOrd="0" destOrd="0" parTransId="{5C42FF54-5BF6-439A-946C-279C4C6DE06E}" sibTransId="{15FAA53D-98F9-4D4B-9A1B-3231FFB5117E}"/>
    <dgm:cxn modelId="{6C633356-46A6-4849-AC6B-747691D693B0}" srcId="{D19A098C-3FBA-4FC9-9495-80560301DF24}" destId="{6979BC69-DFCA-4FE7-8C13-A0011C38AAE8}" srcOrd="2" destOrd="0" parTransId="{FFEBA42F-B387-43B9-A788-420BEEB41228}" sibTransId="{A24BDDFB-4338-4B8B-85A9-21BCDF841FA5}"/>
    <dgm:cxn modelId="{04B5B6F0-4C3D-4A44-96A4-1BB805998D8C}" srcId="{D19A098C-3FBA-4FC9-9495-80560301DF24}" destId="{FC3767D4-5B95-4A0C-BFA4-A0221F1EAB04}" srcOrd="3" destOrd="0" parTransId="{3B61C991-2664-4812-A496-E2A1D694F432}" sibTransId="{76B461B0-55D2-4C00-9362-2F5F0BE2217E}"/>
    <dgm:cxn modelId="{FDC09F3C-9A05-4670-9BC2-7D915F4278A3}" type="presParOf" srcId="{9A9CA90E-FC3C-4FD0-8833-575BEB872D2C}" destId="{D019EB65-2B61-45A2-A4B9-C1686B21575B}" srcOrd="0" destOrd="0" presId="urn:microsoft.com/office/officeart/2018/2/layout/IconVerticalSolidList"/>
    <dgm:cxn modelId="{DC3449B0-11B9-43C1-806F-A67CA9538CD8}" type="presParOf" srcId="{D019EB65-2B61-45A2-A4B9-C1686B21575B}" destId="{281EE112-4F79-467E-9374-6F2136801315}" srcOrd="0" destOrd="0" presId="urn:microsoft.com/office/officeart/2018/2/layout/IconVerticalSolidList"/>
    <dgm:cxn modelId="{9F4B64F8-464D-496A-AE96-86028CD392CA}" type="presParOf" srcId="{D019EB65-2B61-45A2-A4B9-C1686B21575B}" destId="{C402E66D-C07C-4B75-ABD0-3B346111DF04}" srcOrd="1" destOrd="0" presId="urn:microsoft.com/office/officeart/2018/2/layout/IconVerticalSolidList"/>
    <dgm:cxn modelId="{63FD570D-E926-4F28-A7DB-9B427E0E8949}" type="presParOf" srcId="{D019EB65-2B61-45A2-A4B9-C1686B21575B}" destId="{DB32849E-BDC4-4D5C-909B-BAB1FD3133AC}" srcOrd="2" destOrd="0" presId="urn:microsoft.com/office/officeart/2018/2/layout/IconVerticalSolidList"/>
    <dgm:cxn modelId="{0D394C3E-024C-4437-BA0B-BF25CA121903}" type="presParOf" srcId="{D019EB65-2B61-45A2-A4B9-C1686B21575B}" destId="{3D027F1D-F1D3-4438-9908-5B493C22C99F}" srcOrd="3" destOrd="0" presId="urn:microsoft.com/office/officeart/2018/2/layout/IconVerticalSolidList"/>
    <dgm:cxn modelId="{7D1AB1F7-C44D-451B-A337-9181E48F5837}" type="presParOf" srcId="{9A9CA90E-FC3C-4FD0-8833-575BEB872D2C}" destId="{592A549F-10CB-490C-99E5-967573062C62}" srcOrd="1" destOrd="0" presId="urn:microsoft.com/office/officeart/2018/2/layout/IconVerticalSolidList"/>
    <dgm:cxn modelId="{7154F164-4806-4A78-B2AC-5B543AF11EBB}" type="presParOf" srcId="{9A9CA90E-FC3C-4FD0-8833-575BEB872D2C}" destId="{FA55AC9F-D10C-4694-96B4-86F8B14B8666}" srcOrd="2" destOrd="0" presId="urn:microsoft.com/office/officeart/2018/2/layout/IconVerticalSolidList"/>
    <dgm:cxn modelId="{C5423F5E-5348-4DBF-B003-7951AEEAD23F}" type="presParOf" srcId="{FA55AC9F-D10C-4694-96B4-86F8B14B8666}" destId="{EB62AFB4-DCF9-4996-9F71-71F83747EF1B}" srcOrd="0" destOrd="0" presId="urn:microsoft.com/office/officeart/2018/2/layout/IconVerticalSolidList"/>
    <dgm:cxn modelId="{65846D15-DEE6-4CE9-9B4B-72B6B254DA2B}" type="presParOf" srcId="{FA55AC9F-D10C-4694-96B4-86F8B14B8666}" destId="{8CB734C5-E32C-4F17-B131-0DD10D4B875B}" srcOrd="1" destOrd="0" presId="urn:microsoft.com/office/officeart/2018/2/layout/IconVerticalSolidList"/>
    <dgm:cxn modelId="{6AE9821D-A126-4EE6-822F-AF79552144EE}" type="presParOf" srcId="{FA55AC9F-D10C-4694-96B4-86F8B14B8666}" destId="{AE364DD3-AE40-4FC6-8CEF-5E21C421A368}" srcOrd="2" destOrd="0" presId="urn:microsoft.com/office/officeart/2018/2/layout/IconVerticalSolidList"/>
    <dgm:cxn modelId="{8BC94DC7-9BBA-4D63-A92C-B10FE66D868F}" type="presParOf" srcId="{FA55AC9F-D10C-4694-96B4-86F8B14B8666}" destId="{7BFB77AB-57D1-429F-B80B-D7327DADBE9D}" srcOrd="3" destOrd="0" presId="urn:microsoft.com/office/officeart/2018/2/layout/IconVerticalSolidList"/>
    <dgm:cxn modelId="{B54BBE28-F020-4819-8394-9A4B9699C869}" type="presParOf" srcId="{9A9CA90E-FC3C-4FD0-8833-575BEB872D2C}" destId="{E3A57A92-9130-47F2-B4FF-2EAC4239D1E1}" srcOrd="3" destOrd="0" presId="urn:microsoft.com/office/officeart/2018/2/layout/IconVerticalSolidList"/>
    <dgm:cxn modelId="{E6079FFC-AB7A-4E87-9639-433ABAB59359}" type="presParOf" srcId="{9A9CA90E-FC3C-4FD0-8833-575BEB872D2C}" destId="{BAF9ED7C-96FB-4BE6-ADDB-85A2D494955D}" srcOrd="4" destOrd="0" presId="urn:microsoft.com/office/officeart/2018/2/layout/IconVerticalSolidList"/>
    <dgm:cxn modelId="{E71AF7CC-57F2-4D40-AE4C-CAB03F1353B2}" type="presParOf" srcId="{BAF9ED7C-96FB-4BE6-ADDB-85A2D494955D}" destId="{B938BF06-5B2E-4D32-9F13-C1900FB4777E}" srcOrd="0" destOrd="0" presId="urn:microsoft.com/office/officeart/2018/2/layout/IconVerticalSolidList"/>
    <dgm:cxn modelId="{11674F51-2686-4E30-8D39-862DB36EC09C}" type="presParOf" srcId="{BAF9ED7C-96FB-4BE6-ADDB-85A2D494955D}" destId="{AC68AF8C-5C5B-4D7A-A396-BB3C097FA6A3}" srcOrd="1" destOrd="0" presId="urn:microsoft.com/office/officeart/2018/2/layout/IconVerticalSolidList"/>
    <dgm:cxn modelId="{C0353918-9B1D-4433-9C2B-67073B5670A0}" type="presParOf" srcId="{BAF9ED7C-96FB-4BE6-ADDB-85A2D494955D}" destId="{D2E9627A-6A13-41C4-BFB8-3D8D93AD1421}" srcOrd="2" destOrd="0" presId="urn:microsoft.com/office/officeart/2018/2/layout/IconVerticalSolidList"/>
    <dgm:cxn modelId="{8B2E6E29-144E-4753-8A78-B8793DA68CDC}" type="presParOf" srcId="{BAF9ED7C-96FB-4BE6-ADDB-85A2D494955D}" destId="{7D6D43D2-3BCA-4CB6-B05E-204AB7FC5338}" srcOrd="3" destOrd="0" presId="urn:microsoft.com/office/officeart/2018/2/layout/IconVerticalSolidList"/>
    <dgm:cxn modelId="{73328F20-EC5F-4C99-BD2E-C78ECC1B0674}" type="presParOf" srcId="{9A9CA90E-FC3C-4FD0-8833-575BEB872D2C}" destId="{9C8ADDBA-0371-4F72-B6EE-988DF702EC07}" srcOrd="5" destOrd="0" presId="urn:microsoft.com/office/officeart/2018/2/layout/IconVerticalSolidList"/>
    <dgm:cxn modelId="{A442CD91-3FEC-4F8B-84CF-F7F095565471}" type="presParOf" srcId="{9A9CA90E-FC3C-4FD0-8833-575BEB872D2C}" destId="{BD630383-D5E1-45E7-9546-50BB658451C8}" srcOrd="6" destOrd="0" presId="urn:microsoft.com/office/officeart/2018/2/layout/IconVerticalSolidList"/>
    <dgm:cxn modelId="{B71D2B98-2D2F-4101-9068-3E073EDF7E03}" type="presParOf" srcId="{BD630383-D5E1-45E7-9546-50BB658451C8}" destId="{9007680B-A1A8-4B13-904B-7B595E3DAAEC}" srcOrd="0" destOrd="0" presId="urn:microsoft.com/office/officeart/2018/2/layout/IconVerticalSolidList"/>
    <dgm:cxn modelId="{EA82D631-34CB-4E6F-95DA-D751C5AC6074}" type="presParOf" srcId="{BD630383-D5E1-45E7-9546-50BB658451C8}" destId="{F5025D7B-80C3-423D-886E-7FF0CC460290}" srcOrd="1" destOrd="0" presId="urn:microsoft.com/office/officeart/2018/2/layout/IconVerticalSolidList"/>
    <dgm:cxn modelId="{BECDDC66-58A2-4DCC-8D5B-560A788AE19F}" type="presParOf" srcId="{BD630383-D5E1-45E7-9546-50BB658451C8}" destId="{1656592D-8985-4841-B366-306A70A38C75}" srcOrd="2" destOrd="0" presId="urn:microsoft.com/office/officeart/2018/2/layout/IconVerticalSolidList"/>
    <dgm:cxn modelId="{6253F02E-E7D8-414D-8005-7FD2BAE84334}" type="presParOf" srcId="{BD630383-D5E1-45E7-9546-50BB658451C8}" destId="{F9F23885-2CE8-4A12-9DCF-E115DC1EE74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D03894-7650-4AB2-A12A-D5DB5AA10DBC}" type="doc">
      <dgm:prSet loTypeId="urn:microsoft.com/office/officeart/2018/2/layout/IconLabelList" loCatId="icon" qsTypeId="urn:microsoft.com/office/officeart/2005/8/quickstyle/simple1" qsCatId="simple" csTypeId="urn:microsoft.com/office/officeart/2018/5/colors/Iconchunking_neutralbg_accent3_2" csCatId="accent3" phldr="1"/>
      <dgm:spPr/>
      <dgm:t>
        <a:bodyPr/>
        <a:lstStyle/>
        <a:p>
          <a:endParaRPr lang="en-US"/>
        </a:p>
      </dgm:t>
    </dgm:pt>
    <dgm:pt modelId="{3C9625B3-790D-4E51-81C1-E3C763135A91}">
      <dgm:prSet custT="1"/>
      <dgm:spPr/>
      <dgm:t>
        <a:bodyPr/>
        <a:lstStyle/>
        <a:p>
          <a:r>
            <a:rPr lang="en-US" sz="1600" b="0" i="0" dirty="0"/>
            <a:t>Recombinant human parathyroid hormone analog (PTH 1-34).</a:t>
          </a:r>
          <a:endParaRPr lang="en-US" sz="1600" dirty="0"/>
        </a:p>
      </dgm:t>
    </dgm:pt>
    <dgm:pt modelId="{B138FAB7-FC18-4FE0-930A-0D6277B60FCA}" type="parTrans" cxnId="{575BD2C2-D952-4413-AAB3-CA8D79A07E64}">
      <dgm:prSet/>
      <dgm:spPr/>
      <dgm:t>
        <a:bodyPr/>
        <a:lstStyle/>
        <a:p>
          <a:endParaRPr lang="en-US" sz="5400"/>
        </a:p>
      </dgm:t>
    </dgm:pt>
    <dgm:pt modelId="{47F2F766-B675-4018-ABD2-55E174128FBC}" type="sibTrans" cxnId="{575BD2C2-D952-4413-AAB3-CA8D79A07E64}">
      <dgm:prSet/>
      <dgm:spPr/>
      <dgm:t>
        <a:bodyPr/>
        <a:lstStyle/>
        <a:p>
          <a:endParaRPr lang="en-US" sz="2400"/>
        </a:p>
      </dgm:t>
    </dgm:pt>
    <dgm:pt modelId="{F3075BE7-16B3-4A91-B8EE-1C5E88F06900}">
      <dgm:prSet custT="1"/>
      <dgm:spPr/>
      <dgm:t>
        <a:bodyPr/>
        <a:lstStyle/>
        <a:p>
          <a:r>
            <a:rPr lang="en-US" sz="1600" b="0" i="0"/>
            <a:t>Identical sequence to the 34 N-terminal amino acids (the biologically active region) of the 84-amino acid human parathyroid hormone.</a:t>
          </a:r>
          <a:endParaRPr lang="en-US" sz="1600"/>
        </a:p>
      </dgm:t>
    </dgm:pt>
    <dgm:pt modelId="{7882A51C-8F86-48EF-9253-D1E86A711235}" type="parTrans" cxnId="{0710FDC0-97C0-4FC7-8E01-88CDC8F63140}">
      <dgm:prSet/>
      <dgm:spPr/>
      <dgm:t>
        <a:bodyPr/>
        <a:lstStyle/>
        <a:p>
          <a:endParaRPr lang="en-US" sz="5400"/>
        </a:p>
      </dgm:t>
    </dgm:pt>
    <dgm:pt modelId="{6752F5E3-9E77-42C3-9FF0-47BD367EF053}" type="sibTrans" cxnId="{0710FDC0-97C0-4FC7-8E01-88CDC8F63140}">
      <dgm:prSet/>
      <dgm:spPr/>
      <dgm:t>
        <a:bodyPr/>
        <a:lstStyle/>
        <a:p>
          <a:endParaRPr lang="en-US" sz="2400"/>
        </a:p>
      </dgm:t>
    </dgm:pt>
    <dgm:pt modelId="{2C10B903-1F17-4F55-AF3B-81A4184879D5}">
      <dgm:prSet custT="1"/>
      <dgm:spPr/>
      <dgm:t>
        <a:bodyPr/>
        <a:lstStyle/>
        <a:p>
          <a:r>
            <a:rPr lang="en-US" sz="1600" b="0" i="0"/>
            <a:t>Each cartridge, pre-assembled into a delivery device, delivers 20 mcg of teriparatide per dose each day for up to 28 days</a:t>
          </a:r>
          <a:endParaRPr lang="en-US" sz="1600"/>
        </a:p>
      </dgm:t>
    </dgm:pt>
    <dgm:pt modelId="{C6E33A2A-5841-4CA7-A19D-D365AB938901}" type="parTrans" cxnId="{1080DEE5-ECB5-4F2E-A7FE-3F930AD25C9F}">
      <dgm:prSet/>
      <dgm:spPr/>
      <dgm:t>
        <a:bodyPr/>
        <a:lstStyle/>
        <a:p>
          <a:endParaRPr lang="en-US" sz="5400"/>
        </a:p>
      </dgm:t>
    </dgm:pt>
    <dgm:pt modelId="{3E7AA869-6075-461B-A8B9-6D864CB44578}" type="sibTrans" cxnId="{1080DEE5-ECB5-4F2E-A7FE-3F930AD25C9F}">
      <dgm:prSet/>
      <dgm:spPr/>
      <dgm:t>
        <a:bodyPr/>
        <a:lstStyle/>
        <a:p>
          <a:endParaRPr lang="en-US" sz="2400"/>
        </a:p>
      </dgm:t>
    </dgm:pt>
    <dgm:pt modelId="{981FC6E6-0D79-4B0E-957E-B9FF08A69B22}" type="pres">
      <dgm:prSet presAssocID="{C8D03894-7650-4AB2-A12A-D5DB5AA10DBC}" presName="root" presStyleCnt="0">
        <dgm:presLayoutVars>
          <dgm:dir/>
          <dgm:resizeHandles val="exact"/>
        </dgm:presLayoutVars>
      </dgm:prSet>
      <dgm:spPr/>
    </dgm:pt>
    <dgm:pt modelId="{D650E737-9286-4A79-A839-D7714E63C72F}" type="pres">
      <dgm:prSet presAssocID="{3C9625B3-790D-4E51-81C1-E3C763135A91}" presName="compNode" presStyleCnt="0"/>
      <dgm:spPr/>
    </dgm:pt>
    <dgm:pt modelId="{937B6F50-8BF5-434C-83F8-D0750F2F79F6}" type="pres">
      <dgm:prSet presAssocID="{3C9625B3-790D-4E51-81C1-E3C763135A9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NA"/>
        </a:ext>
      </dgm:extLst>
    </dgm:pt>
    <dgm:pt modelId="{DB716A02-96A4-42BA-A8A9-316D187CB209}" type="pres">
      <dgm:prSet presAssocID="{3C9625B3-790D-4E51-81C1-E3C763135A91}" presName="spaceRect" presStyleCnt="0"/>
      <dgm:spPr/>
    </dgm:pt>
    <dgm:pt modelId="{E50FE4C1-3335-4F4F-9190-1F560ACFF124}" type="pres">
      <dgm:prSet presAssocID="{3C9625B3-790D-4E51-81C1-E3C763135A91}" presName="textRect" presStyleLbl="revTx" presStyleIdx="0" presStyleCnt="3">
        <dgm:presLayoutVars>
          <dgm:chMax val="1"/>
          <dgm:chPref val="1"/>
        </dgm:presLayoutVars>
      </dgm:prSet>
      <dgm:spPr/>
    </dgm:pt>
    <dgm:pt modelId="{102EADFC-EE83-41E2-BD90-0845A1376CFC}" type="pres">
      <dgm:prSet presAssocID="{47F2F766-B675-4018-ABD2-55E174128FBC}" presName="sibTrans" presStyleCnt="0"/>
      <dgm:spPr/>
    </dgm:pt>
    <dgm:pt modelId="{1E458E7C-DB83-42CD-97B6-E6FDF21309E1}" type="pres">
      <dgm:prSet presAssocID="{F3075BE7-16B3-4A91-B8EE-1C5E88F06900}" presName="compNode" presStyleCnt="0"/>
      <dgm:spPr/>
    </dgm:pt>
    <dgm:pt modelId="{9F8B458E-AE43-4AFD-A743-721F67C51604}" type="pres">
      <dgm:prSet presAssocID="{F3075BE7-16B3-4A91-B8EE-1C5E88F0690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ientist"/>
        </a:ext>
      </dgm:extLst>
    </dgm:pt>
    <dgm:pt modelId="{734F46B6-4717-4E6A-80FD-0B78550C1B09}" type="pres">
      <dgm:prSet presAssocID="{F3075BE7-16B3-4A91-B8EE-1C5E88F06900}" presName="spaceRect" presStyleCnt="0"/>
      <dgm:spPr/>
    </dgm:pt>
    <dgm:pt modelId="{CCA26042-5A9C-40EF-9BCE-220F7BB2A31B}" type="pres">
      <dgm:prSet presAssocID="{F3075BE7-16B3-4A91-B8EE-1C5E88F06900}" presName="textRect" presStyleLbl="revTx" presStyleIdx="1" presStyleCnt="3">
        <dgm:presLayoutVars>
          <dgm:chMax val="1"/>
          <dgm:chPref val="1"/>
        </dgm:presLayoutVars>
      </dgm:prSet>
      <dgm:spPr/>
    </dgm:pt>
    <dgm:pt modelId="{45600A25-D9E8-465B-8CFE-8CD16CD46164}" type="pres">
      <dgm:prSet presAssocID="{6752F5E3-9E77-42C3-9FF0-47BD367EF053}" presName="sibTrans" presStyleCnt="0"/>
      <dgm:spPr/>
    </dgm:pt>
    <dgm:pt modelId="{E229CA1C-BCF0-4E0D-A862-0408A7446FCF}" type="pres">
      <dgm:prSet presAssocID="{2C10B903-1F17-4F55-AF3B-81A4184879D5}" presName="compNode" presStyleCnt="0"/>
      <dgm:spPr/>
    </dgm:pt>
    <dgm:pt modelId="{F3510493-3561-494B-B9DA-2AD0316ACC9A}" type="pres">
      <dgm:prSet presAssocID="{2C10B903-1F17-4F55-AF3B-81A4184879D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edle"/>
        </a:ext>
      </dgm:extLst>
    </dgm:pt>
    <dgm:pt modelId="{E909F0EE-3E16-45E8-9E8C-63764AEA1283}" type="pres">
      <dgm:prSet presAssocID="{2C10B903-1F17-4F55-AF3B-81A4184879D5}" presName="spaceRect" presStyleCnt="0"/>
      <dgm:spPr/>
    </dgm:pt>
    <dgm:pt modelId="{807ABA12-1EB9-4FD2-87F0-8D619D187842}" type="pres">
      <dgm:prSet presAssocID="{2C10B903-1F17-4F55-AF3B-81A4184879D5}" presName="textRect" presStyleLbl="revTx" presStyleIdx="2" presStyleCnt="3">
        <dgm:presLayoutVars>
          <dgm:chMax val="1"/>
          <dgm:chPref val="1"/>
        </dgm:presLayoutVars>
      </dgm:prSet>
      <dgm:spPr/>
    </dgm:pt>
  </dgm:ptLst>
  <dgm:cxnLst>
    <dgm:cxn modelId="{81F71113-470A-46C9-80DB-CE57FAF5F0D3}" type="presOf" srcId="{C8D03894-7650-4AB2-A12A-D5DB5AA10DBC}" destId="{981FC6E6-0D79-4B0E-957E-B9FF08A69B22}" srcOrd="0" destOrd="0" presId="urn:microsoft.com/office/officeart/2018/2/layout/IconLabelList"/>
    <dgm:cxn modelId="{CA90AB6E-508C-4B0F-AB6F-8AD74579B5C1}" type="presOf" srcId="{3C9625B3-790D-4E51-81C1-E3C763135A91}" destId="{E50FE4C1-3335-4F4F-9190-1F560ACFF124}" srcOrd="0" destOrd="0" presId="urn:microsoft.com/office/officeart/2018/2/layout/IconLabelList"/>
    <dgm:cxn modelId="{42F0A881-17DD-493E-94F0-9CF44BBDF238}" type="presOf" srcId="{2C10B903-1F17-4F55-AF3B-81A4184879D5}" destId="{807ABA12-1EB9-4FD2-87F0-8D619D187842}" srcOrd="0" destOrd="0" presId="urn:microsoft.com/office/officeart/2018/2/layout/IconLabelList"/>
    <dgm:cxn modelId="{0710FDC0-97C0-4FC7-8E01-88CDC8F63140}" srcId="{C8D03894-7650-4AB2-A12A-D5DB5AA10DBC}" destId="{F3075BE7-16B3-4A91-B8EE-1C5E88F06900}" srcOrd="1" destOrd="0" parTransId="{7882A51C-8F86-48EF-9253-D1E86A711235}" sibTransId="{6752F5E3-9E77-42C3-9FF0-47BD367EF053}"/>
    <dgm:cxn modelId="{575BD2C2-D952-4413-AAB3-CA8D79A07E64}" srcId="{C8D03894-7650-4AB2-A12A-D5DB5AA10DBC}" destId="{3C9625B3-790D-4E51-81C1-E3C763135A91}" srcOrd="0" destOrd="0" parTransId="{B138FAB7-FC18-4FE0-930A-0D6277B60FCA}" sibTransId="{47F2F766-B675-4018-ABD2-55E174128FBC}"/>
    <dgm:cxn modelId="{7D3A28D1-2545-49DC-B2B7-96446D15EA6C}" type="presOf" srcId="{F3075BE7-16B3-4A91-B8EE-1C5E88F06900}" destId="{CCA26042-5A9C-40EF-9BCE-220F7BB2A31B}" srcOrd="0" destOrd="0" presId="urn:microsoft.com/office/officeart/2018/2/layout/IconLabelList"/>
    <dgm:cxn modelId="{1080DEE5-ECB5-4F2E-A7FE-3F930AD25C9F}" srcId="{C8D03894-7650-4AB2-A12A-D5DB5AA10DBC}" destId="{2C10B903-1F17-4F55-AF3B-81A4184879D5}" srcOrd="2" destOrd="0" parTransId="{C6E33A2A-5841-4CA7-A19D-D365AB938901}" sibTransId="{3E7AA869-6075-461B-A8B9-6D864CB44578}"/>
    <dgm:cxn modelId="{4D72225B-94EC-45C4-AF82-EAEAC6DC0B06}" type="presParOf" srcId="{981FC6E6-0D79-4B0E-957E-B9FF08A69B22}" destId="{D650E737-9286-4A79-A839-D7714E63C72F}" srcOrd="0" destOrd="0" presId="urn:microsoft.com/office/officeart/2018/2/layout/IconLabelList"/>
    <dgm:cxn modelId="{CD63A5B5-E068-477A-8D70-588207D0209D}" type="presParOf" srcId="{D650E737-9286-4A79-A839-D7714E63C72F}" destId="{937B6F50-8BF5-434C-83F8-D0750F2F79F6}" srcOrd="0" destOrd="0" presId="urn:microsoft.com/office/officeart/2018/2/layout/IconLabelList"/>
    <dgm:cxn modelId="{6357C13A-4FA5-4B7F-A27F-C3C6F458C139}" type="presParOf" srcId="{D650E737-9286-4A79-A839-D7714E63C72F}" destId="{DB716A02-96A4-42BA-A8A9-316D187CB209}" srcOrd="1" destOrd="0" presId="urn:microsoft.com/office/officeart/2018/2/layout/IconLabelList"/>
    <dgm:cxn modelId="{BD034BAC-141B-46E4-B445-66CF8976E3B5}" type="presParOf" srcId="{D650E737-9286-4A79-A839-D7714E63C72F}" destId="{E50FE4C1-3335-4F4F-9190-1F560ACFF124}" srcOrd="2" destOrd="0" presId="urn:microsoft.com/office/officeart/2018/2/layout/IconLabelList"/>
    <dgm:cxn modelId="{B4481EA4-4D21-49F2-8D27-26E745E5C9B2}" type="presParOf" srcId="{981FC6E6-0D79-4B0E-957E-B9FF08A69B22}" destId="{102EADFC-EE83-41E2-BD90-0845A1376CFC}" srcOrd="1" destOrd="0" presId="urn:microsoft.com/office/officeart/2018/2/layout/IconLabelList"/>
    <dgm:cxn modelId="{1B28D93D-3690-4054-844B-0969940361C7}" type="presParOf" srcId="{981FC6E6-0D79-4B0E-957E-B9FF08A69B22}" destId="{1E458E7C-DB83-42CD-97B6-E6FDF21309E1}" srcOrd="2" destOrd="0" presId="urn:microsoft.com/office/officeart/2018/2/layout/IconLabelList"/>
    <dgm:cxn modelId="{42B03523-7822-4FF3-8893-1D9974FEA4EF}" type="presParOf" srcId="{1E458E7C-DB83-42CD-97B6-E6FDF21309E1}" destId="{9F8B458E-AE43-4AFD-A743-721F67C51604}" srcOrd="0" destOrd="0" presId="urn:microsoft.com/office/officeart/2018/2/layout/IconLabelList"/>
    <dgm:cxn modelId="{A88E319F-275A-49CD-BCD6-957163BFEDA9}" type="presParOf" srcId="{1E458E7C-DB83-42CD-97B6-E6FDF21309E1}" destId="{734F46B6-4717-4E6A-80FD-0B78550C1B09}" srcOrd="1" destOrd="0" presId="urn:microsoft.com/office/officeart/2018/2/layout/IconLabelList"/>
    <dgm:cxn modelId="{60003D47-6759-4104-9A11-AE524C348115}" type="presParOf" srcId="{1E458E7C-DB83-42CD-97B6-E6FDF21309E1}" destId="{CCA26042-5A9C-40EF-9BCE-220F7BB2A31B}" srcOrd="2" destOrd="0" presId="urn:microsoft.com/office/officeart/2018/2/layout/IconLabelList"/>
    <dgm:cxn modelId="{3C119D07-8680-4AB8-881D-8437935DC9D3}" type="presParOf" srcId="{981FC6E6-0D79-4B0E-957E-B9FF08A69B22}" destId="{45600A25-D9E8-465B-8CFE-8CD16CD46164}" srcOrd="3" destOrd="0" presId="urn:microsoft.com/office/officeart/2018/2/layout/IconLabelList"/>
    <dgm:cxn modelId="{9D86FA33-276A-459F-8405-B53DD5FCCA67}" type="presParOf" srcId="{981FC6E6-0D79-4B0E-957E-B9FF08A69B22}" destId="{E229CA1C-BCF0-4E0D-A862-0408A7446FCF}" srcOrd="4" destOrd="0" presId="urn:microsoft.com/office/officeart/2018/2/layout/IconLabelList"/>
    <dgm:cxn modelId="{A444E31C-9F4E-4BB5-898A-932E08D1A368}" type="presParOf" srcId="{E229CA1C-BCF0-4E0D-A862-0408A7446FCF}" destId="{F3510493-3561-494B-B9DA-2AD0316ACC9A}" srcOrd="0" destOrd="0" presId="urn:microsoft.com/office/officeart/2018/2/layout/IconLabelList"/>
    <dgm:cxn modelId="{2231CB56-637E-4FA6-B279-E46C82B41955}" type="presParOf" srcId="{E229CA1C-BCF0-4E0D-A862-0408A7446FCF}" destId="{E909F0EE-3E16-45E8-9E8C-63764AEA1283}" srcOrd="1" destOrd="0" presId="urn:microsoft.com/office/officeart/2018/2/layout/IconLabelList"/>
    <dgm:cxn modelId="{A0B3F6B7-2B64-44AB-A5BB-E7C4C43C38FB}" type="presParOf" srcId="{E229CA1C-BCF0-4E0D-A862-0408A7446FCF}" destId="{807ABA12-1EB9-4FD2-87F0-8D619D18784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FDEF640-BA13-46DB-AFDB-4A1BABC0E32F}" type="doc">
      <dgm:prSet loTypeId="urn:microsoft.com/office/officeart/2005/8/layout/default" loCatId="list" qsTypeId="urn:microsoft.com/office/officeart/2005/8/quickstyle/simple1" qsCatId="simple" csTypeId="urn:microsoft.com/office/officeart/2005/8/colors/accent1_1" csCatId="accent1"/>
      <dgm:spPr/>
      <dgm:t>
        <a:bodyPr/>
        <a:lstStyle/>
        <a:p>
          <a:endParaRPr lang="en-US"/>
        </a:p>
      </dgm:t>
    </dgm:pt>
    <dgm:pt modelId="{E1B49CD3-3A29-43CC-890F-940C07404BA1}">
      <dgm:prSet/>
      <dgm:spPr/>
      <dgm:t>
        <a:bodyPr/>
        <a:lstStyle/>
        <a:p>
          <a:r>
            <a:rPr lang="en-US" b="0" i="0"/>
            <a:t>Treatment of postmenopausal women with osteoporosis </a:t>
          </a:r>
          <a:endParaRPr lang="en-US"/>
        </a:p>
      </dgm:t>
    </dgm:pt>
    <dgm:pt modelId="{7188701A-C31B-4B9C-8F80-909AADB96FB5}" type="parTrans" cxnId="{91C596B3-89AA-4170-8657-4802B5F397CB}">
      <dgm:prSet/>
      <dgm:spPr/>
      <dgm:t>
        <a:bodyPr/>
        <a:lstStyle/>
        <a:p>
          <a:endParaRPr lang="en-US" sz="2000"/>
        </a:p>
      </dgm:t>
    </dgm:pt>
    <dgm:pt modelId="{F516D042-3A48-4033-A07F-5B469ADC2B99}" type="sibTrans" cxnId="{91C596B3-89AA-4170-8657-4802B5F397CB}">
      <dgm:prSet/>
      <dgm:spPr/>
      <dgm:t>
        <a:bodyPr/>
        <a:lstStyle/>
        <a:p>
          <a:endParaRPr lang="en-US"/>
        </a:p>
      </dgm:t>
    </dgm:pt>
    <dgm:pt modelId="{22077EC8-8C53-4B1A-AFBC-C8CA208BE5DB}">
      <dgm:prSet/>
      <dgm:spPr/>
      <dgm:t>
        <a:bodyPr/>
        <a:lstStyle/>
        <a:p>
          <a:r>
            <a:rPr lang="en-US" b="0" i="0"/>
            <a:t>Increase of bone mass in men with primary or hypogonadal osteoporosis </a:t>
          </a:r>
          <a:endParaRPr lang="en-US"/>
        </a:p>
      </dgm:t>
    </dgm:pt>
    <dgm:pt modelId="{CDD8450C-FB70-412D-A7FC-7199F0446026}" type="parTrans" cxnId="{4A8A2BC7-A352-4EB1-BFB9-5A4AC52D4FA8}">
      <dgm:prSet/>
      <dgm:spPr/>
      <dgm:t>
        <a:bodyPr/>
        <a:lstStyle/>
        <a:p>
          <a:endParaRPr lang="en-US" sz="2000"/>
        </a:p>
      </dgm:t>
    </dgm:pt>
    <dgm:pt modelId="{FB64AA16-6813-4725-905D-F7C54AEEDBE9}" type="sibTrans" cxnId="{4A8A2BC7-A352-4EB1-BFB9-5A4AC52D4FA8}">
      <dgm:prSet/>
      <dgm:spPr/>
      <dgm:t>
        <a:bodyPr/>
        <a:lstStyle/>
        <a:p>
          <a:endParaRPr lang="en-US"/>
        </a:p>
      </dgm:t>
    </dgm:pt>
    <dgm:pt modelId="{DE558F86-81A9-4B9A-A52D-C4A09E644C91}">
      <dgm:prSet/>
      <dgm:spPr/>
      <dgm:t>
        <a:bodyPr/>
        <a:lstStyle/>
        <a:p>
          <a:r>
            <a:rPr lang="en-US" b="0" i="0"/>
            <a:t>Treatment of men and women with osteoporosis associated with sustained systemic glucocorticoid therapy</a:t>
          </a:r>
          <a:endParaRPr lang="en-US"/>
        </a:p>
      </dgm:t>
    </dgm:pt>
    <dgm:pt modelId="{1CD7F229-A98F-40AF-9F4A-5588FA49665A}" type="parTrans" cxnId="{D8130121-CF39-4BDD-901B-131316DB1D06}">
      <dgm:prSet/>
      <dgm:spPr/>
      <dgm:t>
        <a:bodyPr/>
        <a:lstStyle/>
        <a:p>
          <a:endParaRPr lang="en-US" sz="2000"/>
        </a:p>
      </dgm:t>
    </dgm:pt>
    <dgm:pt modelId="{72C9ECAA-A376-4CA3-A4CC-1B1BFD24F308}" type="sibTrans" cxnId="{D8130121-CF39-4BDD-901B-131316DB1D06}">
      <dgm:prSet/>
      <dgm:spPr/>
      <dgm:t>
        <a:bodyPr/>
        <a:lstStyle/>
        <a:p>
          <a:endParaRPr lang="en-US"/>
        </a:p>
      </dgm:t>
    </dgm:pt>
    <dgm:pt modelId="{F8482795-1841-4F4D-B956-96AEC08B84A1}">
      <dgm:prSet/>
      <dgm:spPr/>
      <dgm:t>
        <a:bodyPr/>
        <a:lstStyle/>
        <a:p>
          <a:r>
            <a:rPr lang="en-US"/>
            <a:t>H</a:t>
          </a:r>
          <a:r>
            <a:rPr lang="en-US" b="0" i="0"/>
            <a:t>igh risk for fracture </a:t>
          </a:r>
          <a:endParaRPr lang="en-US"/>
        </a:p>
      </dgm:t>
    </dgm:pt>
    <dgm:pt modelId="{F216F49C-0A9E-4951-B375-5ACD660CE75C}" type="parTrans" cxnId="{E3E606D0-2340-4E4B-B3AE-5E2DDE2AC379}">
      <dgm:prSet/>
      <dgm:spPr/>
      <dgm:t>
        <a:bodyPr/>
        <a:lstStyle/>
        <a:p>
          <a:endParaRPr lang="en-US" sz="2000"/>
        </a:p>
      </dgm:t>
    </dgm:pt>
    <dgm:pt modelId="{77570B81-480E-4D7E-85DF-F45955A6C4EB}" type="sibTrans" cxnId="{E3E606D0-2340-4E4B-B3AE-5E2DDE2AC379}">
      <dgm:prSet/>
      <dgm:spPr/>
      <dgm:t>
        <a:bodyPr/>
        <a:lstStyle/>
        <a:p>
          <a:endParaRPr lang="en-US"/>
        </a:p>
      </dgm:t>
    </dgm:pt>
    <dgm:pt modelId="{9475B6A2-E1C4-47E4-86D5-38CDEDC9F23A}">
      <dgm:prSet/>
      <dgm:spPr/>
      <dgm:t>
        <a:bodyPr/>
        <a:lstStyle/>
        <a:p>
          <a:r>
            <a:rPr lang="en-US" b="0" i="0" dirty="0"/>
            <a:t>Patients who have failed or are intolerant to other available osteoporosis therapy </a:t>
          </a:r>
          <a:endParaRPr lang="en-US" dirty="0"/>
        </a:p>
      </dgm:t>
    </dgm:pt>
    <dgm:pt modelId="{4C2A4FF5-2451-4DD9-87D7-977EB68504F6}" type="parTrans" cxnId="{803BC659-9465-448B-BDA8-B270D0F6A75F}">
      <dgm:prSet/>
      <dgm:spPr/>
      <dgm:t>
        <a:bodyPr/>
        <a:lstStyle/>
        <a:p>
          <a:endParaRPr lang="en-US" sz="2000"/>
        </a:p>
      </dgm:t>
    </dgm:pt>
    <dgm:pt modelId="{D783C148-CF2A-4ED8-B5D4-61C12DAB65E9}" type="sibTrans" cxnId="{803BC659-9465-448B-BDA8-B270D0F6A75F}">
      <dgm:prSet/>
      <dgm:spPr/>
      <dgm:t>
        <a:bodyPr/>
        <a:lstStyle/>
        <a:p>
          <a:endParaRPr lang="en-US"/>
        </a:p>
      </dgm:t>
    </dgm:pt>
    <dgm:pt modelId="{15EB898A-554C-40D7-B3EE-BA35F71A705F}" type="pres">
      <dgm:prSet presAssocID="{DFDEF640-BA13-46DB-AFDB-4A1BABC0E32F}" presName="diagram" presStyleCnt="0">
        <dgm:presLayoutVars>
          <dgm:dir/>
          <dgm:resizeHandles val="exact"/>
        </dgm:presLayoutVars>
      </dgm:prSet>
      <dgm:spPr/>
    </dgm:pt>
    <dgm:pt modelId="{BD2D9B21-9055-4E8B-AF06-5A123330316D}" type="pres">
      <dgm:prSet presAssocID="{E1B49CD3-3A29-43CC-890F-940C07404BA1}" presName="node" presStyleLbl="node1" presStyleIdx="0" presStyleCnt="5">
        <dgm:presLayoutVars>
          <dgm:bulletEnabled val="1"/>
        </dgm:presLayoutVars>
      </dgm:prSet>
      <dgm:spPr/>
    </dgm:pt>
    <dgm:pt modelId="{36047A58-3018-4181-94AC-25B0499692A9}" type="pres">
      <dgm:prSet presAssocID="{F516D042-3A48-4033-A07F-5B469ADC2B99}" presName="sibTrans" presStyleCnt="0"/>
      <dgm:spPr/>
    </dgm:pt>
    <dgm:pt modelId="{2B487FE9-CBDC-4430-828F-48B1EA0C79F6}" type="pres">
      <dgm:prSet presAssocID="{22077EC8-8C53-4B1A-AFBC-C8CA208BE5DB}" presName="node" presStyleLbl="node1" presStyleIdx="1" presStyleCnt="5">
        <dgm:presLayoutVars>
          <dgm:bulletEnabled val="1"/>
        </dgm:presLayoutVars>
      </dgm:prSet>
      <dgm:spPr/>
    </dgm:pt>
    <dgm:pt modelId="{79DD6267-8256-4D54-8653-3DD1DE21489B}" type="pres">
      <dgm:prSet presAssocID="{FB64AA16-6813-4725-905D-F7C54AEEDBE9}" presName="sibTrans" presStyleCnt="0"/>
      <dgm:spPr/>
    </dgm:pt>
    <dgm:pt modelId="{9EBBF5BD-C2AB-4F86-B408-82BEBB8CD838}" type="pres">
      <dgm:prSet presAssocID="{DE558F86-81A9-4B9A-A52D-C4A09E644C91}" presName="node" presStyleLbl="node1" presStyleIdx="2" presStyleCnt="5">
        <dgm:presLayoutVars>
          <dgm:bulletEnabled val="1"/>
        </dgm:presLayoutVars>
      </dgm:prSet>
      <dgm:spPr/>
    </dgm:pt>
    <dgm:pt modelId="{E24BCE9F-983A-4796-A379-5E9C0BAF49A1}" type="pres">
      <dgm:prSet presAssocID="{72C9ECAA-A376-4CA3-A4CC-1B1BFD24F308}" presName="sibTrans" presStyleCnt="0"/>
      <dgm:spPr/>
    </dgm:pt>
    <dgm:pt modelId="{8E132D07-8987-40B6-A1F6-69419DD80ACA}" type="pres">
      <dgm:prSet presAssocID="{F8482795-1841-4F4D-B956-96AEC08B84A1}" presName="node" presStyleLbl="node1" presStyleIdx="3" presStyleCnt="5">
        <dgm:presLayoutVars>
          <dgm:bulletEnabled val="1"/>
        </dgm:presLayoutVars>
      </dgm:prSet>
      <dgm:spPr/>
    </dgm:pt>
    <dgm:pt modelId="{605333BA-0227-4529-B10C-0D1DC75CDEB0}" type="pres">
      <dgm:prSet presAssocID="{77570B81-480E-4D7E-85DF-F45955A6C4EB}" presName="sibTrans" presStyleCnt="0"/>
      <dgm:spPr/>
    </dgm:pt>
    <dgm:pt modelId="{A3EA7B3D-F8C1-4015-B2A8-7FEDD7D4F5C6}" type="pres">
      <dgm:prSet presAssocID="{9475B6A2-E1C4-47E4-86D5-38CDEDC9F23A}" presName="node" presStyleLbl="node1" presStyleIdx="4" presStyleCnt="5">
        <dgm:presLayoutVars>
          <dgm:bulletEnabled val="1"/>
        </dgm:presLayoutVars>
      </dgm:prSet>
      <dgm:spPr/>
    </dgm:pt>
  </dgm:ptLst>
  <dgm:cxnLst>
    <dgm:cxn modelId="{D8130121-CF39-4BDD-901B-131316DB1D06}" srcId="{DFDEF640-BA13-46DB-AFDB-4A1BABC0E32F}" destId="{DE558F86-81A9-4B9A-A52D-C4A09E644C91}" srcOrd="2" destOrd="0" parTransId="{1CD7F229-A98F-40AF-9F4A-5588FA49665A}" sibTransId="{72C9ECAA-A376-4CA3-A4CC-1B1BFD24F308}"/>
    <dgm:cxn modelId="{FB160623-802E-4475-8D95-85C1121B966F}" type="presOf" srcId="{DE558F86-81A9-4B9A-A52D-C4A09E644C91}" destId="{9EBBF5BD-C2AB-4F86-B408-82BEBB8CD838}" srcOrd="0" destOrd="0" presId="urn:microsoft.com/office/officeart/2005/8/layout/default"/>
    <dgm:cxn modelId="{6FA5DE5E-1FC2-4C73-B46E-5BF67BE80F7C}" type="presOf" srcId="{E1B49CD3-3A29-43CC-890F-940C07404BA1}" destId="{BD2D9B21-9055-4E8B-AF06-5A123330316D}" srcOrd="0" destOrd="0" presId="urn:microsoft.com/office/officeart/2005/8/layout/default"/>
    <dgm:cxn modelId="{07976174-A1C5-4A45-9893-1BBEBE779961}" type="presOf" srcId="{9475B6A2-E1C4-47E4-86D5-38CDEDC9F23A}" destId="{A3EA7B3D-F8C1-4015-B2A8-7FEDD7D4F5C6}" srcOrd="0" destOrd="0" presId="urn:microsoft.com/office/officeart/2005/8/layout/default"/>
    <dgm:cxn modelId="{803BC659-9465-448B-BDA8-B270D0F6A75F}" srcId="{DFDEF640-BA13-46DB-AFDB-4A1BABC0E32F}" destId="{9475B6A2-E1C4-47E4-86D5-38CDEDC9F23A}" srcOrd="4" destOrd="0" parTransId="{4C2A4FF5-2451-4DD9-87D7-977EB68504F6}" sibTransId="{D783C148-CF2A-4ED8-B5D4-61C12DAB65E9}"/>
    <dgm:cxn modelId="{1A0712A2-00C4-4C5F-950A-B87E9E621031}" type="presOf" srcId="{F8482795-1841-4F4D-B956-96AEC08B84A1}" destId="{8E132D07-8987-40B6-A1F6-69419DD80ACA}" srcOrd="0" destOrd="0" presId="urn:microsoft.com/office/officeart/2005/8/layout/default"/>
    <dgm:cxn modelId="{91C596B3-89AA-4170-8657-4802B5F397CB}" srcId="{DFDEF640-BA13-46DB-AFDB-4A1BABC0E32F}" destId="{E1B49CD3-3A29-43CC-890F-940C07404BA1}" srcOrd="0" destOrd="0" parTransId="{7188701A-C31B-4B9C-8F80-909AADB96FB5}" sibTransId="{F516D042-3A48-4033-A07F-5B469ADC2B99}"/>
    <dgm:cxn modelId="{E4D4F8C2-E614-41D7-8B6F-AD01A017AA88}" type="presOf" srcId="{DFDEF640-BA13-46DB-AFDB-4A1BABC0E32F}" destId="{15EB898A-554C-40D7-B3EE-BA35F71A705F}" srcOrd="0" destOrd="0" presId="urn:microsoft.com/office/officeart/2005/8/layout/default"/>
    <dgm:cxn modelId="{4A8A2BC7-A352-4EB1-BFB9-5A4AC52D4FA8}" srcId="{DFDEF640-BA13-46DB-AFDB-4A1BABC0E32F}" destId="{22077EC8-8C53-4B1A-AFBC-C8CA208BE5DB}" srcOrd="1" destOrd="0" parTransId="{CDD8450C-FB70-412D-A7FC-7199F0446026}" sibTransId="{FB64AA16-6813-4725-905D-F7C54AEEDBE9}"/>
    <dgm:cxn modelId="{E3E606D0-2340-4E4B-B3AE-5E2DDE2AC379}" srcId="{DFDEF640-BA13-46DB-AFDB-4A1BABC0E32F}" destId="{F8482795-1841-4F4D-B956-96AEC08B84A1}" srcOrd="3" destOrd="0" parTransId="{F216F49C-0A9E-4951-B375-5ACD660CE75C}" sibTransId="{77570B81-480E-4D7E-85DF-F45955A6C4EB}"/>
    <dgm:cxn modelId="{F7FE03E0-93C5-45EA-953D-B0363B73D172}" type="presOf" srcId="{22077EC8-8C53-4B1A-AFBC-C8CA208BE5DB}" destId="{2B487FE9-CBDC-4430-828F-48B1EA0C79F6}" srcOrd="0" destOrd="0" presId="urn:microsoft.com/office/officeart/2005/8/layout/default"/>
    <dgm:cxn modelId="{6969488F-533F-4BDC-AE17-C726289E46F7}" type="presParOf" srcId="{15EB898A-554C-40D7-B3EE-BA35F71A705F}" destId="{BD2D9B21-9055-4E8B-AF06-5A123330316D}" srcOrd="0" destOrd="0" presId="urn:microsoft.com/office/officeart/2005/8/layout/default"/>
    <dgm:cxn modelId="{0FF39F1F-C0D3-4A2A-876D-859024E748A6}" type="presParOf" srcId="{15EB898A-554C-40D7-B3EE-BA35F71A705F}" destId="{36047A58-3018-4181-94AC-25B0499692A9}" srcOrd="1" destOrd="0" presId="urn:microsoft.com/office/officeart/2005/8/layout/default"/>
    <dgm:cxn modelId="{DFDE1BA7-64EF-4D21-AA06-B7755E2FE735}" type="presParOf" srcId="{15EB898A-554C-40D7-B3EE-BA35F71A705F}" destId="{2B487FE9-CBDC-4430-828F-48B1EA0C79F6}" srcOrd="2" destOrd="0" presId="urn:microsoft.com/office/officeart/2005/8/layout/default"/>
    <dgm:cxn modelId="{93EDCDC4-D557-4965-99BD-9E13CE1F0C8B}" type="presParOf" srcId="{15EB898A-554C-40D7-B3EE-BA35F71A705F}" destId="{79DD6267-8256-4D54-8653-3DD1DE21489B}" srcOrd="3" destOrd="0" presId="urn:microsoft.com/office/officeart/2005/8/layout/default"/>
    <dgm:cxn modelId="{C2ED20DC-C23A-400F-8CA6-72ED06D91ECF}" type="presParOf" srcId="{15EB898A-554C-40D7-B3EE-BA35F71A705F}" destId="{9EBBF5BD-C2AB-4F86-B408-82BEBB8CD838}" srcOrd="4" destOrd="0" presId="urn:microsoft.com/office/officeart/2005/8/layout/default"/>
    <dgm:cxn modelId="{5DF3D61A-BADD-4183-9C64-A410B7DCF94B}" type="presParOf" srcId="{15EB898A-554C-40D7-B3EE-BA35F71A705F}" destId="{E24BCE9F-983A-4796-A379-5E9C0BAF49A1}" srcOrd="5" destOrd="0" presId="urn:microsoft.com/office/officeart/2005/8/layout/default"/>
    <dgm:cxn modelId="{E051783F-0238-45FB-B95D-1AE55138D905}" type="presParOf" srcId="{15EB898A-554C-40D7-B3EE-BA35F71A705F}" destId="{8E132D07-8987-40B6-A1F6-69419DD80ACA}" srcOrd="6" destOrd="0" presId="urn:microsoft.com/office/officeart/2005/8/layout/default"/>
    <dgm:cxn modelId="{790A7A66-F056-46EF-9FB8-86300552B8AD}" type="presParOf" srcId="{15EB898A-554C-40D7-B3EE-BA35F71A705F}" destId="{605333BA-0227-4529-B10C-0D1DC75CDEB0}" srcOrd="7" destOrd="0" presId="urn:microsoft.com/office/officeart/2005/8/layout/default"/>
    <dgm:cxn modelId="{8A13A187-EECF-4C7E-AB29-00691521E4D0}" type="presParOf" srcId="{15EB898A-554C-40D7-B3EE-BA35F71A705F}" destId="{A3EA7B3D-F8C1-4015-B2A8-7FEDD7D4F5C6}"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B9CA9A5-2BD9-4D4D-951C-C53DE067B5D5}"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90AEF810-7DDA-46C8-A9F0-59BA12ABA9B3}">
      <dgm:prSet/>
      <dgm:spPr/>
      <dgm:t>
        <a:bodyPr/>
        <a:lstStyle/>
        <a:p>
          <a:r>
            <a:rPr lang="en-US" b="0" i="0" dirty="0"/>
            <a:t>Recommended dosage is 20 mcg subcutaneously once a day </a:t>
          </a:r>
          <a:endParaRPr lang="en-US" dirty="0"/>
        </a:p>
      </dgm:t>
    </dgm:pt>
    <dgm:pt modelId="{5169DD02-0D66-41CC-82FA-32AEDD156C7E}" type="parTrans" cxnId="{9DA95225-9EB2-45AC-AE2E-CE628549CA3E}">
      <dgm:prSet/>
      <dgm:spPr/>
      <dgm:t>
        <a:bodyPr/>
        <a:lstStyle/>
        <a:p>
          <a:endParaRPr lang="en-US"/>
        </a:p>
      </dgm:t>
    </dgm:pt>
    <dgm:pt modelId="{AAF4DEF6-3EC0-4C55-AE0C-6E8D3A6B62D0}" type="sibTrans" cxnId="{9DA95225-9EB2-45AC-AE2E-CE628549CA3E}">
      <dgm:prSet/>
      <dgm:spPr/>
      <dgm:t>
        <a:bodyPr/>
        <a:lstStyle/>
        <a:p>
          <a:endParaRPr lang="en-US"/>
        </a:p>
      </dgm:t>
    </dgm:pt>
    <dgm:pt modelId="{54B15AE4-159A-46AD-9BE3-7A3B44066B95}">
      <dgm:prSet/>
      <dgm:spPr/>
      <dgm:t>
        <a:bodyPr/>
        <a:lstStyle/>
        <a:p>
          <a:r>
            <a:rPr lang="en-US" b="0" i="0" dirty="0"/>
            <a:t>Consider supplemental calcium and Vitamin D based on individual patient needs</a:t>
          </a:r>
          <a:endParaRPr lang="en-US" dirty="0"/>
        </a:p>
      </dgm:t>
    </dgm:pt>
    <dgm:pt modelId="{1DBA43A8-7FEB-467D-9593-1AE6C91CE4B3}" type="parTrans" cxnId="{EFA93588-13B6-4F62-AEC7-11E46D7F43E2}">
      <dgm:prSet/>
      <dgm:spPr/>
      <dgm:t>
        <a:bodyPr/>
        <a:lstStyle/>
        <a:p>
          <a:endParaRPr lang="en-US"/>
        </a:p>
      </dgm:t>
    </dgm:pt>
    <dgm:pt modelId="{DB307DFF-D1E4-4953-8E5E-7D9E3DFD89F5}" type="sibTrans" cxnId="{EFA93588-13B6-4F62-AEC7-11E46D7F43E2}">
      <dgm:prSet/>
      <dgm:spPr/>
      <dgm:t>
        <a:bodyPr/>
        <a:lstStyle/>
        <a:p>
          <a:endParaRPr lang="en-US"/>
        </a:p>
      </dgm:t>
    </dgm:pt>
    <dgm:pt modelId="{E1C7304B-3F8E-4A59-B399-7A2E640435DD}">
      <dgm:prSet/>
      <dgm:spPr/>
      <dgm:t>
        <a:bodyPr/>
        <a:lstStyle/>
        <a:p>
          <a:r>
            <a:rPr lang="en-US" b="0" i="0"/>
            <a:t>Administer as a subcutaneous injection into the thigh or abdominal region</a:t>
          </a:r>
          <a:endParaRPr lang="en-US"/>
        </a:p>
      </dgm:t>
    </dgm:pt>
    <dgm:pt modelId="{19069ED9-E947-492B-9F07-5BD63C8462AE}" type="parTrans" cxnId="{0927CA60-AE38-4E2B-B11B-5586160D031B}">
      <dgm:prSet/>
      <dgm:spPr/>
      <dgm:t>
        <a:bodyPr/>
        <a:lstStyle/>
        <a:p>
          <a:endParaRPr lang="en-US"/>
        </a:p>
      </dgm:t>
    </dgm:pt>
    <dgm:pt modelId="{AF07AD46-AFA0-4422-A98C-83CBDC76CD07}" type="sibTrans" cxnId="{0927CA60-AE38-4E2B-B11B-5586160D031B}">
      <dgm:prSet/>
      <dgm:spPr/>
      <dgm:t>
        <a:bodyPr/>
        <a:lstStyle/>
        <a:p>
          <a:endParaRPr lang="en-US"/>
        </a:p>
      </dgm:t>
    </dgm:pt>
    <dgm:pt modelId="{FF6310F9-B7D6-45A1-B53B-523198029BCF}">
      <dgm:prSet/>
      <dgm:spPr/>
      <dgm:t>
        <a:bodyPr/>
        <a:lstStyle/>
        <a:p>
          <a:r>
            <a:rPr lang="en-US" b="0" i="0"/>
            <a:t>Administer initially when the patient can sit or lie down if symptoms of orthostatic hypotension occur </a:t>
          </a:r>
          <a:endParaRPr lang="en-US"/>
        </a:p>
      </dgm:t>
    </dgm:pt>
    <dgm:pt modelId="{430F64D8-F73B-40A9-9CA7-61DFA9DDA20E}" type="parTrans" cxnId="{78EF16B0-216E-4FF5-900D-2DBBB5F60609}">
      <dgm:prSet/>
      <dgm:spPr/>
      <dgm:t>
        <a:bodyPr/>
        <a:lstStyle/>
        <a:p>
          <a:endParaRPr lang="en-US"/>
        </a:p>
      </dgm:t>
    </dgm:pt>
    <dgm:pt modelId="{B46745DB-C533-4DD4-8CD7-5A654EA097CC}" type="sibTrans" cxnId="{78EF16B0-216E-4FF5-900D-2DBBB5F60609}">
      <dgm:prSet/>
      <dgm:spPr/>
      <dgm:t>
        <a:bodyPr/>
        <a:lstStyle/>
        <a:p>
          <a:endParaRPr lang="en-US"/>
        </a:p>
      </dgm:t>
    </dgm:pt>
    <dgm:pt modelId="{CF281DD4-2ACF-41C0-9E0A-47860ED4FE76}">
      <dgm:prSet/>
      <dgm:spPr/>
      <dgm:t>
        <a:bodyPr/>
        <a:lstStyle/>
        <a:p>
          <a:r>
            <a:rPr lang="en-US" b="0" i="0" dirty="0"/>
            <a:t>Use for more than 2 years during a patient's lifetime should only be considered if a patient remains at or has returned to having a high risk for fracture </a:t>
          </a:r>
          <a:endParaRPr lang="en-US" dirty="0"/>
        </a:p>
      </dgm:t>
    </dgm:pt>
    <dgm:pt modelId="{A25AA072-430C-4CCD-BA1F-CCAB82D1B64A}" type="parTrans" cxnId="{AEAF617E-280D-4C99-ADEA-787DC5A4BE9C}">
      <dgm:prSet/>
      <dgm:spPr/>
      <dgm:t>
        <a:bodyPr/>
        <a:lstStyle/>
        <a:p>
          <a:endParaRPr lang="en-US"/>
        </a:p>
      </dgm:t>
    </dgm:pt>
    <dgm:pt modelId="{0AA1113C-A7CA-401D-B2BE-5313D6D927AC}" type="sibTrans" cxnId="{AEAF617E-280D-4C99-ADEA-787DC5A4BE9C}">
      <dgm:prSet/>
      <dgm:spPr/>
      <dgm:t>
        <a:bodyPr/>
        <a:lstStyle/>
        <a:p>
          <a:endParaRPr lang="en-US"/>
        </a:p>
      </dgm:t>
    </dgm:pt>
    <dgm:pt modelId="{5D2A8278-32AD-4292-B8BF-6A151A748995}" type="pres">
      <dgm:prSet presAssocID="{FB9CA9A5-2BD9-4D4D-951C-C53DE067B5D5}" presName="root" presStyleCnt="0">
        <dgm:presLayoutVars>
          <dgm:dir/>
          <dgm:resizeHandles val="exact"/>
        </dgm:presLayoutVars>
      </dgm:prSet>
      <dgm:spPr/>
    </dgm:pt>
    <dgm:pt modelId="{3655D6CA-1DF4-4D1D-94A5-D369ECD03514}" type="pres">
      <dgm:prSet presAssocID="{90AEF810-7DDA-46C8-A9F0-59BA12ABA9B3}" presName="compNode" presStyleCnt="0"/>
      <dgm:spPr/>
    </dgm:pt>
    <dgm:pt modelId="{2F803DB5-5BE0-41AA-A58D-467697468F7C}" type="pres">
      <dgm:prSet presAssocID="{90AEF810-7DDA-46C8-A9F0-59BA12ABA9B3}" presName="bgRect" presStyleLbl="bgShp" presStyleIdx="0" presStyleCnt="5"/>
      <dgm:spPr/>
    </dgm:pt>
    <dgm:pt modelId="{A7ADE675-DE67-43FB-BC42-6F66851F7DA2}" type="pres">
      <dgm:prSet presAssocID="{90AEF810-7DDA-46C8-A9F0-59BA12ABA9B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edle"/>
        </a:ext>
      </dgm:extLst>
    </dgm:pt>
    <dgm:pt modelId="{C21CF2C1-AD3C-4D1C-9F8F-33A1833EA395}" type="pres">
      <dgm:prSet presAssocID="{90AEF810-7DDA-46C8-A9F0-59BA12ABA9B3}" presName="spaceRect" presStyleCnt="0"/>
      <dgm:spPr/>
    </dgm:pt>
    <dgm:pt modelId="{FAFF4D28-AAAC-4374-A654-0A130259782F}" type="pres">
      <dgm:prSet presAssocID="{90AEF810-7DDA-46C8-A9F0-59BA12ABA9B3}" presName="parTx" presStyleLbl="revTx" presStyleIdx="0" presStyleCnt="5">
        <dgm:presLayoutVars>
          <dgm:chMax val="0"/>
          <dgm:chPref val="0"/>
        </dgm:presLayoutVars>
      </dgm:prSet>
      <dgm:spPr/>
    </dgm:pt>
    <dgm:pt modelId="{87BF389F-54FF-498F-9609-B758E435F8CD}" type="pres">
      <dgm:prSet presAssocID="{AAF4DEF6-3EC0-4C55-AE0C-6E8D3A6B62D0}" presName="sibTrans" presStyleCnt="0"/>
      <dgm:spPr/>
    </dgm:pt>
    <dgm:pt modelId="{EF264182-2274-439F-8BAA-A18EC9B58A1B}" type="pres">
      <dgm:prSet presAssocID="{54B15AE4-159A-46AD-9BE3-7A3B44066B95}" presName="compNode" presStyleCnt="0"/>
      <dgm:spPr/>
    </dgm:pt>
    <dgm:pt modelId="{0CE60693-D114-4E21-91B3-6673450BE89C}" type="pres">
      <dgm:prSet presAssocID="{54B15AE4-159A-46AD-9BE3-7A3B44066B95}" presName="bgRect" presStyleLbl="bgShp" presStyleIdx="1" presStyleCnt="5"/>
      <dgm:spPr/>
    </dgm:pt>
    <dgm:pt modelId="{0197B0BF-1A06-42EC-BA06-8A9CB4E56888}" type="pres">
      <dgm:prSet presAssocID="{54B15AE4-159A-46AD-9BE3-7A3B44066B9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idney"/>
        </a:ext>
      </dgm:extLst>
    </dgm:pt>
    <dgm:pt modelId="{EBEB3360-CFEB-4030-B774-245D313C5D72}" type="pres">
      <dgm:prSet presAssocID="{54B15AE4-159A-46AD-9BE3-7A3B44066B95}" presName="spaceRect" presStyleCnt="0"/>
      <dgm:spPr/>
    </dgm:pt>
    <dgm:pt modelId="{51DB4865-8291-469E-BAAC-CD811CE8EDB4}" type="pres">
      <dgm:prSet presAssocID="{54B15AE4-159A-46AD-9BE3-7A3B44066B95}" presName="parTx" presStyleLbl="revTx" presStyleIdx="1" presStyleCnt="5">
        <dgm:presLayoutVars>
          <dgm:chMax val="0"/>
          <dgm:chPref val="0"/>
        </dgm:presLayoutVars>
      </dgm:prSet>
      <dgm:spPr/>
    </dgm:pt>
    <dgm:pt modelId="{EC302B6E-13F9-45BC-8224-249E86062FD5}" type="pres">
      <dgm:prSet presAssocID="{DB307DFF-D1E4-4953-8E5E-7D9E3DFD89F5}" presName="sibTrans" presStyleCnt="0"/>
      <dgm:spPr/>
    </dgm:pt>
    <dgm:pt modelId="{13B4FE76-3A31-4219-B028-87587BF5D580}" type="pres">
      <dgm:prSet presAssocID="{E1C7304B-3F8E-4A59-B399-7A2E640435DD}" presName="compNode" presStyleCnt="0"/>
      <dgm:spPr/>
    </dgm:pt>
    <dgm:pt modelId="{D88D4A46-36DD-4116-B548-C3B8371A5204}" type="pres">
      <dgm:prSet presAssocID="{E1C7304B-3F8E-4A59-B399-7A2E640435DD}" presName="bgRect" presStyleLbl="bgShp" presStyleIdx="2" presStyleCnt="5"/>
      <dgm:spPr/>
    </dgm:pt>
    <dgm:pt modelId="{30BF9F33-0523-49FE-873C-4C996B90DE9A}" type="pres">
      <dgm:prSet presAssocID="{E1C7304B-3F8E-4A59-B399-7A2E640435D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ye dropper"/>
        </a:ext>
      </dgm:extLst>
    </dgm:pt>
    <dgm:pt modelId="{297E538C-528E-4E9A-8309-DFF7F863493F}" type="pres">
      <dgm:prSet presAssocID="{E1C7304B-3F8E-4A59-B399-7A2E640435DD}" presName="spaceRect" presStyleCnt="0"/>
      <dgm:spPr/>
    </dgm:pt>
    <dgm:pt modelId="{6DC21894-8D3F-41AA-BB06-816AD0B8568B}" type="pres">
      <dgm:prSet presAssocID="{E1C7304B-3F8E-4A59-B399-7A2E640435DD}" presName="parTx" presStyleLbl="revTx" presStyleIdx="2" presStyleCnt="5">
        <dgm:presLayoutVars>
          <dgm:chMax val="0"/>
          <dgm:chPref val="0"/>
        </dgm:presLayoutVars>
      </dgm:prSet>
      <dgm:spPr/>
    </dgm:pt>
    <dgm:pt modelId="{63F31E2B-1DC6-44DC-A9E1-33125D992603}" type="pres">
      <dgm:prSet presAssocID="{AF07AD46-AFA0-4422-A98C-83CBDC76CD07}" presName="sibTrans" presStyleCnt="0"/>
      <dgm:spPr/>
    </dgm:pt>
    <dgm:pt modelId="{24923A4C-EE38-4272-BF38-553EEFB540C6}" type="pres">
      <dgm:prSet presAssocID="{FF6310F9-B7D6-45A1-B53B-523198029BCF}" presName="compNode" presStyleCnt="0"/>
      <dgm:spPr/>
    </dgm:pt>
    <dgm:pt modelId="{4F87A5F4-7074-4056-A32F-BA9C8BCBA85F}" type="pres">
      <dgm:prSet presAssocID="{FF6310F9-B7D6-45A1-B53B-523198029BCF}" presName="bgRect" presStyleLbl="bgShp" presStyleIdx="3" presStyleCnt="5"/>
      <dgm:spPr/>
    </dgm:pt>
    <dgm:pt modelId="{F21BD0C7-9224-47B1-B3ED-632018087129}" type="pres">
      <dgm:prSet presAssocID="{FF6310F9-B7D6-45A1-B53B-523198029BC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rritant"/>
        </a:ext>
      </dgm:extLst>
    </dgm:pt>
    <dgm:pt modelId="{44BCE088-BDF7-4B8D-9A60-302AB61D38F7}" type="pres">
      <dgm:prSet presAssocID="{FF6310F9-B7D6-45A1-B53B-523198029BCF}" presName="spaceRect" presStyleCnt="0"/>
      <dgm:spPr/>
    </dgm:pt>
    <dgm:pt modelId="{85EC62D2-66B6-4464-B8BD-1DCBD209E7B8}" type="pres">
      <dgm:prSet presAssocID="{FF6310F9-B7D6-45A1-B53B-523198029BCF}" presName="parTx" presStyleLbl="revTx" presStyleIdx="3" presStyleCnt="5">
        <dgm:presLayoutVars>
          <dgm:chMax val="0"/>
          <dgm:chPref val="0"/>
        </dgm:presLayoutVars>
      </dgm:prSet>
      <dgm:spPr/>
    </dgm:pt>
    <dgm:pt modelId="{8BE2E4E9-9970-4BCB-A96E-433E9CA50549}" type="pres">
      <dgm:prSet presAssocID="{B46745DB-C533-4DD4-8CD7-5A654EA097CC}" presName="sibTrans" presStyleCnt="0"/>
      <dgm:spPr/>
    </dgm:pt>
    <dgm:pt modelId="{0A3E7302-E500-495B-8B0B-1E79C5F95089}" type="pres">
      <dgm:prSet presAssocID="{CF281DD4-2ACF-41C0-9E0A-47860ED4FE76}" presName="compNode" presStyleCnt="0"/>
      <dgm:spPr/>
    </dgm:pt>
    <dgm:pt modelId="{D8AC28B8-4DE8-488B-8752-1D99D342A472}" type="pres">
      <dgm:prSet presAssocID="{CF281DD4-2ACF-41C0-9E0A-47860ED4FE76}" presName="bgRect" presStyleLbl="bgShp" presStyleIdx="4" presStyleCnt="5"/>
      <dgm:spPr/>
    </dgm:pt>
    <dgm:pt modelId="{26377504-4C01-4438-9945-A68E32A2765B}" type="pres">
      <dgm:prSet presAssocID="{CF281DD4-2ACF-41C0-9E0A-47860ED4FE7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tor"/>
        </a:ext>
      </dgm:extLst>
    </dgm:pt>
    <dgm:pt modelId="{FD7C45B5-88AA-4188-9B7A-1FF383BC6CB5}" type="pres">
      <dgm:prSet presAssocID="{CF281DD4-2ACF-41C0-9E0A-47860ED4FE76}" presName="spaceRect" presStyleCnt="0"/>
      <dgm:spPr/>
    </dgm:pt>
    <dgm:pt modelId="{7D6A919C-B8B2-4916-B517-C09CFD8159E0}" type="pres">
      <dgm:prSet presAssocID="{CF281DD4-2ACF-41C0-9E0A-47860ED4FE76}" presName="parTx" presStyleLbl="revTx" presStyleIdx="4" presStyleCnt="5">
        <dgm:presLayoutVars>
          <dgm:chMax val="0"/>
          <dgm:chPref val="0"/>
        </dgm:presLayoutVars>
      </dgm:prSet>
      <dgm:spPr/>
    </dgm:pt>
  </dgm:ptLst>
  <dgm:cxnLst>
    <dgm:cxn modelId="{CAD68E04-D3EC-420D-806A-1831A445BE21}" type="presOf" srcId="{90AEF810-7DDA-46C8-A9F0-59BA12ABA9B3}" destId="{FAFF4D28-AAAC-4374-A654-0A130259782F}" srcOrd="0" destOrd="0" presId="urn:microsoft.com/office/officeart/2018/2/layout/IconVerticalSolidList"/>
    <dgm:cxn modelId="{0E99E60C-B1E5-40EC-9170-B8B628D524C0}" type="presOf" srcId="{FB9CA9A5-2BD9-4D4D-951C-C53DE067B5D5}" destId="{5D2A8278-32AD-4292-B8BF-6A151A748995}" srcOrd="0" destOrd="0" presId="urn:microsoft.com/office/officeart/2018/2/layout/IconVerticalSolidList"/>
    <dgm:cxn modelId="{9DA95225-9EB2-45AC-AE2E-CE628549CA3E}" srcId="{FB9CA9A5-2BD9-4D4D-951C-C53DE067B5D5}" destId="{90AEF810-7DDA-46C8-A9F0-59BA12ABA9B3}" srcOrd="0" destOrd="0" parTransId="{5169DD02-0D66-41CC-82FA-32AEDD156C7E}" sibTransId="{AAF4DEF6-3EC0-4C55-AE0C-6E8D3A6B62D0}"/>
    <dgm:cxn modelId="{0927CA60-AE38-4E2B-B11B-5586160D031B}" srcId="{FB9CA9A5-2BD9-4D4D-951C-C53DE067B5D5}" destId="{E1C7304B-3F8E-4A59-B399-7A2E640435DD}" srcOrd="2" destOrd="0" parTransId="{19069ED9-E947-492B-9F07-5BD63C8462AE}" sibTransId="{AF07AD46-AFA0-4422-A98C-83CBDC76CD07}"/>
    <dgm:cxn modelId="{8727F26C-0632-4B27-8F5D-D3062BE13B51}" type="presOf" srcId="{54B15AE4-159A-46AD-9BE3-7A3B44066B95}" destId="{51DB4865-8291-469E-BAAC-CD811CE8EDB4}" srcOrd="0" destOrd="0" presId="urn:microsoft.com/office/officeart/2018/2/layout/IconVerticalSolidList"/>
    <dgm:cxn modelId="{AEAF617E-280D-4C99-ADEA-787DC5A4BE9C}" srcId="{FB9CA9A5-2BD9-4D4D-951C-C53DE067B5D5}" destId="{CF281DD4-2ACF-41C0-9E0A-47860ED4FE76}" srcOrd="4" destOrd="0" parTransId="{A25AA072-430C-4CCD-BA1F-CCAB82D1B64A}" sibTransId="{0AA1113C-A7CA-401D-B2BE-5313D6D927AC}"/>
    <dgm:cxn modelId="{EFA93588-13B6-4F62-AEC7-11E46D7F43E2}" srcId="{FB9CA9A5-2BD9-4D4D-951C-C53DE067B5D5}" destId="{54B15AE4-159A-46AD-9BE3-7A3B44066B95}" srcOrd="1" destOrd="0" parTransId="{1DBA43A8-7FEB-467D-9593-1AE6C91CE4B3}" sibTransId="{DB307DFF-D1E4-4953-8E5E-7D9E3DFD89F5}"/>
    <dgm:cxn modelId="{65612394-3605-447A-AB1F-303F163044CC}" type="presOf" srcId="{E1C7304B-3F8E-4A59-B399-7A2E640435DD}" destId="{6DC21894-8D3F-41AA-BB06-816AD0B8568B}" srcOrd="0" destOrd="0" presId="urn:microsoft.com/office/officeart/2018/2/layout/IconVerticalSolidList"/>
    <dgm:cxn modelId="{78EF16B0-216E-4FF5-900D-2DBBB5F60609}" srcId="{FB9CA9A5-2BD9-4D4D-951C-C53DE067B5D5}" destId="{FF6310F9-B7D6-45A1-B53B-523198029BCF}" srcOrd="3" destOrd="0" parTransId="{430F64D8-F73B-40A9-9CA7-61DFA9DDA20E}" sibTransId="{B46745DB-C533-4DD4-8CD7-5A654EA097CC}"/>
    <dgm:cxn modelId="{3D7163CD-4A01-461F-8B2D-B1687C5160FC}" type="presOf" srcId="{CF281DD4-2ACF-41C0-9E0A-47860ED4FE76}" destId="{7D6A919C-B8B2-4916-B517-C09CFD8159E0}" srcOrd="0" destOrd="0" presId="urn:microsoft.com/office/officeart/2018/2/layout/IconVerticalSolidList"/>
    <dgm:cxn modelId="{D91E1BEB-14ED-4518-A88C-48C3927A68AC}" type="presOf" srcId="{FF6310F9-B7D6-45A1-B53B-523198029BCF}" destId="{85EC62D2-66B6-4464-B8BD-1DCBD209E7B8}" srcOrd="0" destOrd="0" presId="urn:microsoft.com/office/officeart/2018/2/layout/IconVerticalSolidList"/>
    <dgm:cxn modelId="{E627914D-6A6C-48A7-A7E4-B55410E95FE8}" type="presParOf" srcId="{5D2A8278-32AD-4292-B8BF-6A151A748995}" destId="{3655D6CA-1DF4-4D1D-94A5-D369ECD03514}" srcOrd="0" destOrd="0" presId="urn:microsoft.com/office/officeart/2018/2/layout/IconVerticalSolidList"/>
    <dgm:cxn modelId="{535F260A-694C-42C3-ABEC-46152F50DD22}" type="presParOf" srcId="{3655D6CA-1DF4-4D1D-94A5-D369ECD03514}" destId="{2F803DB5-5BE0-41AA-A58D-467697468F7C}" srcOrd="0" destOrd="0" presId="urn:microsoft.com/office/officeart/2018/2/layout/IconVerticalSolidList"/>
    <dgm:cxn modelId="{1488BFD7-B33E-451E-A756-9F73A6C32FE1}" type="presParOf" srcId="{3655D6CA-1DF4-4D1D-94A5-D369ECD03514}" destId="{A7ADE675-DE67-43FB-BC42-6F66851F7DA2}" srcOrd="1" destOrd="0" presId="urn:microsoft.com/office/officeart/2018/2/layout/IconVerticalSolidList"/>
    <dgm:cxn modelId="{E2B17BF2-6E4B-41C7-BFC5-39E5D03F3670}" type="presParOf" srcId="{3655D6CA-1DF4-4D1D-94A5-D369ECD03514}" destId="{C21CF2C1-AD3C-4D1C-9F8F-33A1833EA395}" srcOrd="2" destOrd="0" presId="urn:microsoft.com/office/officeart/2018/2/layout/IconVerticalSolidList"/>
    <dgm:cxn modelId="{4FB0EC74-6412-4517-BDAB-865E520695AD}" type="presParOf" srcId="{3655D6CA-1DF4-4D1D-94A5-D369ECD03514}" destId="{FAFF4D28-AAAC-4374-A654-0A130259782F}" srcOrd="3" destOrd="0" presId="urn:microsoft.com/office/officeart/2018/2/layout/IconVerticalSolidList"/>
    <dgm:cxn modelId="{AB0BB33C-027C-4ECE-9557-228A67C12111}" type="presParOf" srcId="{5D2A8278-32AD-4292-B8BF-6A151A748995}" destId="{87BF389F-54FF-498F-9609-B758E435F8CD}" srcOrd="1" destOrd="0" presId="urn:microsoft.com/office/officeart/2018/2/layout/IconVerticalSolidList"/>
    <dgm:cxn modelId="{85016D23-7E1E-4FE6-AF61-36001251D18E}" type="presParOf" srcId="{5D2A8278-32AD-4292-B8BF-6A151A748995}" destId="{EF264182-2274-439F-8BAA-A18EC9B58A1B}" srcOrd="2" destOrd="0" presId="urn:microsoft.com/office/officeart/2018/2/layout/IconVerticalSolidList"/>
    <dgm:cxn modelId="{C3643008-747E-431A-9E48-39B39550C13B}" type="presParOf" srcId="{EF264182-2274-439F-8BAA-A18EC9B58A1B}" destId="{0CE60693-D114-4E21-91B3-6673450BE89C}" srcOrd="0" destOrd="0" presId="urn:microsoft.com/office/officeart/2018/2/layout/IconVerticalSolidList"/>
    <dgm:cxn modelId="{C1362DA2-B3CC-485D-8CB2-BDC1D49E751C}" type="presParOf" srcId="{EF264182-2274-439F-8BAA-A18EC9B58A1B}" destId="{0197B0BF-1A06-42EC-BA06-8A9CB4E56888}" srcOrd="1" destOrd="0" presId="urn:microsoft.com/office/officeart/2018/2/layout/IconVerticalSolidList"/>
    <dgm:cxn modelId="{46403AC3-9608-498D-AF58-04A3FEEE0D14}" type="presParOf" srcId="{EF264182-2274-439F-8BAA-A18EC9B58A1B}" destId="{EBEB3360-CFEB-4030-B774-245D313C5D72}" srcOrd="2" destOrd="0" presId="urn:microsoft.com/office/officeart/2018/2/layout/IconVerticalSolidList"/>
    <dgm:cxn modelId="{8EBC6036-60F8-4198-9D55-CFE302AE369E}" type="presParOf" srcId="{EF264182-2274-439F-8BAA-A18EC9B58A1B}" destId="{51DB4865-8291-469E-BAAC-CD811CE8EDB4}" srcOrd="3" destOrd="0" presId="urn:microsoft.com/office/officeart/2018/2/layout/IconVerticalSolidList"/>
    <dgm:cxn modelId="{4FF4F816-450E-48A4-858C-0D1738B153C0}" type="presParOf" srcId="{5D2A8278-32AD-4292-B8BF-6A151A748995}" destId="{EC302B6E-13F9-45BC-8224-249E86062FD5}" srcOrd="3" destOrd="0" presId="urn:microsoft.com/office/officeart/2018/2/layout/IconVerticalSolidList"/>
    <dgm:cxn modelId="{B8C3A11E-A1D5-41CA-BDC2-9B41608C5A98}" type="presParOf" srcId="{5D2A8278-32AD-4292-B8BF-6A151A748995}" destId="{13B4FE76-3A31-4219-B028-87587BF5D580}" srcOrd="4" destOrd="0" presId="urn:microsoft.com/office/officeart/2018/2/layout/IconVerticalSolidList"/>
    <dgm:cxn modelId="{71AB4F69-9B64-4AE2-AE8C-93E7C39D6175}" type="presParOf" srcId="{13B4FE76-3A31-4219-B028-87587BF5D580}" destId="{D88D4A46-36DD-4116-B548-C3B8371A5204}" srcOrd="0" destOrd="0" presId="urn:microsoft.com/office/officeart/2018/2/layout/IconVerticalSolidList"/>
    <dgm:cxn modelId="{D64F4CAB-2FA1-43EA-8ECC-C270173D1D67}" type="presParOf" srcId="{13B4FE76-3A31-4219-B028-87587BF5D580}" destId="{30BF9F33-0523-49FE-873C-4C996B90DE9A}" srcOrd="1" destOrd="0" presId="urn:microsoft.com/office/officeart/2018/2/layout/IconVerticalSolidList"/>
    <dgm:cxn modelId="{525DC22B-98CD-4E54-8C0B-AC46857B3DA7}" type="presParOf" srcId="{13B4FE76-3A31-4219-B028-87587BF5D580}" destId="{297E538C-528E-4E9A-8309-DFF7F863493F}" srcOrd="2" destOrd="0" presId="urn:microsoft.com/office/officeart/2018/2/layout/IconVerticalSolidList"/>
    <dgm:cxn modelId="{F773616F-5FFA-42AD-AB44-D42B1A2BFC62}" type="presParOf" srcId="{13B4FE76-3A31-4219-B028-87587BF5D580}" destId="{6DC21894-8D3F-41AA-BB06-816AD0B8568B}" srcOrd="3" destOrd="0" presId="urn:microsoft.com/office/officeart/2018/2/layout/IconVerticalSolidList"/>
    <dgm:cxn modelId="{DA401378-E33A-42D6-8B7C-0D557A7F1C9A}" type="presParOf" srcId="{5D2A8278-32AD-4292-B8BF-6A151A748995}" destId="{63F31E2B-1DC6-44DC-A9E1-33125D992603}" srcOrd="5" destOrd="0" presId="urn:microsoft.com/office/officeart/2018/2/layout/IconVerticalSolidList"/>
    <dgm:cxn modelId="{C50C467F-21DA-418D-ADEB-38D9BEB532CC}" type="presParOf" srcId="{5D2A8278-32AD-4292-B8BF-6A151A748995}" destId="{24923A4C-EE38-4272-BF38-553EEFB540C6}" srcOrd="6" destOrd="0" presId="urn:microsoft.com/office/officeart/2018/2/layout/IconVerticalSolidList"/>
    <dgm:cxn modelId="{CFBE72D1-F475-42B1-9FF3-85A7C90551DF}" type="presParOf" srcId="{24923A4C-EE38-4272-BF38-553EEFB540C6}" destId="{4F87A5F4-7074-4056-A32F-BA9C8BCBA85F}" srcOrd="0" destOrd="0" presId="urn:microsoft.com/office/officeart/2018/2/layout/IconVerticalSolidList"/>
    <dgm:cxn modelId="{3C3441E7-0F85-44EC-83A9-51A322142D17}" type="presParOf" srcId="{24923A4C-EE38-4272-BF38-553EEFB540C6}" destId="{F21BD0C7-9224-47B1-B3ED-632018087129}" srcOrd="1" destOrd="0" presId="urn:microsoft.com/office/officeart/2018/2/layout/IconVerticalSolidList"/>
    <dgm:cxn modelId="{49887763-0A37-4EE3-852B-3853F03F0F0A}" type="presParOf" srcId="{24923A4C-EE38-4272-BF38-553EEFB540C6}" destId="{44BCE088-BDF7-4B8D-9A60-302AB61D38F7}" srcOrd="2" destOrd="0" presId="urn:microsoft.com/office/officeart/2018/2/layout/IconVerticalSolidList"/>
    <dgm:cxn modelId="{5E0E8BF0-5727-4AF0-ACDA-CEA1F38B8203}" type="presParOf" srcId="{24923A4C-EE38-4272-BF38-553EEFB540C6}" destId="{85EC62D2-66B6-4464-B8BD-1DCBD209E7B8}" srcOrd="3" destOrd="0" presId="urn:microsoft.com/office/officeart/2018/2/layout/IconVerticalSolidList"/>
    <dgm:cxn modelId="{FA767B6D-00E8-4D2B-9FDE-3974CEA2D6BE}" type="presParOf" srcId="{5D2A8278-32AD-4292-B8BF-6A151A748995}" destId="{8BE2E4E9-9970-4BCB-A96E-433E9CA50549}" srcOrd="7" destOrd="0" presId="urn:microsoft.com/office/officeart/2018/2/layout/IconVerticalSolidList"/>
    <dgm:cxn modelId="{0BD57280-2F31-483E-B86E-155F46E359A1}" type="presParOf" srcId="{5D2A8278-32AD-4292-B8BF-6A151A748995}" destId="{0A3E7302-E500-495B-8B0B-1E79C5F95089}" srcOrd="8" destOrd="0" presId="urn:microsoft.com/office/officeart/2018/2/layout/IconVerticalSolidList"/>
    <dgm:cxn modelId="{88D97EA1-C079-4498-BA9B-E8144795D337}" type="presParOf" srcId="{0A3E7302-E500-495B-8B0B-1E79C5F95089}" destId="{D8AC28B8-4DE8-488B-8752-1D99D342A472}" srcOrd="0" destOrd="0" presId="urn:microsoft.com/office/officeart/2018/2/layout/IconVerticalSolidList"/>
    <dgm:cxn modelId="{28557294-434C-4461-BEE7-4E3776A0D7BA}" type="presParOf" srcId="{0A3E7302-E500-495B-8B0B-1E79C5F95089}" destId="{26377504-4C01-4438-9945-A68E32A2765B}" srcOrd="1" destOrd="0" presId="urn:microsoft.com/office/officeart/2018/2/layout/IconVerticalSolidList"/>
    <dgm:cxn modelId="{0F342552-90DB-46CF-8B4E-8915E35276FC}" type="presParOf" srcId="{0A3E7302-E500-495B-8B0B-1E79C5F95089}" destId="{FD7C45B5-88AA-4188-9B7A-1FF383BC6CB5}" srcOrd="2" destOrd="0" presId="urn:microsoft.com/office/officeart/2018/2/layout/IconVerticalSolidList"/>
    <dgm:cxn modelId="{46268E92-1F82-4763-B594-373EEF2012F8}" type="presParOf" srcId="{0A3E7302-E500-495B-8B0B-1E79C5F95089}" destId="{7D6A919C-B8B2-4916-B517-C09CFD8159E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C74534-95EF-4197-BF97-0B4139288DB9}">
      <dsp:nvSpPr>
        <dsp:cNvPr id="0" name=""/>
        <dsp:cNvSpPr/>
      </dsp:nvSpPr>
      <dsp:spPr>
        <a:xfrm>
          <a:off x="3594" y="230269"/>
          <a:ext cx="1946002" cy="116760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PTH function and other basics  </a:t>
          </a:r>
        </a:p>
      </dsp:txBody>
      <dsp:txXfrm>
        <a:off x="3594" y="230269"/>
        <a:ext cx="1946002" cy="1167601"/>
      </dsp:txXfrm>
    </dsp:sp>
    <dsp:sp modelId="{92D1C10E-8BE7-4EE7-96BC-B10E39519F01}">
      <dsp:nvSpPr>
        <dsp:cNvPr id="0" name=""/>
        <dsp:cNvSpPr/>
      </dsp:nvSpPr>
      <dsp:spPr>
        <a:xfrm>
          <a:off x="2144196" y="230269"/>
          <a:ext cx="1946002" cy="116760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Osteoblast </a:t>
          </a:r>
        </a:p>
      </dsp:txBody>
      <dsp:txXfrm>
        <a:off x="2144196" y="230269"/>
        <a:ext cx="1946002" cy="1167601"/>
      </dsp:txXfrm>
    </dsp:sp>
    <dsp:sp modelId="{BAF904FE-9E52-4C40-B40C-304307E4D0FD}">
      <dsp:nvSpPr>
        <dsp:cNvPr id="0" name=""/>
        <dsp:cNvSpPr/>
      </dsp:nvSpPr>
      <dsp:spPr>
        <a:xfrm>
          <a:off x="4284798" y="230269"/>
          <a:ext cx="1946002" cy="116760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Osteoclast </a:t>
          </a:r>
        </a:p>
      </dsp:txBody>
      <dsp:txXfrm>
        <a:off x="4284798" y="230269"/>
        <a:ext cx="1946002" cy="1167601"/>
      </dsp:txXfrm>
    </dsp:sp>
    <dsp:sp modelId="{0D24E208-4780-4E1B-97C3-E3C1594B41B3}">
      <dsp:nvSpPr>
        <dsp:cNvPr id="0" name=""/>
        <dsp:cNvSpPr/>
      </dsp:nvSpPr>
      <dsp:spPr>
        <a:xfrm>
          <a:off x="6425401" y="230269"/>
          <a:ext cx="1946002" cy="116760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Bone remodelling </a:t>
          </a:r>
        </a:p>
      </dsp:txBody>
      <dsp:txXfrm>
        <a:off x="6425401" y="230269"/>
        <a:ext cx="1946002" cy="1167601"/>
      </dsp:txXfrm>
    </dsp:sp>
    <dsp:sp modelId="{BB879271-86A0-4B9F-938E-1281ED1D8064}">
      <dsp:nvSpPr>
        <dsp:cNvPr id="0" name=""/>
        <dsp:cNvSpPr/>
      </dsp:nvSpPr>
      <dsp:spPr>
        <a:xfrm>
          <a:off x="8566003" y="230269"/>
          <a:ext cx="1946002" cy="116760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Osteoporosis </a:t>
          </a:r>
        </a:p>
      </dsp:txBody>
      <dsp:txXfrm>
        <a:off x="8566003" y="230269"/>
        <a:ext cx="1946002" cy="1167601"/>
      </dsp:txXfrm>
    </dsp:sp>
    <dsp:sp modelId="{9F069DAB-162F-46BF-BF5A-781F0D8044B9}">
      <dsp:nvSpPr>
        <dsp:cNvPr id="0" name=""/>
        <dsp:cNvSpPr/>
      </dsp:nvSpPr>
      <dsp:spPr>
        <a:xfrm>
          <a:off x="3594" y="1592471"/>
          <a:ext cx="1946002" cy="116760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Teriparatide pharmacology </a:t>
          </a:r>
        </a:p>
      </dsp:txBody>
      <dsp:txXfrm>
        <a:off x="3594" y="1592471"/>
        <a:ext cx="1946002" cy="1167601"/>
      </dsp:txXfrm>
    </dsp:sp>
    <dsp:sp modelId="{FDFED569-09F2-47A2-97E9-883BCB228089}">
      <dsp:nvSpPr>
        <dsp:cNvPr id="0" name=""/>
        <dsp:cNvSpPr/>
      </dsp:nvSpPr>
      <dsp:spPr>
        <a:xfrm>
          <a:off x="2144196" y="1592471"/>
          <a:ext cx="1946002" cy="116760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Clinical overview </a:t>
          </a:r>
        </a:p>
      </dsp:txBody>
      <dsp:txXfrm>
        <a:off x="2144196" y="1592471"/>
        <a:ext cx="1946002" cy="1167601"/>
      </dsp:txXfrm>
    </dsp:sp>
    <dsp:sp modelId="{5008211E-FD5E-49F6-B25D-D5455193B32A}">
      <dsp:nvSpPr>
        <dsp:cNvPr id="0" name=""/>
        <dsp:cNvSpPr/>
      </dsp:nvSpPr>
      <dsp:spPr>
        <a:xfrm>
          <a:off x="4284798" y="1592471"/>
          <a:ext cx="1946002" cy="116760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Place in therapy </a:t>
          </a:r>
        </a:p>
      </dsp:txBody>
      <dsp:txXfrm>
        <a:off x="4284798" y="1592471"/>
        <a:ext cx="1946002" cy="1167601"/>
      </dsp:txXfrm>
    </dsp:sp>
    <dsp:sp modelId="{1E021556-781F-400D-954B-391A54D3C598}">
      <dsp:nvSpPr>
        <dsp:cNvPr id="0" name=""/>
        <dsp:cNvSpPr/>
      </dsp:nvSpPr>
      <dsp:spPr>
        <a:xfrm>
          <a:off x="6425401" y="1592471"/>
          <a:ext cx="1946002" cy="116760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Comparison </a:t>
          </a:r>
        </a:p>
      </dsp:txBody>
      <dsp:txXfrm>
        <a:off x="6425401" y="1592471"/>
        <a:ext cx="1946002" cy="1167601"/>
      </dsp:txXfrm>
    </dsp:sp>
    <dsp:sp modelId="{4B7937C6-6704-4820-A9B5-BC5F9F76038D}">
      <dsp:nvSpPr>
        <dsp:cNvPr id="0" name=""/>
        <dsp:cNvSpPr/>
      </dsp:nvSpPr>
      <dsp:spPr>
        <a:xfrm>
          <a:off x="8566003" y="1592471"/>
          <a:ext cx="1946002" cy="116760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Guidelines </a:t>
          </a:r>
        </a:p>
      </dsp:txBody>
      <dsp:txXfrm>
        <a:off x="8566003" y="1592471"/>
        <a:ext cx="1946002" cy="1167601"/>
      </dsp:txXfrm>
    </dsp:sp>
    <dsp:sp modelId="{90B653E8-62E2-4672-BCBB-52A0820EB8B9}">
      <dsp:nvSpPr>
        <dsp:cNvPr id="0" name=""/>
        <dsp:cNvSpPr/>
      </dsp:nvSpPr>
      <dsp:spPr>
        <a:xfrm>
          <a:off x="2144196" y="2954672"/>
          <a:ext cx="1946002" cy="116760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Teriparatide in Nephrology </a:t>
          </a:r>
        </a:p>
      </dsp:txBody>
      <dsp:txXfrm>
        <a:off x="2144196" y="2954672"/>
        <a:ext cx="1946002" cy="1167601"/>
      </dsp:txXfrm>
    </dsp:sp>
    <dsp:sp modelId="{F782B263-901A-40E5-80C1-C2C719FF6E75}">
      <dsp:nvSpPr>
        <dsp:cNvPr id="0" name=""/>
        <dsp:cNvSpPr/>
      </dsp:nvSpPr>
      <dsp:spPr>
        <a:xfrm>
          <a:off x="4284798" y="2954672"/>
          <a:ext cx="1946002" cy="116760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Teriparatide in Rheumatology  </a:t>
          </a:r>
        </a:p>
      </dsp:txBody>
      <dsp:txXfrm>
        <a:off x="4284798" y="2954672"/>
        <a:ext cx="1946002" cy="1167601"/>
      </dsp:txXfrm>
    </dsp:sp>
    <dsp:sp modelId="{BD050781-9AD7-4879-BB98-CCD618B3F8DA}">
      <dsp:nvSpPr>
        <dsp:cNvPr id="0" name=""/>
        <dsp:cNvSpPr/>
      </dsp:nvSpPr>
      <dsp:spPr>
        <a:xfrm>
          <a:off x="6425401" y="2954672"/>
          <a:ext cx="1946002" cy="116760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Take home message </a:t>
          </a:r>
        </a:p>
      </dsp:txBody>
      <dsp:txXfrm>
        <a:off x="6425401" y="2954672"/>
        <a:ext cx="1946002" cy="116760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03DB5-5BE0-41AA-A58D-467697468F7C}">
      <dsp:nvSpPr>
        <dsp:cNvPr id="0" name=""/>
        <dsp:cNvSpPr/>
      </dsp:nvSpPr>
      <dsp:spPr>
        <a:xfrm>
          <a:off x="0" y="4300"/>
          <a:ext cx="6263640" cy="9160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ADE675-DE67-43FB-BC42-6F66851F7DA2}">
      <dsp:nvSpPr>
        <dsp:cNvPr id="0" name=""/>
        <dsp:cNvSpPr/>
      </dsp:nvSpPr>
      <dsp:spPr>
        <a:xfrm>
          <a:off x="277094" y="210403"/>
          <a:ext cx="503807" cy="5038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FF4D28-AAAC-4374-A654-0A130259782F}">
      <dsp:nvSpPr>
        <dsp:cNvPr id="0" name=""/>
        <dsp:cNvSpPr/>
      </dsp:nvSpPr>
      <dsp:spPr>
        <a:xfrm>
          <a:off x="1057996" y="4300"/>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755650">
            <a:lnSpc>
              <a:spcPct val="90000"/>
            </a:lnSpc>
            <a:spcBef>
              <a:spcPct val="0"/>
            </a:spcBef>
            <a:spcAft>
              <a:spcPct val="35000"/>
            </a:spcAft>
            <a:buNone/>
          </a:pPr>
          <a:r>
            <a:rPr lang="en-US" sz="1700" b="0" i="0" kern="1200"/>
            <a:t>Recommended dosage is 20 mcg subcutaneously once a day </a:t>
          </a:r>
          <a:endParaRPr lang="en-US" sz="1700" kern="1200"/>
        </a:p>
      </dsp:txBody>
      <dsp:txXfrm>
        <a:off x="1057996" y="4300"/>
        <a:ext cx="5205643" cy="916014"/>
      </dsp:txXfrm>
    </dsp:sp>
    <dsp:sp modelId="{0CE60693-D114-4E21-91B3-6673450BE89C}">
      <dsp:nvSpPr>
        <dsp:cNvPr id="0" name=""/>
        <dsp:cNvSpPr/>
      </dsp:nvSpPr>
      <dsp:spPr>
        <a:xfrm>
          <a:off x="0" y="1149318"/>
          <a:ext cx="6263640" cy="9160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97B0BF-1A06-42EC-BA06-8A9CB4E56888}">
      <dsp:nvSpPr>
        <dsp:cNvPr id="0" name=""/>
        <dsp:cNvSpPr/>
      </dsp:nvSpPr>
      <dsp:spPr>
        <a:xfrm>
          <a:off x="277094" y="1355421"/>
          <a:ext cx="503807" cy="5038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DB4865-8291-469E-BAAC-CD811CE8EDB4}">
      <dsp:nvSpPr>
        <dsp:cNvPr id="0" name=""/>
        <dsp:cNvSpPr/>
      </dsp:nvSpPr>
      <dsp:spPr>
        <a:xfrm>
          <a:off x="1057996" y="1149318"/>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755650">
            <a:lnSpc>
              <a:spcPct val="90000"/>
            </a:lnSpc>
            <a:spcBef>
              <a:spcPct val="0"/>
            </a:spcBef>
            <a:spcAft>
              <a:spcPct val="35000"/>
            </a:spcAft>
            <a:buNone/>
          </a:pPr>
          <a:r>
            <a:rPr lang="en-US" sz="1700" b="0" i="0" kern="1200"/>
            <a:t>Consider supplemental calcium and Vitamin D based on individual patient needs</a:t>
          </a:r>
          <a:endParaRPr lang="en-US" sz="1700" kern="1200"/>
        </a:p>
      </dsp:txBody>
      <dsp:txXfrm>
        <a:off x="1057996" y="1149318"/>
        <a:ext cx="5205643" cy="916014"/>
      </dsp:txXfrm>
    </dsp:sp>
    <dsp:sp modelId="{D88D4A46-36DD-4116-B548-C3B8371A5204}">
      <dsp:nvSpPr>
        <dsp:cNvPr id="0" name=""/>
        <dsp:cNvSpPr/>
      </dsp:nvSpPr>
      <dsp:spPr>
        <a:xfrm>
          <a:off x="0" y="2294336"/>
          <a:ext cx="6263640" cy="9160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BF9F33-0523-49FE-873C-4C996B90DE9A}">
      <dsp:nvSpPr>
        <dsp:cNvPr id="0" name=""/>
        <dsp:cNvSpPr/>
      </dsp:nvSpPr>
      <dsp:spPr>
        <a:xfrm>
          <a:off x="277094" y="2500440"/>
          <a:ext cx="503807" cy="5038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C21894-8D3F-41AA-BB06-816AD0B8568B}">
      <dsp:nvSpPr>
        <dsp:cNvPr id="0" name=""/>
        <dsp:cNvSpPr/>
      </dsp:nvSpPr>
      <dsp:spPr>
        <a:xfrm>
          <a:off x="1057996" y="2294336"/>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755650">
            <a:lnSpc>
              <a:spcPct val="90000"/>
            </a:lnSpc>
            <a:spcBef>
              <a:spcPct val="0"/>
            </a:spcBef>
            <a:spcAft>
              <a:spcPct val="35000"/>
            </a:spcAft>
            <a:buNone/>
          </a:pPr>
          <a:r>
            <a:rPr lang="en-US" sz="1700" b="0" i="0" kern="1200"/>
            <a:t>Administer as a subcutaneous injection into the thigh or abdominal region</a:t>
          </a:r>
          <a:endParaRPr lang="en-US" sz="1700" kern="1200"/>
        </a:p>
      </dsp:txBody>
      <dsp:txXfrm>
        <a:off x="1057996" y="2294336"/>
        <a:ext cx="5205643" cy="916014"/>
      </dsp:txXfrm>
    </dsp:sp>
    <dsp:sp modelId="{4F87A5F4-7074-4056-A32F-BA9C8BCBA85F}">
      <dsp:nvSpPr>
        <dsp:cNvPr id="0" name=""/>
        <dsp:cNvSpPr/>
      </dsp:nvSpPr>
      <dsp:spPr>
        <a:xfrm>
          <a:off x="0" y="3439354"/>
          <a:ext cx="6263640" cy="9160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1BD0C7-9224-47B1-B3ED-632018087129}">
      <dsp:nvSpPr>
        <dsp:cNvPr id="0" name=""/>
        <dsp:cNvSpPr/>
      </dsp:nvSpPr>
      <dsp:spPr>
        <a:xfrm>
          <a:off x="277094" y="3645458"/>
          <a:ext cx="503807" cy="5038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EC62D2-66B6-4464-B8BD-1DCBD209E7B8}">
      <dsp:nvSpPr>
        <dsp:cNvPr id="0" name=""/>
        <dsp:cNvSpPr/>
      </dsp:nvSpPr>
      <dsp:spPr>
        <a:xfrm>
          <a:off x="1057996" y="3439354"/>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755650">
            <a:lnSpc>
              <a:spcPct val="90000"/>
            </a:lnSpc>
            <a:spcBef>
              <a:spcPct val="0"/>
            </a:spcBef>
            <a:spcAft>
              <a:spcPct val="35000"/>
            </a:spcAft>
            <a:buNone/>
          </a:pPr>
          <a:r>
            <a:rPr lang="en-US" sz="1700" b="0" i="0" kern="1200"/>
            <a:t>Administer initially when the patient can sit or lie down if symptoms of orthostatic hypotension occur </a:t>
          </a:r>
          <a:endParaRPr lang="en-US" sz="1700" kern="1200"/>
        </a:p>
      </dsp:txBody>
      <dsp:txXfrm>
        <a:off x="1057996" y="3439354"/>
        <a:ext cx="5205643" cy="916014"/>
      </dsp:txXfrm>
    </dsp:sp>
    <dsp:sp modelId="{D8AC28B8-4DE8-488B-8752-1D99D342A472}">
      <dsp:nvSpPr>
        <dsp:cNvPr id="0" name=""/>
        <dsp:cNvSpPr/>
      </dsp:nvSpPr>
      <dsp:spPr>
        <a:xfrm>
          <a:off x="0" y="4584372"/>
          <a:ext cx="6263640" cy="9160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377504-4C01-4438-9945-A68E32A2765B}">
      <dsp:nvSpPr>
        <dsp:cNvPr id="0" name=""/>
        <dsp:cNvSpPr/>
      </dsp:nvSpPr>
      <dsp:spPr>
        <a:xfrm>
          <a:off x="277094" y="4790476"/>
          <a:ext cx="503807" cy="50380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6A919C-B8B2-4916-B517-C09CFD8159E0}">
      <dsp:nvSpPr>
        <dsp:cNvPr id="0" name=""/>
        <dsp:cNvSpPr/>
      </dsp:nvSpPr>
      <dsp:spPr>
        <a:xfrm>
          <a:off x="1057996" y="4584372"/>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755650">
            <a:lnSpc>
              <a:spcPct val="90000"/>
            </a:lnSpc>
            <a:spcBef>
              <a:spcPct val="0"/>
            </a:spcBef>
            <a:spcAft>
              <a:spcPct val="35000"/>
            </a:spcAft>
            <a:buNone/>
          </a:pPr>
          <a:r>
            <a:rPr lang="en-US" sz="1700" b="0" i="0" kern="1200"/>
            <a:t>Use for more than 2 years during a patient's lifetime should only be considered if a patient remains at or has returned to having a high risk for fracture </a:t>
          </a:r>
          <a:endParaRPr lang="en-US" sz="1700" kern="1200"/>
        </a:p>
      </dsp:txBody>
      <dsp:txXfrm>
        <a:off x="1057996" y="4584372"/>
        <a:ext cx="5205643" cy="91601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E0A46-6E4E-4978-A517-8A239DD4DAE9}">
      <dsp:nvSpPr>
        <dsp:cNvPr id="0" name=""/>
        <dsp:cNvSpPr/>
      </dsp:nvSpPr>
      <dsp:spPr>
        <a:xfrm>
          <a:off x="0" y="257364"/>
          <a:ext cx="6923132" cy="1927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7312" tIns="354076" rIns="537312" bIns="120904" numCol="1" spcCol="1270" anchor="t" anchorCtr="0">
          <a:noAutofit/>
        </a:bodyPr>
        <a:lstStyle/>
        <a:p>
          <a:pPr marL="171450" lvl="1" indent="-171450" algn="l" defTabSz="755650">
            <a:lnSpc>
              <a:spcPct val="90000"/>
            </a:lnSpc>
            <a:spcBef>
              <a:spcPct val="0"/>
            </a:spcBef>
            <a:spcAft>
              <a:spcPct val="15000"/>
            </a:spcAft>
            <a:buChar char="•"/>
          </a:pPr>
          <a:r>
            <a:rPr lang="en-US" sz="1700" b="0" i="0" kern="1200"/>
            <a:t>Avoid use in patients with increased risk of osteosarcoma including patients with open epiphyses, metabolic bone diseases including Paget's disease, bone metastases </a:t>
          </a:r>
          <a:endParaRPr lang="en-US" sz="1700" kern="1200"/>
        </a:p>
        <a:p>
          <a:pPr marL="171450" lvl="1" indent="-171450" algn="l" defTabSz="755650">
            <a:lnSpc>
              <a:spcPct val="90000"/>
            </a:lnSpc>
            <a:spcBef>
              <a:spcPct val="0"/>
            </a:spcBef>
            <a:spcAft>
              <a:spcPct val="15000"/>
            </a:spcAft>
            <a:buChar char="•"/>
          </a:pPr>
          <a:r>
            <a:rPr lang="en-US" sz="1700" b="0" i="0" kern="1200"/>
            <a:t>History of skeletal malignancies, prior external beam or implant radiation therapy involving the skeleton</a:t>
          </a:r>
          <a:endParaRPr lang="en-US" sz="1700" kern="1200"/>
        </a:p>
        <a:p>
          <a:pPr marL="171450" lvl="1" indent="-171450" algn="l" defTabSz="755650">
            <a:lnSpc>
              <a:spcPct val="90000"/>
            </a:lnSpc>
            <a:spcBef>
              <a:spcPct val="0"/>
            </a:spcBef>
            <a:spcAft>
              <a:spcPct val="15000"/>
            </a:spcAft>
            <a:buChar char="•"/>
          </a:pPr>
          <a:r>
            <a:rPr lang="en-US" sz="1700" b="0" i="0" kern="1200"/>
            <a:t>Hereditary disorders predisposing to osteosarcoma. </a:t>
          </a:r>
          <a:endParaRPr lang="en-US" sz="1700" kern="1200"/>
        </a:p>
      </dsp:txBody>
      <dsp:txXfrm>
        <a:off x="0" y="257364"/>
        <a:ext cx="6923132" cy="1927800"/>
      </dsp:txXfrm>
    </dsp:sp>
    <dsp:sp modelId="{4F188C60-30C6-4D20-8296-00A9C6EA9AE7}">
      <dsp:nvSpPr>
        <dsp:cNvPr id="0" name=""/>
        <dsp:cNvSpPr/>
      </dsp:nvSpPr>
      <dsp:spPr>
        <a:xfrm>
          <a:off x="346156" y="6444"/>
          <a:ext cx="4846192"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175" tIns="0" rIns="183175" bIns="0" numCol="1" spcCol="1270" anchor="ctr" anchorCtr="0">
          <a:noAutofit/>
        </a:bodyPr>
        <a:lstStyle/>
        <a:p>
          <a:pPr marL="0" lvl="0" indent="0" algn="l" defTabSz="755650">
            <a:lnSpc>
              <a:spcPct val="90000"/>
            </a:lnSpc>
            <a:spcBef>
              <a:spcPct val="0"/>
            </a:spcBef>
            <a:spcAft>
              <a:spcPct val="35000"/>
            </a:spcAft>
            <a:buNone/>
          </a:pPr>
          <a:r>
            <a:rPr lang="en-US" sz="1700" b="0" i="0" kern="1200"/>
            <a:t>Osteosarcoma</a:t>
          </a:r>
          <a:endParaRPr lang="en-US" sz="1700" kern="1200"/>
        </a:p>
      </dsp:txBody>
      <dsp:txXfrm>
        <a:off x="370654" y="30942"/>
        <a:ext cx="4797196" cy="452844"/>
      </dsp:txXfrm>
    </dsp:sp>
    <dsp:sp modelId="{8A7410AA-A038-41BC-B2D4-53C5EDF7F52E}">
      <dsp:nvSpPr>
        <dsp:cNvPr id="0" name=""/>
        <dsp:cNvSpPr/>
      </dsp:nvSpPr>
      <dsp:spPr>
        <a:xfrm>
          <a:off x="0" y="2527885"/>
          <a:ext cx="6923132" cy="1419075"/>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7312" tIns="354076" rIns="537312" bIns="120904" numCol="1" spcCol="1270" anchor="t" anchorCtr="0">
          <a:noAutofit/>
        </a:bodyPr>
        <a:lstStyle/>
        <a:p>
          <a:pPr marL="171450" lvl="1" indent="-171450" algn="l" defTabSz="755650">
            <a:lnSpc>
              <a:spcPct val="90000"/>
            </a:lnSpc>
            <a:spcBef>
              <a:spcPct val="0"/>
            </a:spcBef>
            <a:spcAft>
              <a:spcPct val="15000"/>
            </a:spcAft>
            <a:buChar char="•"/>
          </a:pPr>
          <a:r>
            <a:rPr lang="en-US" sz="1700" b="0" i="0" kern="1200"/>
            <a:t>Avoid in patients known to have an underlying hypercalcemic disorder. </a:t>
          </a:r>
          <a:endParaRPr lang="en-US" sz="1700" kern="1200"/>
        </a:p>
        <a:p>
          <a:pPr marL="171450" lvl="1" indent="-171450" algn="l" defTabSz="755650">
            <a:lnSpc>
              <a:spcPct val="90000"/>
            </a:lnSpc>
            <a:spcBef>
              <a:spcPct val="0"/>
            </a:spcBef>
            <a:spcAft>
              <a:spcPct val="15000"/>
            </a:spcAft>
            <a:buChar char="•"/>
          </a:pPr>
          <a:r>
            <a:rPr lang="en-US" sz="1700" b="0" i="0" kern="1200"/>
            <a:t>Discontinue in patients developing worsening of previously stable cutaneous calcification. </a:t>
          </a:r>
          <a:endParaRPr lang="en-US" sz="1700" kern="1200"/>
        </a:p>
      </dsp:txBody>
      <dsp:txXfrm>
        <a:off x="0" y="2527885"/>
        <a:ext cx="6923132" cy="1419075"/>
      </dsp:txXfrm>
    </dsp:sp>
    <dsp:sp modelId="{76C9BFC0-561A-4901-B1B5-928C95773993}">
      <dsp:nvSpPr>
        <dsp:cNvPr id="0" name=""/>
        <dsp:cNvSpPr/>
      </dsp:nvSpPr>
      <dsp:spPr>
        <a:xfrm>
          <a:off x="346156" y="2276964"/>
          <a:ext cx="4846192" cy="5018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175" tIns="0" rIns="183175" bIns="0" numCol="1" spcCol="1270" anchor="ctr" anchorCtr="0">
          <a:noAutofit/>
        </a:bodyPr>
        <a:lstStyle/>
        <a:p>
          <a:pPr marL="0" lvl="0" indent="0" algn="l" defTabSz="755650">
            <a:lnSpc>
              <a:spcPct val="90000"/>
            </a:lnSpc>
            <a:spcBef>
              <a:spcPct val="0"/>
            </a:spcBef>
            <a:spcAft>
              <a:spcPct val="35000"/>
            </a:spcAft>
            <a:buNone/>
          </a:pPr>
          <a:r>
            <a:rPr lang="en-US" sz="1700" kern="1200"/>
            <a:t>Hypercalcemia and Cutaneous Calcification</a:t>
          </a:r>
        </a:p>
      </dsp:txBody>
      <dsp:txXfrm>
        <a:off x="370654" y="2301462"/>
        <a:ext cx="4797196" cy="452844"/>
      </dsp:txXfrm>
    </dsp:sp>
    <dsp:sp modelId="{42D3B6A0-9CEF-4AEB-A522-8FC89D802FBF}">
      <dsp:nvSpPr>
        <dsp:cNvPr id="0" name=""/>
        <dsp:cNvSpPr/>
      </dsp:nvSpPr>
      <dsp:spPr>
        <a:xfrm>
          <a:off x="0" y="4289680"/>
          <a:ext cx="6923132" cy="937125"/>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7312" tIns="354076" rIns="537312" bIns="120904" numCol="1" spcCol="1270" anchor="t" anchorCtr="0">
          <a:noAutofit/>
        </a:bodyPr>
        <a:lstStyle/>
        <a:p>
          <a:pPr marL="171450" lvl="1" indent="-171450" algn="l" defTabSz="755650">
            <a:lnSpc>
              <a:spcPct val="90000"/>
            </a:lnSpc>
            <a:spcBef>
              <a:spcPct val="0"/>
            </a:spcBef>
            <a:spcAft>
              <a:spcPct val="15000"/>
            </a:spcAft>
            <a:buChar char="•"/>
          </a:pPr>
          <a:r>
            <a:rPr lang="en-US" sz="1700" b="0" i="0" kern="1200"/>
            <a:t>Consider the risk/benefit in patients with active or recent urolithiasis because of risk of exacerbation </a:t>
          </a:r>
          <a:endParaRPr lang="en-US" sz="1700" kern="1200"/>
        </a:p>
      </dsp:txBody>
      <dsp:txXfrm>
        <a:off x="0" y="4289680"/>
        <a:ext cx="6923132" cy="937125"/>
      </dsp:txXfrm>
    </dsp:sp>
    <dsp:sp modelId="{F16937DD-DAB6-40AD-9FBA-3BCAA8B13FE9}">
      <dsp:nvSpPr>
        <dsp:cNvPr id="0" name=""/>
        <dsp:cNvSpPr/>
      </dsp:nvSpPr>
      <dsp:spPr>
        <a:xfrm>
          <a:off x="346156" y="4038760"/>
          <a:ext cx="4846192" cy="5018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175" tIns="0" rIns="183175" bIns="0" numCol="1" spcCol="1270" anchor="ctr" anchorCtr="0">
          <a:noAutofit/>
        </a:bodyPr>
        <a:lstStyle/>
        <a:p>
          <a:pPr marL="0" lvl="0" indent="0" algn="l" defTabSz="755650">
            <a:lnSpc>
              <a:spcPct val="90000"/>
            </a:lnSpc>
            <a:spcBef>
              <a:spcPct val="0"/>
            </a:spcBef>
            <a:spcAft>
              <a:spcPct val="35000"/>
            </a:spcAft>
            <a:buNone/>
          </a:pPr>
          <a:r>
            <a:rPr lang="en-US" sz="1700" b="0" i="0" kern="1200"/>
            <a:t>Risk of Urolithiasis</a:t>
          </a:r>
          <a:endParaRPr lang="en-US" sz="1700" kern="1200"/>
        </a:p>
      </dsp:txBody>
      <dsp:txXfrm>
        <a:off x="370654" y="4063258"/>
        <a:ext cx="4797196" cy="452844"/>
      </dsp:txXfrm>
    </dsp:sp>
    <dsp:sp modelId="{0BA7CE6C-1BCA-47FD-9302-6A6466774AE8}">
      <dsp:nvSpPr>
        <dsp:cNvPr id="0" name=""/>
        <dsp:cNvSpPr/>
      </dsp:nvSpPr>
      <dsp:spPr>
        <a:xfrm>
          <a:off x="0" y="5569525"/>
          <a:ext cx="6923132" cy="93712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7312" tIns="354076" rIns="537312" bIns="120904" numCol="1" spcCol="1270" anchor="t" anchorCtr="0">
          <a:noAutofit/>
        </a:bodyPr>
        <a:lstStyle/>
        <a:p>
          <a:pPr marL="171450" lvl="1" indent="-171450" algn="l" defTabSz="755650">
            <a:lnSpc>
              <a:spcPct val="90000"/>
            </a:lnSpc>
            <a:spcBef>
              <a:spcPct val="0"/>
            </a:spcBef>
            <a:spcAft>
              <a:spcPct val="15000"/>
            </a:spcAft>
            <a:buChar char="•"/>
          </a:pPr>
          <a:r>
            <a:rPr lang="en-US" sz="1700" b="0" i="0" kern="1200"/>
            <a:t>Transient orthostatic hypotension may occur with initial doses</a:t>
          </a:r>
          <a:endParaRPr lang="en-US" sz="1700" kern="1200"/>
        </a:p>
      </dsp:txBody>
      <dsp:txXfrm>
        <a:off x="0" y="5569525"/>
        <a:ext cx="6923132" cy="937125"/>
      </dsp:txXfrm>
    </dsp:sp>
    <dsp:sp modelId="{8F0DD41C-7147-4C31-B039-84F1090AAC9F}">
      <dsp:nvSpPr>
        <dsp:cNvPr id="0" name=""/>
        <dsp:cNvSpPr/>
      </dsp:nvSpPr>
      <dsp:spPr>
        <a:xfrm>
          <a:off x="346156" y="5318605"/>
          <a:ext cx="4846192" cy="5018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175" tIns="0" rIns="183175" bIns="0" numCol="1" spcCol="1270" anchor="ctr" anchorCtr="0">
          <a:noAutofit/>
        </a:bodyPr>
        <a:lstStyle/>
        <a:p>
          <a:pPr marL="0" lvl="0" indent="0" algn="l" defTabSz="755650">
            <a:lnSpc>
              <a:spcPct val="90000"/>
            </a:lnSpc>
            <a:spcBef>
              <a:spcPct val="0"/>
            </a:spcBef>
            <a:spcAft>
              <a:spcPct val="35000"/>
            </a:spcAft>
            <a:buNone/>
          </a:pPr>
          <a:r>
            <a:rPr lang="en-US" sz="1700" b="0" i="0" kern="1200"/>
            <a:t>Orthostatic Hypotension</a:t>
          </a:r>
          <a:endParaRPr lang="en-US" sz="1700" kern="1200"/>
        </a:p>
      </dsp:txBody>
      <dsp:txXfrm>
        <a:off x="370654" y="5343103"/>
        <a:ext cx="4797196" cy="45284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A265E-07CB-41E8-B563-DADF81D21A2B}">
      <dsp:nvSpPr>
        <dsp:cNvPr id="0" name=""/>
        <dsp:cNvSpPr/>
      </dsp:nvSpPr>
      <dsp:spPr>
        <a:xfrm>
          <a:off x="2053577" y="2023"/>
          <a:ext cx="8214309" cy="88799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380" tIns="225551" rIns="159380" bIns="225551" numCol="1" spcCol="1270" anchor="ctr" anchorCtr="0">
          <a:noAutofit/>
        </a:bodyPr>
        <a:lstStyle/>
        <a:p>
          <a:pPr marL="0" lvl="0" indent="0" algn="l" defTabSz="711200">
            <a:lnSpc>
              <a:spcPct val="90000"/>
            </a:lnSpc>
            <a:spcBef>
              <a:spcPct val="0"/>
            </a:spcBef>
            <a:spcAft>
              <a:spcPct val="35000"/>
            </a:spcAft>
            <a:buNone/>
          </a:pPr>
          <a:r>
            <a:rPr lang="en-US" sz="1600" b="0" i="0" kern="1200"/>
            <a:t>Consider discontinuing when pregnancy is recognized </a:t>
          </a:r>
          <a:endParaRPr lang="en-US" sz="1600" kern="1200"/>
        </a:p>
      </dsp:txBody>
      <dsp:txXfrm>
        <a:off x="2053577" y="2023"/>
        <a:ext cx="8214309" cy="887997"/>
      </dsp:txXfrm>
    </dsp:sp>
    <dsp:sp modelId="{AFA9CFCD-D848-45F6-B66E-3D1C92268C77}">
      <dsp:nvSpPr>
        <dsp:cNvPr id="0" name=""/>
        <dsp:cNvSpPr/>
      </dsp:nvSpPr>
      <dsp:spPr>
        <a:xfrm>
          <a:off x="0" y="2023"/>
          <a:ext cx="2053577" cy="88799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668" tIns="87714" rIns="108668" bIns="87714" numCol="1" spcCol="1270" anchor="ctr" anchorCtr="0">
          <a:noAutofit/>
        </a:bodyPr>
        <a:lstStyle/>
        <a:p>
          <a:pPr marL="0" lvl="0" indent="0" algn="ctr" defTabSz="889000">
            <a:lnSpc>
              <a:spcPct val="90000"/>
            </a:lnSpc>
            <a:spcBef>
              <a:spcPct val="0"/>
            </a:spcBef>
            <a:spcAft>
              <a:spcPct val="35000"/>
            </a:spcAft>
            <a:buNone/>
          </a:pPr>
          <a:r>
            <a:rPr lang="en-US" sz="2000" b="0" i="0" kern="1200"/>
            <a:t>Pregnancy</a:t>
          </a:r>
          <a:endParaRPr lang="en-US" sz="2000" kern="1200"/>
        </a:p>
      </dsp:txBody>
      <dsp:txXfrm>
        <a:off x="0" y="2023"/>
        <a:ext cx="2053577" cy="887997"/>
      </dsp:txXfrm>
    </dsp:sp>
    <dsp:sp modelId="{38E9877B-A5D5-4E52-B0AC-9E12143038D5}">
      <dsp:nvSpPr>
        <dsp:cNvPr id="0" name=""/>
        <dsp:cNvSpPr/>
      </dsp:nvSpPr>
      <dsp:spPr>
        <a:xfrm>
          <a:off x="2053577" y="943300"/>
          <a:ext cx="8214309" cy="887997"/>
        </a:xfrm>
        <a:prstGeom prst="rect">
          <a:avLst/>
        </a:prstGeom>
        <a:solidFill>
          <a:schemeClr val="accent2">
            <a:tint val="40000"/>
            <a:alpha val="90000"/>
            <a:hueOff val="1569014"/>
            <a:satOff val="2444"/>
            <a:lumOff val="140"/>
            <a:alphaOff val="0"/>
          </a:schemeClr>
        </a:solidFill>
        <a:ln w="12700" cap="flat" cmpd="sng" algn="ctr">
          <a:solidFill>
            <a:schemeClr val="accent2">
              <a:tint val="40000"/>
              <a:alpha val="90000"/>
              <a:hueOff val="1569014"/>
              <a:satOff val="2444"/>
              <a:lumOff val="14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380" tIns="225551" rIns="159380" bIns="225551" numCol="1" spcCol="1270" anchor="ctr" anchorCtr="0">
          <a:noAutofit/>
        </a:bodyPr>
        <a:lstStyle/>
        <a:p>
          <a:pPr marL="0" lvl="0" indent="0" algn="l" defTabSz="711200">
            <a:lnSpc>
              <a:spcPct val="90000"/>
            </a:lnSpc>
            <a:spcBef>
              <a:spcPct val="0"/>
            </a:spcBef>
            <a:spcAft>
              <a:spcPct val="35000"/>
            </a:spcAft>
            <a:buNone/>
          </a:pPr>
          <a:r>
            <a:rPr lang="en-US" sz="1600" b="0" i="0" kern="1200"/>
            <a:t>Breastfeeding is not recommended </a:t>
          </a:r>
          <a:endParaRPr lang="en-US" sz="1600" kern="1200"/>
        </a:p>
      </dsp:txBody>
      <dsp:txXfrm>
        <a:off x="2053577" y="943300"/>
        <a:ext cx="8214309" cy="887997"/>
      </dsp:txXfrm>
    </dsp:sp>
    <dsp:sp modelId="{73699B75-57DD-450A-BD92-D3A83B0E488D}">
      <dsp:nvSpPr>
        <dsp:cNvPr id="0" name=""/>
        <dsp:cNvSpPr/>
      </dsp:nvSpPr>
      <dsp:spPr>
        <a:xfrm>
          <a:off x="0" y="943300"/>
          <a:ext cx="2053577" cy="887997"/>
        </a:xfrm>
        <a:prstGeom prst="rect">
          <a:avLst/>
        </a:prstGeom>
        <a:solidFill>
          <a:schemeClr val="accent2">
            <a:hueOff val="1591615"/>
            <a:satOff val="2700"/>
            <a:lumOff val="-98"/>
            <a:alphaOff val="0"/>
          </a:schemeClr>
        </a:solidFill>
        <a:ln w="12700" cap="flat" cmpd="sng" algn="ctr">
          <a:solidFill>
            <a:schemeClr val="accent2">
              <a:hueOff val="1591615"/>
              <a:satOff val="2700"/>
              <a:lumOff val="-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668" tIns="87714" rIns="108668" bIns="87714" numCol="1" spcCol="1270" anchor="ctr" anchorCtr="0">
          <a:noAutofit/>
        </a:bodyPr>
        <a:lstStyle/>
        <a:p>
          <a:pPr marL="0" lvl="0" indent="0" algn="ctr" defTabSz="889000">
            <a:lnSpc>
              <a:spcPct val="90000"/>
            </a:lnSpc>
            <a:spcBef>
              <a:spcPct val="0"/>
            </a:spcBef>
            <a:spcAft>
              <a:spcPct val="35000"/>
            </a:spcAft>
            <a:buNone/>
          </a:pPr>
          <a:r>
            <a:rPr lang="en-US" sz="2000" b="0" i="0" kern="1200"/>
            <a:t>Lactation</a:t>
          </a:r>
          <a:endParaRPr lang="en-US" sz="2000" kern="1200"/>
        </a:p>
      </dsp:txBody>
      <dsp:txXfrm>
        <a:off x="0" y="943300"/>
        <a:ext cx="2053577" cy="887997"/>
      </dsp:txXfrm>
    </dsp:sp>
    <dsp:sp modelId="{7DAEA9BC-FC5F-401A-9B71-09005CB72330}">
      <dsp:nvSpPr>
        <dsp:cNvPr id="0" name=""/>
        <dsp:cNvSpPr/>
      </dsp:nvSpPr>
      <dsp:spPr>
        <a:xfrm>
          <a:off x="2053577" y="1884577"/>
          <a:ext cx="8214309" cy="887997"/>
        </a:xfrm>
        <a:prstGeom prst="rect">
          <a:avLst/>
        </a:prstGeom>
        <a:solidFill>
          <a:schemeClr val="accent2">
            <a:tint val="40000"/>
            <a:alpha val="90000"/>
            <a:hueOff val="3138028"/>
            <a:satOff val="4888"/>
            <a:lumOff val="280"/>
            <a:alphaOff val="0"/>
          </a:schemeClr>
        </a:solidFill>
        <a:ln w="12700" cap="flat" cmpd="sng" algn="ctr">
          <a:solidFill>
            <a:schemeClr val="accent2">
              <a:tint val="40000"/>
              <a:alpha val="90000"/>
              <a:hueOff val="3138028"/>
              <a:satOff val="4888"/>
              <a:lumOff val="28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380" tIns="225551" rIns="159380" bIns="225551" numCol="1" spcCol="1270" anchor="ctr" anchorCtr="0">
          <a:noAutofit/>
        </a:bodyPr>
        <a:lstStyle/>
        <a:p>
          <a:pPr marL="0" lvl="0" indent="0" algn="l" defTabSz="711200">
            <a:lnSpc>
              <a:spcPct val="90000"/>
            </a:lnSpc>
            <a:spcBef>
              <a:spcPct val="0"/>
            </a:spcBef>
            <a:spcAft>
              <a:spcPct val="35000"/>
            </a:spcAft>
            <a:buNone/>
          </a:pPr>
          <a:r>
            <a:rPr lang="en-US" sz="1600" b="0" i="0" kern="1200"/>
            <a:t>Safety and effectiveness not established. </a:t>
          </a:r>
          <a:endParaRPr lang="en-US" sz="1600" kern="1200"/>
        </a:p>
        <a:p>
          <a:pPr marL="0" lvl="0" indent="0" algn="l" defTabSz="711200">
            <a:lnSpc>
              <a:spcPct val="90000"/>
            </a:lnSpc>
            <a:spcBef>
              <a:spcPct val="0"/>
            </a:spcBef>
            <a:spcAft>
              <a:spcPct val="35000"/>
            </a:spcAft>
            <a:buNone/>
          </a:pPr>
          <a:r>
            <a:rPr lang="en-US" sz="1600" b="0" i="0" kern="1200"/>
            <a:t>Avoid use due to increased baseline risk of osteosarcoma </a:t>
          </a:r>
          <a:endParaRPr lang="en-US" sz="1600" kern="1200"/>
        </a:p>
      </dsp:txBody>
      <dsp:txXfrm>
        <a:off x="2053577" y="1884577"/>
        <a:ext cx="8214309" cy="887997"/>
      </dsp:txXfrm>
    </dsp:sp>
    <dsp:sp modelId="{FE7FA5E7-1403-4D2B-92EB-5CE006C9FA8B}">
      <dsp:nvSpPr>
        <dsp:cNvPr id="0" name=""/>
        <dsp:cNvSpPr/>
      </dsp:nvSpPr>
      <dsp:spPr>
        <a:xfrm>
          <a:off x="0" y="1884577"/>
          <a:ext cx="2053577" cy="887997"/>
        </a:xfrm>
        <a:prstGeom prst="rect">
          <a:avLst/>
        </a:prstGeom>
        <a:solidFill>
          <a:schemeClr val="accent2">
            <a:hueOff val="3183231"/>
            <a:satOff val="5400"/>
            <a:lumOff val="-196"/>
            <a:alphaOff val="0"/>
          </a:schemeClr>
        </a:solidFill>
        <a:ln w="12700" cap="flat" cmpd="sng" algn="ctr">
          <a:solidFill>
            <a:schemeClr val="accent2">
              <a:hueOff val="3183231"/>
              <a:satOff val="5400"/>
              <a:lumOff val="-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668" tIns="87714" rIns="108668" bIns="87714" numCol="1" spcCol="1270" anchor="ctr" anchorCtr="0">
          <a:noAutofit/>
        </a:bodyPr>
        <a:lstStyle/>
        <a:p>
          <a:pPr marL="0" lvl="0" indent="0" algn="ctr" defTabSz="889000">
            <a:lnSpc>
              <a:spcPct val="90000"/>
            </a:lnSpc>
            <a:spcBef>
              <a:spcPct val="0"/>
            </a:spcBef>
            <a:spcAft>
              <a:spcPct val="35000"/>
            </a:spcAft>
            <a:buNone/>
          </a:pPr>
          <a:r>
            <a:rPr lang="en-US" sz="2000" b="0" i="0" kern="1200"/>
            <a:t>Pediatric Use</a:t>
          </a:r>
          <a:endParaRPr lang="en-US" sz="2000" kern="1200"/>
        </a:p>
      </dsp:txBody>
      <dsp:txXfrm>
        <a:off x="0" y="1884577"/>
        <a:ext cx="2053577" cy="887997"/>
      </dsp:txXfrm>
    </dsp:sp>
    <dsp:sp modelId="{E385F42F-0765-4A9A-8BD8-1ED36EF7C060}">
      <dsp:nvSpPr>
        <dsp:cNvPr id="0" name=""/>
        <dsp:cNvSpPr/>
      </dsp:nvSpPr>
      <dsp:spPr>
        <a:xfrm>
          <a:off x="2053577" y="2825854"/>
          <a:ext cx="8214309" cy="887997"/>
        </a:xfrm>
        <a:prstGeom prst="rect">
          <a:avLst/>
        </a:prstGeom>
        <a:solidFill>
          <a:schemeClr val="accent2">
            <a:tint val="40000"/>
            <a:alpha val="90000"/>
            <a:hueOff val="4707042"/>
            <a:satOff val="7332"/>
            <a:lumOff val="420"/>
            <a:alphaOff val="0"/>
          </a:schemeClr>
        </a:solidFill>
        <a:ln w="12700" cap="flat" cmpd="sng" algn="ctr">
          <a:solidFill>
            <a:schemeClr val="accent2">
              <a:tint val="40000"/>
              <a:alpha val="90000"/>
              <a:hueOff val="4707042"/>
              <a:satOff val="7332"/>
              <a:lumOff val="42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380" tIns="225551" rIns="159380" bIns="225551" numCol="1" spcCol="1270" anchor="ctr" anchorCtr="0">
          <a:noAutofit/>
        </a:bodyPr>
        <a:lstStyle/>
        <a:p>
          <a:pPr marL="0" lvl="0" indent="0" algn="l" defTabSz="711200">
            <a:lnSpc>
              <a:spcPct val="90000"/>
            </a:lnSpc>
            <a:spcBef>
              <a:spcPct val="0"/>
            </a:spcBef>
            <a:spcAft>
              <a:spcPct val="35000"/>
            </a:spcAft>
            <a:buNone/>
          </a:pPr>
          <a:r>
            <a:rPr lang="en-US" sz="1600" b="0" i="0" kern="1200"/>
            <a:t>No studies have been performed in patients with hepatic impairment </a:t>
          </a:r>
          <a:endParaRPr lang="en-US" sz="1600" kern="1200"/>
        </a:p>
      </dsp:txBody>
      <dsp:txXfrm>
        <a:off x="2053577" y="2825854"/>
        <a:ext cx="8214309" cy="887997"/>
      </dsp:txXfrm>
    </dsp:sp>
    <dsp:sp modelId="{C82C098D-A399-459D-95C9-C08AC7412768}">
      <dsp:nvSpPr>
        <dsp:cNvPr id="0" name=""/>
        <dsp:cNvSpPr/>
      </dsp:nvSpPr>
      <dsp:spPr>
        <a:xfrm>
          <a:off x="0" y="2825854"/>
          <a:ext cx="2053577" cy="887997"/>
        </a:xfrm>
        <a:prstGeom prst="rect">
          <a:avLst/>
        </a:prstGeom>
        <a:solidFill>
          <a:schemeClr val="accent2">
            <a:hueOff val="4774846"/>
            <a:satOff val="8100"/>
            <a:lumOff val="-294"/>
            <a:alphaOff val="0"/>
          </a:schemeClr>
        </a:solidFill>
        <a:ln w="12700" cap="flat" cmpd="sng" algn="ctr">
          <a:solidFill>
            <a:schemeClr val="accent2">
              <a:hueOff val="4774846"/>
              <a:satOff val="8100"/>
              <a:lumOff val="-2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668" tIns="87714" rIns="108668" bIns="87714" numCol="1" spcCol="1270" anchor="ctr" anchorCtr="0">
          <a:noAutofit/>
        </a:bodyPr>
        <a:lstStyle/>
        <a:p>
          <a:pPr marL="0" lvl="0" indent="0" algn="ctr" defTabSz="889000">
            <a:lnSpc>
              <a:spcPct val="90000"/>
            </a:lnSpc>
            <a:spcBef>
              <a:spcPct val="0"/>
            </a:spcBef>
            <a:spcAft>
              <a:spcPct val="35000"/>
            </a:spcAft>
            <a:buNone/>
          </a:pPr>
          <a:r>
            <a:rPr lang="en-US" sz="2000" b="1" i="0" kern="1200"/>
            <a:t>Hepatic Impairment</a:t>
          </a:r>
          <a:endParaRPr lang="en-US" sz="2000" kern="1200"/>
        </a:p>
      </dsp:txBody>
      <dsp:txXfrm>
        <a:off x="0" y="2825854"/>
        <a:ext cx="2053577" cy="887997"/>
      </dsp:txXfrm>
    </dsp:sp>
    <dsp:sp modelId="{4E454CAC-6FAA-4FBE-903B-A3698DBD763E}">
      <dsp:nvSpPr>
        <dsp:cNvPr id="0" name=""/>
        <dsp:cNvSpPr/>
      </dsp:nvSpPr>
      <dsp:spPr>
        <a:xfrm>
          <a:off x="2053577" y="3767131"/>
          <a:ext cx="8214309" cy="887997"/>
        </a:xfrm>
        <a:prstGeom prst="rect">
          <a:avLst/>
        </a:prstGeom>
        <a:solidFill>
          <a:schemeClr val="accent2">
            <a:tint val="40000"/>
            <a:alpha val="90000"/>
            <a:hueOff val="6276057"/>
            <a:satOff val="9776"/>
            <a:lumOff val="560"/>
            <a:alphaOff val="0"/>
          </a:schemeClr>
        </a:solidFill>
        <a:ln w="12700" cap="flat" cmpd="sng" algn="ctr">
          <a:solidFill>
            <a:schemeClr val="accent2">
              <a:tint val="40000"/>
              <a:alpha val="90000"/>
              <a:hueOff val="6276057"/>
              <a:satOff val="9776"/>
              <a:lumOff val="56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380" tIns="225551" rIns="159380" bIns="225551" numCol="1" spcCol="1270" anchor="ctr" anchorCtr="0">
          <a:noAutofit/>
        </a:bodyPr>
        <a:lstStyle/>
        <a:p>
          <a:pPr marL="0" lvl="0" indent="0" algn="l" defTabSz="711200">
            <a:lnSpc>
              <a:spcPct val="90000"/>
            </a:lnSpc>
            <a:spcBef>
              <a:spcPct val="0"/>
            </a:spcBef>
            <a:spcAft>
              <a:spcPct val="35000"/>
            </a:spcAft>
            <a:buNone/>
          </a:pPr>
          <a:r>
            <a:rPr lang="en-US" sz="1600" b="0" i="0" kern="1200"/>
            <a:t>Severe renal impairment (CrCl&lt;30 mL/minute), the AUC and T1/2 of teriparatide were increased by 73% and 77%, respectively.</a:t>
          </a:r>
          <a:endParaRPr lang="en-US" sz="1600" kern="1200"/>
        </a:p>
        <a:p>
          <a:pPr marL="0" lvl="0" indent="0" algn="l" defTabSz="711200">
            <a:lnSpc>
              <a:spcPct val="90000"/>
            </a:lnSpc>
            <a:spcBef>
              <a:spcPct val="0"/>
            </a:spcBef>
            <a:spcAft>
              <a:spcPct val="35000"/>
            </a:spcAft>
            <a:buNone/>
          </a:pPr>
          <a:r>
            <a:rPr lang="en-US" sz="1600" b="0" i="0" kern="1200"/>
            <a:t>Maximum serum concentration of teriparatide was not increased. </a:t>
          </a:r>
          <a:endParaRPr lang="en-US" sz="1600" kern="1200"/>
        </a:p>
      </dsp:txBody>
      <dsp:txXfrm>
        <a:off x="2053577" y="3767131"/>
        <a:ext cx="8214309" cy="887997"/>
      </dsp:txXfrm>
    </dsp:sp>
    <dsp:sp modelId="{4ECEEF39-1BE0-4D60-9BD0-0D26EC29C9EF}">
      <dsp:nvSpPr>
        <dsp:cNvPr id="0" name=""/>
        <dsp:cNvSpPr/>
      </dsp:nvSpPr>
      <dsp:spPr>
        <a:xfrm>
          <a:off x="0" y="3767131"/>
          <a:ext cx="2053577" cy="887997"/>
        </a:xfrm>
        <a:prstGeom prst="rect">
          <a:avLst/>
        </a:prstGeom>
        <a:solidFill>
          <a:schemeClr val="accent2">
            <a:hueOff val="6366461"/>
            <a:satOff val="10800"/>
            <a:lumOff val="-392"/>
            <a:alphaOff val="0"/>
          </a:schemeClr>
        </a:solidFill>
        <a:ln w="12700" cap="flat" cmpd="sng" algn="ctr">
          <a:solidFill>
            <a:schemeClr val="accent2">
              <a:hueOff val="6366461"/>
              <a:satOff val="10800"/>
              <a:lumOff val="-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668" tIns="87714" rIns="108668" bIns="87714" numCol="1" spcCol="1270" anchor="ctr" anchorCtr="0">
          <a:noAutofit/>
        </a:bodyPr>
        <a:lstStyle/>
        <a:p>
          <a:pPr marL="0" lvl="0" indent="0" algn="ctr" defTabSz="889000">
            <a:lnSpc>
              <a:spcPct val="90000"/>
            </a:lnSpc>
            <a:spcBef>
              <a:spcPct val="0"/>
            </a:spcBef>
            <a:spcAft>
              <a:spcPct val="35000"/>
            </a:spcAft>
            <a:buNone/>
          </a:pPr>
          <a:r>
            <a:rPr lang="en-US" sz="2000" b="1" i="0" kern="1200"/>
            <a:t>Renal Impairment</a:t>
          </a:r>
          <a:endParaRPr lang="en-US" sz="2000" kern="1200"/>
        </a:p>
      </dsp:txBody>
      <dsp:txXfrm>
        <a:off x="0" y="3767131"/>
        <a:ext cx="2053577" cy="88799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D9863C-D4FC-4E47-8942-03C9A08880ED}">
      <dsp:nvSpPr>
        <dsp:cNvPr id="0" name=""/>
        <dsp:cNvSpPr/>
      </dsp:nvSpPr>
      <dsp:spPr>
        <a:xfrm>
          <a:off x="0" y="39687"/>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dirty="0"/>
            <a:t>Serum calcium measurements at one month of treatment</a:t>
          </a:r>
          <a:endParaRPr lang="en-US" sz="1900" kern="1200" dirty="0"/>
        </a:p>
      </dsp:txBody>
      <dsp:txXfrm>
        <a:off x="0" y="39687"/>
        <a:ext cx="3286125" cy="1971675"/>
      </dsp:txXfrm>
    </dsp:sp>
    <dsp:sp modelId="{89820B54-5A99-4E2C-9B2F-0A92CC8B3F12}">
      <dsp:nvSpPr>
        <dsp:cNvPr id="0" name=""/>
        <dsp:cNvSpPr/>
      </dsp:nvSpPr>
      <dsp:spPr>
        <a:xfrm>
          <a:off x="3614737" y="39687"/>
          <a:ext cx="3286125" cy="19716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a:t>If hypercalcemia is present, the dose of supplemental calcium should be reduced first</a:t>
          </a:r>
          <a:endParaRPr lang="en-US" sz="1900" kern="1200"/>
        </a:p>
      </dsp:txBody>
      <dsp:txXfrm>
        <a:off x="3614737" y="39687"/>
        <a:ext cx="3286125" cy="1971675"/>
      </dsp:txXfrm>
    </dsp:sp>
    <dsp:sp modelId="{0EBD7D72-3963-4C92-8ACA-EBBE06ABCA8B}">
      <dsp:nvSpPr>
        <dsp:cNvPr id="0" name=""/>
        <dsp:cNvSpPr/>
      </dsp:nvSpPr>
      <dsp:spPr>
        <a:xfrm>
          <a:off x="7229475" y="39687"/>
          <a:ext cx="3286125" cy="19716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a:t>If it does not return to baseline, treatment should be administered every other day</a:t>
          </a:r>
          <a:endParaRPr lang="en-US" sz="1900" kern="1200"/>
        </a:p>
      </dsp:txBody>
      <dsp:txXfrm>
        <a:off x="7229475" y="39687"/>
        <a:ext cx="3286125" cy="1971675"/>
      </dsp:txXfrm>
    </dsp:sp>
    <dsp:sp modelId="{940833F5-5281-4373-BF5D-6CC1A448F50B}">
      <dsp:nvSpPr>
        <dsp:cNvPr id="0" name=""/>
        <dsp:cNvSpPr/>
      </dsp:nvSpPr>
      <dsp:spPr>
        <a:xfrm>
          <a:off x="0" y="2339975"/>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a:t>If it persists, treatment should be discontinued, and the patient should undergo a diagnostic investigation to determine the cause of hypercalcemia.</a:t>
          </a:r>
          <a:endParaRPr lang="en-US" sz="1900" kern="1200"/>
        </a:p>
      </dsp:txBody>
      <dsp:txXfrm>
        <a:off x="0" y="2339975"/>
        <a:ext cx="3286125" cy="1971675"/>
      </dsp:txXfrm>
    </dsp:sp>
    <dsp:sp modelId="{A6B9C8FE-5519-42C4-84C6-2F4CD393611C}">
      <dsp:nvSpPr>
        <dsp:cNvPr id="0" name=""/>
        <dsp:cNvSpPr/>
      </dsp:nvSpPr>
      <dsp:spPr>
        <a:xfrm>
          <a:off x="3614737" y="2339975"/>
          <a:ext cx="3286125" cy="19716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a:t>BMD requires evaluation 1-year post first dose.</a:t>
          </a:r>
          <a:endParaRPr lang="en-US" sz="1900" kern="1200"/>
        </a:p>
      </dsp:txBody>
      <dsp:txXfrm>
        <a:off x="3614737" y="2339975"/>
        <a:ext cx="3286125" cy="1971675"/>
      </dsp:txXfrm>
    </dsp:sp>
    <dsp:sp modelId="{145A5F76-BA67-4418-8168-E7BCEA1E17BB}">
      <dsp:nvSpPr>
        <dsp:cNvPr id="0" name=""/>
        <dsp:cNvSpPr/>
      </dsp:nvSpPr>
      <dsp:spPr>
        <a:xfrm>
          <a:off x="7229475" y="2339975"/>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a:t>Before starting treatment, serum and urinary calcium should be measured because both hypercalcemia and hypercalciuria constitute contraindications to recombinant PTH therapy.</a:t>
          </a:r>
          <a:endParaRPr lang="en-US" sz="1900" kern="1200"/>
        </a:p>
      </dsp:txBody>
      <dsp:txXfrm>
        <a:off x="7229475" y="2339975"/>
        <a:ext cx="3286125" cy="197167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A09561-A7D8-4857-B7E0-1DE703F01F34}">
      <dsp:nvSpPr>
        <dsp:cNvPr id="0" name=""/>
        <dsp:cNvSpPr/>
      </dsp:nvSpPr>
      <dsp:spPr>
        <a:xfrm>
          <a:off x="0" y="2516"/>
          <a:ext cx="411019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D14BE5-5DAC-4DAD-B96C-53EB273E5928}">
      <dsp:nvSpPr>
        <dsp:cNvPr id="0" name=""/>
        <dsp:cNvSpPr/>
      </dsp:nvSpPr>
      <dsp:spPr>
        <a:xfrm>
          <a:off x="0" y="2516"/>
          <a:ext cx="4110198" cy="858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dirty="0"/>
            <a:t>Teriparatide and the 34 N-terminal amino acids of PTH bind to receptors</a:t>
          </a:r>
          <a:endParaRPr lang="en-US" sz="1600" kern="1200" dirty="0"/>
        </a:p>
      </dsp:txBody>
      <dsp:txXfrm>
        <a:off x="0" y="2516"/>
        <a:ext cx="4110198" cy="858082"/>
      </dsp:txXfrm>
    </dsp:sp>
    <dsp:sp modelId="{8E73B69C-3F81-490B-A513-C96E1A87C8E8}">
      <dsp:nvSpPr>
        <dsp:cNvPr id="0" name=""/>
        <dsp:cNvSpPr/>
      </dsp:nvSpPr>
      <dsp:spPr>
        <a:xfrm>
          <a:off x="0" y="860598"/>
          <a:ext cx="411019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FF7733-F55E-4226-B09B-F85FD8FD0D10}">
      <dsp:nvSpPr>
        <dsp:cNvPr id="0" name=""/>
        <dsp:cNvSpPr/>
      </dsp:nvSpPr>
      <dsp:spPr>
        <a:xfrm>
          <a:off x="0" y="860598"/>
          <a:ext cx="4110198" cy="858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Renal tubular reabsorption of calcium and phosphate, and intestinal calcium absorption</a:t>
          </a:r>
          <a:endParaRPr lang="en-US" sz="1600" kern="1200"/>
        </a:p>
      </dsp:txBody>
      <dsp:txXfrm>
        <a:off x="0" y="860598"/>
        <a:ext cx="4110198" cy="858082"/>
      </dsp:txXfrm>
    </dsp:sp>
    <dsp:sp modelId="{8207F8D3-DBB2-48BF-A8DC-29EAFED71461}">
      <dsp:nvSpPr>
        <dsp:cNvPr id="0" name=""/>
        <dsp:cNvSpPr/>
      </dsp:nvSpPr>
      <dsp:spPr>
        <a:xfrm>
          <a:off x="0" y="1718681"/>
          <a:ext cx="411019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A39821-8E61-4BB0-90BB-8D94BAF6D462}">
      <dsp:nvSpPr>
        <dsp:cNvPr id="0" name=""/>
        <dsp:cNvSpPr/>
      </dsp:nvSpPr>
      <dsp:spPr>
        <a:xfrm>
          <a:off x="0" y="1718681"/>
          <a:ext cx="4110198" cy="858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Stimulates new bone formation on trabecular and cortical (periosteal and/or endosteal) bone surfaces </a:t>
          </a:r>
          <a:endParaRPr lang="en-US" sz="1600" kern="1200"/>
        </a:p>
      </dsp:txBody>
      <dsp:txXfrm>
        <a:off x="0" y="1718681"/>
        <a:ext cx="4110198" cy="858082"/>
      </dsp:txXfrm>
    </dsp:sp>
    <dsp:sp modelId="{25BF5C6A-E4E3-4C05-8005-0435CB250919}">
      <dsp:nvSpPr>
        <dsp:cNvPr id="0" name=""/>
        <dsp:cNvSpPr/>
      </dsp:nvSpPr>
      <dsp:spPr>
        <a:xfrm>
          <a:off x="0" y="2576763"/>
          <a:ext cx="411019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6A8335-075D-44C1-BE78-E911910BB3DC}">
      <dsp:nvSpPr>
        <dsp:cNvPr id="0" name=""/>
        <dsp:cNvSpPr/>
      </dsp:nvSpPr>
      <dsp:spPr>
        <a:xfrm>
          <a:off x="0" y="2576763"/>
          <a:ext cx="4110198" cy="858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Preferential stimulation of osteoblastic activity over osteoclastic activity</a:t>
          </a:r>
          <a:endParaRPr lang="en-US" sz="1600" kern="1200"/>
        </a:p>
      </dsp:txBody>
      <dsp:txXfrm>
        <a:off x="0" y="2576763"/>
        <a:ext cx="4110198" cy="858082"/>
      </dsp:txXfrm>
    </dsp:sp>
    <dsp:sp modelId="{852E5DF3-8C69-4DD3-A132-64EE707CEC50}">
      <dsp:nvSpPr>
        <dsp:cNvPr id="0" name=""/>
        <dsp:cNvSpPr/>
      </dsp:nvSpPr>
      <dsp:spPr>
        <a:xfrm>
          <a:off x="0" y="3434845"/>
          <a:ext cx="411019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881EAD-5403-4D7C-AADC-175AB195E8B1}">
      <dsp:nvSpPr>
        <dsp:cNvPr id="0" name=""/>
        <dsp:cNvSpPr/>
      </dsp:nvSpPr>
      <dsp:spPr>
        <a:xfrm>
          <a:off x="0" y="3434845"/>
          <a:ext cx="4110198" cy="858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Increase in skeletal mass, an increase in markers of bone formation and resorption, and an increase in bone strength. </a:t>
          </a:r>
          <a:endParaRPr lang="en-US" sz="1600" kern="1200"/>
        </a:p>
      </dsp:txBody>
      <dsp:txXfrm>
        <a:off x="0" y="3434845"/>
        <a:ext cx="4110198" cy="858082"/>
      </dsp:txXfrm>
    </dsp:sp>
    <dsp:sp modelId="{DC84577D-7CC9-4367-96A7-75E8D2BEC55D}">
      <dsp:nvSpPr>
        <dsp:cNvPr id="0" name=""/>
        <dsp:cNvSpPr/>
      </dsp:nvSpPr>
      <dsp:spPr>
        <a:xfrm>
          <a:off x="0" y="4292928"/>
          <a:ext cx="411019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279940-122C-4776-95EC-45F5BE707743}">
      <dsp:nvSpPr>
        <dsp:cNvPr id="0" name=""/>
        <dsp:cNvSpPr/>
      </dsp:nvSpPr>
      <dsp:spPr>
        <a:xfrm>
          <a:off x="0" y="4292928"/>
          <a:ext cx="4110198" cy="858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By contrast, continuous excess of endogenous PTH, as occurs in hyperparathyroidism, may be detrimental to the skeleton because bone resorption may be stimulated more than bone formation.</a:t>
          </a:r>
          <a:endParaRPr lang="en-US" sz="1600" kern="1200"/>
        </a:p>
      </dsp:txBody>
      <dsp:txXfrm>
        <a:off x="0" y="4292928"/>
        <a:ext cx="4110198" cy="85808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9B1DA-F9C5-4342-9198-266021FF2085}">
      <dsp:nvSpPr>
        <dsp:cNvPr id="0" name=""/>
        <dsp:cNvSpPr/>
      </dsp:nvSpPr>
      <dsp:spPr>
        <a:xfrm>
          <a:off x="0" y="5680"/>
          <a:ext cx="6245265" cy="11751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CBA08A-24DD-426D-9E24-11A6969C1013}">
      <dsp:nvSpPr>
        <dsp:cNvPr id="0" name=""/>
        <dsp:cNvSpPr/>
      </dsp:nvSpPr>
      <dsp:spPr>
        <a:xfrm>
          <a:off x="355489" y="270093"/>
          <a:ext cx="646975" cy="6463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DC04C8-09AB-4B1F-B20B-699E86825660}">
      <dsp:nvSpPr>
        <dsp:cNvPr id="0" name=""/>
        <dsp:cNvSpPr/>
      </dsp:nvSpPr>
      <dsp:spPr>
        <a:xfrm>
          <a:off x="1357953" y="5680"/>
          <a:ext cx="4805744" cy="1322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919" tIns="139919" rIns="139919" bIns="139919" numCol="1" spcCol="1270" anchor="ctr" anchorCtr="0">
          <a:noAutofit/>
        </a:bodyPr>
        <a:lstStyle/>
        <a:p>
          <a:pPr marL="0" lvl="0" indent="0" algn="l" defTabSz="711200">
            <a:lnSpc>
              <a:spcPct val="100000"/>
            </a:lnSpc>
            <a:spcBef>
              <a:spcPct val="0"/>
            </a:spcBef>
            <a:spcAft>
              <a:spcPct val="35000"/>
            </a:spcAft>
            <a:buNone/>
          </a:pPr>
          <a:r>
            <a:rPr lang="en-US" sz="1600" b="0" i="0" kern="1200"/>
            <a:t>Known actions of endogenous PTH (e.g., increases serum calcium and decreases serum phosphorus).</a:t>
          </a:r>
          <a:endParaRPr lang="en-US" sz="1600" kern="1200"/>
        </a:p>
      </dsp:txBody>
      <dsp:txXfrm>
        <a:off x="1357953" y="5680"/>
        <a:ext cx="4805744" cy="1322066"/>
      </dsp:txXfrm>
    </dsp:sp>
    <dsp:sp modelId="{7D96BB34-76E3-4C48-B82E-BA9F0B2D5847}">
      <dsp:nvSpPr>
        <dsp:cNvPr id="0" name=""/>
        <dsp:cNvSpPr/>
      </dsp:nvSpPr>
      <dsp:spPr>
        <a:xfrm>
          <a:off x="0" y="1658264"/>
          <a:ext cx="6245265" cy="11751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ED15B7-EA99-4D84-9F68-7A5F0B1932FF}">
      <dsp:nvSpPr>
        <dsp:cNvPr id="0" name=""/>
        <dsp:cNvSpPr/>
      </dsp:nvSpPr>
      <dsp:spPr>
        <a:xfrm>
          <a:off x="355489" y="1922677"/>
          <a:ext cx="646975" cy="6463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52E14A-C177-4642-A795-2DE18B5AA767}">
      <dsp:nvSpPr>
        <dsp:cNvPr id="0" name=""/>
        <dsp:cNvSpPr/>
      </dsp:nvSpPr>
      <dsp:spPr>
        <a:xfrm>
          <a:off x="1357953" y="1658264"/>
          <a:ext cx="4805744" cy="1322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919" tIns="139919" rIns="139919" bIns="139919" numCol="1" spcCol="1270" anchor="ctr" anchorCtr="0">
          <a:noAutofit/>
        </a:bodyPr>
        <a:lstStyle/>
        <a:p>
          <a:pPr marL="0" lvl="0" indent="0" algn="l" defTabSz="711200">
            <a:lnSpc>
              <a:spcPct val="100000"/>
            </a:lnSpc>
            <a:spcBef>
              <a:spcPct val="0"/>
            </a:spcBef>
            <a:spcAft>
              <a:spcPct val="35000"/>
            </a:spcAft>
            <a:buNone/>
          </a:pPr>
          <a:r>
            <a:rPr lang="en-US" sz="1600" b="0" i="1" kern="1200"/>
            <a:t>Serum Calcium Concentrations</a:t>
          </a:r>
          <a:r>
            <a:rPr lang="en-US" sz="1600" b="0" i="0" kern="1200"/>
            <a:t> : increased transiently, beginning approximately 2 hours after dosing and reaching a maximum concentration between 4 and 6 hours (median increase, 0.4 mg/dL). </a:t>
          </a:r>
          <a:endParaRPr lang="en-US" sz="1600" kern="1200"/>
        </a:p>
      </dsp:txBody>
      <dsp:txXfrm>
        <a:off x="1357953" y="1658264"/>
        <a:ext cx="4805744" cy="1322066"/>
      </dsp:txXfrm>
    </dsp:sp>
    <dsp:sp modelId="{FA2BFBEF-2103-441D-9F6B-9861B7CB1689}">
      <dsp:nvSpPr>
        <dsp:cNvPr id="0" name=""/>
        <dsp:cNvSpPr/>
      </dsp:nvSpPr>
      <dsp:spPr>
        <a:xfrm>
          <a:off x="0" y="3310847"/>
          <a:ext cx="6245265" cy="11751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4BDCDD-B927-42AD-974C-3F902A1C8726}">
      <dsp:nvSpPr>
        <dsp:cNvPr id="0" name=""/>
        <dsp:cNvSpPr/>
      </dsp:nvSpPr>
      <dsp:spPr>
        <a:xfrm>
          <a:off x="355489" y="3575261"/>
          <a:ext cx="646975" cy="6463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F247A4-A326-43DF-A989-17202912C402}">
      <dsp:nvSpPr>
        <dsp:cNvPr id="0" name=""/>
        <dsp:cNvSpPr/>
      </dsp:nvSpPr>
      <dsp:spPr>
        <a:xfrm>
          <a:off x="1357953" y="3310847"/>
          <a:ext cx="4805744" cy="1322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919" tIns="139919" rIns="139919" bIns="139919" numCol="1" spcCol="1270" anchor="ctr" anchorCtr="0">
          <a:noAutofit/>
        </a:bodyPr>
        <a:lstStyle/>
        <a:p>
          <a:pPr marL="0" lvl="0" indent="0" algn="l" defTabSz="711200">
            <a:lnSpc>
              <a:spcPct val="100000"/>
            </a:lnSpc>
            <a:spcBef>
              <a:spcPct val="0"/>
            </a:spcBef>
            <a:spcAft>
              <a:spcPct val="35000"/>
            </a:spcAft>
            <a:buNone/>
          </a:pPr>
          <a:r>
            <a:rPr lang="en-US" sz="1600" b="0" i="0" kern="1200"/>
            <a:t>The serum calcium concentration began to decline approximately 6 hours after dosing and returned to baseline by 16 to 24 hours after each dose.</a:t>
          </a:r>
          <a:endParaRPr lang="en-US" sz="1600" kern="1200"/>
        </a:p>
      </dsp:txBody>
      <dsp:txXfrm>
        <a:off x="1357953" y="3310847"/>
        <a:ext cx="4805744" cy="1322066"/>
      </dsp:txXfrm>
    </dsp:sp>
    <dsp:sp modelId="{219FD928-8BCE-4495-8CAE-4B8CAEF2CD8E}">
      <dsp:nvSpPr>
        <dsp:cNvPr id="0" name=""/>
        <dsp:cNvSpPr/>
      </dsp:nvSpPr>
      <dsp:spPr>
        <a:xfrm>
          <a:off x="0" y="4963431"/>
          <a:ext cx="6245265" cy="11751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D1D756-E261-4E10-8D82-1947C9B4E7FF}">
      <dsp:nvSpPr>
        <dsp:cNvPr id="0" name=""/>
        <dsp:cNvSpPr/>
      </dsp:nvSpPr>
      <dsp:spPr>
        <a:xfrm>
          <a:off x="355489" y="5227845"/>
          <a:ext cx="646975" cy="6463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F8BDBB-AFAE-485B-84C4-BE9C48B42166}">
      <dsp:nvSpPr>
        <dsp:cNvPr id="0" name=""/>
        <dsp:cNvSpPr/>
      </dsp:nvSpPr>
      <dsp:spPr>
        <a:xfrm>
          <a:off x="1357953" y="4963431"/>
          <a:ext cx="4805744" cy="1322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919" tIns="139919" rIns="139919" bIns="139919" numCol="1" spcCol="1270" anchor="ctr" anchorCtr="0">
          <a:noAutofit/>
        </a:bodyPr>
        <a:lstStyle/>
        <a:p>
          <a:pPr marL="0" lvl="0" indent="0" algn="l" defTabSz="711200">
            <a:lnSpc>
              <a:spcPct val="100000"/>
            </a:lnSpc>
            <a:spcBef>
              <a:spcPct val="0"/>
            </a:spcBef>
            <a:spcAft>
              <a:spcPct val="35000"/>
            </a:spcAft>
            <a:buNone/>
          </a:pPr>
          <a:r>
            <a:rPr lang="en-US" sz="1600" b="0" i="1" kern="1200"/>
            <a:t>Phosphorus and Vitamin D</a:t>
          </a:r>
          <a:r>
            <a:rPr lang="en-US" sz="1600" b="0" i="0" kern="1200"/>
            <a:t> — In single-dose studies, teriparatide produced transient phosphaturia and mild transient reductions in serum phosphorus concentration</a:t>
          </a:r>
          <a:endParaRPr lang="en-US" sz="1600" kern="1200"/>
        </a:p>
      </dsp:txBody>
      <dsp:txXfrm>
        <a:off x="1357953" y="4963431"/>
        <a:ext cx="4805744" cy="132206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20165-026B-4A7B-BC2E-5E0D32377D5F}">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521ABB-CA18-4B82-8952-B8ADADFB843F}">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i="1" kern="1200" dirty="0"/>
            <a:t>Effects on Markers of Bone Turnover</a:t>
          </a:r>
          <a:endParaRPr lang="en-US" sz="2100" b="1" kern="1200" dirty="0"/>
        </a:p>
      </dsp:txBody>
      <dsp:txXfrm>
        <a:off x="0" y="531"/>
        <a:ext cx="10515600" cy="870055"/>
      </dsp:txXfrm>
    </dsp:sp>
    <dsp:sp modelId="{6900F3CA-9871-4FA2-8DE6-74D6C6A17D06}">
      <dsp:nvSpPr>
        <dsp:cNvPr id="0" name=""/>
        <dsp:cNvSpPr/>
      </dsp:nvSpPr>
      <dsp:spPr>
        <a:xfrm>
          <a:off x="0" y="870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8EA1DD-6A6C-4912-9ADB-321A5EAAAE76}">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kern="1200"/>
            <a:t>increases in the formation markers serum bone-specific alkaline phosphatase (BSAP) and procollagen I carboxy-terminal propeptide (PICP). </a:t>
          </a:r>
          <a:endParaRPr lang="en-US" sz="2100" kern="1200"/>
        </a:p>
      </dsp:txBody>
      <dsp:txXfrm>
        <a:off x="0" y="870586"/>
        <a:ext cx="10515600" cy="870055"/>
      </dsp:txXfrm>
    </dsp:sp>
    <dsp:sp modelId="{F369BB09-4FD1-4D69-914D-6E82EEB42B4E}">
      <dsp:nvSpPr>
        <dsp:cNvPr id="0" name=""/>
        <dsp:cNvSpPr/>
      </dsp:nvSpPr>
      <dsp:spPr>
        <a:xfrm>
          <a:off x="0" y="17406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A646B3-E702-4637-8C34-55A3644975CB}">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kern="1200"/>
            <a:t>Peak concentrations of PICP at 1 month of treatment were approximately 41% above baseline, followed by a decline to near-baseline values by 12 months. </a:t>
          </a:r>
          <a:endParaRPr lang="en-US" sz="2100" kern="1200"/>
        </a:p>
      </dsp:txBody>
      <dsp:txXfrm>
        <a:off x="0" y="1740641"/>
        <a:ext cx="10515600" cy="870055"/>
      </dsp:txXfrm>
    </dsp:sp>
    <dsp:sp modelId="{23584965-81ED-4514-AB09-524474E0E513}">
      <dsp:nvSpPr>
        <dsp:cNvPr id="0" name=""/>
        <dsp:cNvSpPr/>
      </dsp:nvSpPr>
      <dsp:spPr>
        <a:xfrm>
          <a:off x="0" y="26106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67CAF0-2E61-4729-9221-0C23BA38BF56}">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kern="1200"/>
            <a:t>BSAP concentrations increased by 1 month of treatment and continued to rise more slowly from 6 through 12 months. </a:t>
          </a:r>
          <a:endParaRPr lang="en-US" sz="2100" kern="1200"/>
        </a:p>
      </dsp:txBody>
      <dsp:txXfrm>
        <a:off x="0" y="2610696"/>
        <a:ext cx="10515600" cy="870055"/>
      </dsp:txXfrm>
    </dsp:sp>
    <dsp:sp modelId="{B2647C03-1D00-4D4E-9028-24C0F312885C}">
      <dsp:nvSpPr>
        <dsp:cNvPr id="0" name=""/>
        <dsp:cNvSpPr/>
      </dsp:nvSpPr>
      <dsp:spPr>
        <a:xfrm>
          <a:off x="0" y="3480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CD669B-8F36-4867-93F0-AE5E88F06520}">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kern="1200"/>
            <a:t>The maximum increases of BSAP were 45% above baseline in women and 23% in men. After discontinuation of therapy, BSAP concentrations returned toward baseline. </a:t>
          </a:r>
          <a:endParaRPr lang="en-US" sz="2100" kern="1200"/>
        </a:p>
      </dsp:txBody>
      <dsp:txXfrm>
        <a:off x="0" y="3480751"/>
        <a:ext cx="10515600" cy="87005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37018C-351B-427F-84CE-4FEAEEEF7A3D}">
      <dsp:nvSpPr>
        <dsp:cNvPr id="0" name=""/>
        <dsp:cNvSpPr/>
      </dsp:nvSpPr>
      <dsp:spPr>
        <a:xfrm>
          <a:off x="559800" y="523520"/>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F47470-EE01-4C88-82AA-4C8417A911C9}">
      <dsp:nvSpPr>
        <dsp:cNvPr id="0" name=""/>
        <dsp:cNvSpPr/>
      </dsp:nvSpPr>
      <dsp:spPr>
        <a:xfrm>
          <a:off x="559800" y="217760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b="0" i="0" u="sng" kern="1200"/>
            <a:t>Absorption</a:t>
          </a:r>
          <a:r>
            <a:rPr lang="en-US" sz="3600" b="0" i="0" kern="1200"/>
            <a:t> </a:t>
          </a:r>
          <a:endParaRPr lang="en-US" sz="3600" kern="1200"/>
        </a:p>
      </dsp:txBody>
      <dsp:txXfrm>
        <a:off x="559800" y="2177605"/>
        <a:ext cx="4320000" cy="648000"/>
      </dsp:txXfrm>
    </dsp:sp>
    <dsp:sp modelId="{67EEDFCD-7C9B-4196-8D05-2A15CE0A8A44}">
      <dsp:nvSpPr>
        <dsp:cNvPr id="0" name=""/>
        <dsp:cNvSpPr/>
      </dsp:nvSpPr>
      <dsp:spPr>
        <a:xfrm>
          <a:off x="559800" y="2891691"/>
          <a:ext cx="4320000" cy="936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i="0" kern="1200"/>
            <a:t>95% </a:t>
          </a:r>
          <a:endParaRPr lang="en-US" sz="1700" kern="1200"/>
        </a:p>
        <a:p>
          <a:pPr marL="0" lvl="0" indent="0" algn="l" defTabSz="755650">
            <a:lnSpc>
              <a:spcPct val="100000"/>
            </a:lnSpc>
            <a:spcBef>
              <a:spcPct val="0"/>
            </a:spcBef>
            <a:spcAft>
              <a:spcPct val="35000"/>
            </a:spcAft>
            <a:buNone/>
          </a:pPr>
          <a:r>
            <a:rPr lang="en-US" sz="1700" b="0" i="0" kern="1200"/>
            <a:t>Peak serum concentrations :30 minutes </a:t>
          </a:r>
          <a:endParaRPr lang="en-US" sz="1700" kern="1200"/>
        </a:p>
        <a:p>
          <a:pPr marL="0" lvl="0" indent="0" algn="l" defTabSz="755650">
            <a:lnSpc>
              <a:spcPct val="100000"/>
            </a:lnSpc>
            <a:spcBef>
              <a:spcPct val="0"/>
            </a:spcBef>
            <a:spcAft>
              <a:spcPct val="35000"/>
            </a:spcAft>
            <a:buNone/>
          </a:pPr>
          <a:r>
            <a:rPr lang="en-US" sz="1700" kern="1200"/>
            <a:t>D</a:t>
          </a:r>
          <a:r>
            <a:rPr lang="en-US" sz="1700" b="0" i="0" kern="1200"/>
            <a:t>eclines within 3 hours.</a:t>
          </a:r>
          <a:endParaRPr lang="en-US" sz="1700" kern="1200"/>
        </a:p>
      </dsp:txBody>
      <dsp:txXfrm>
        <a:off x="559800" y="2891691"/>
        <a:ext cx="4320000" cy="936126"/>
      </dsp:txXfrm>
    </dsp:sp>
    <dsp:sp modelId="{E70B582A-5A5A-4724-B98F-E52ED1E7C191}">
      <dsp:nvSpPr>
        <dsp:cNvPr id="0" name=""/>
        <dsp:cNvSpPr/>
      </dsp:nvSpPr>
      <dsp:spPr>
        <a:xfrm>
          <a:off x="5635800" y="523520"/>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7507A6-F51D-403E-BCB6-9861844FC22F}">
      <dsp:nvSpPr>
        <dsp:cNvPr id="0" name=""/>
        <dsp:cNvSpPr/>
      </dsp:nvSpPr>
      <dsp:spPr>
        <a:xfrm>
          <a:off x="5635800" y="217760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b="0" i="0" kern="1200"/>
            <a:t>Half-life </a:t>
          </a:r>
          <a:endParaRPr lang="en-US" sz="3600" kern="1200"/>
        </a:p>
      </dsp:txBody>
      <dsp:txXfrm>
        <a:off x="5635800" y="2177605"/>
        <a:ext cx="4320000" cy="648000"/>
      </dsp:txXfrm>
    </dsp:sp>
    <dsp:sp modelId="{246DB2F7-10BB-4273-85A5-85F6AA996824}">
      <dsp:nvSpPr>
        <dsp:cNvPr id="0" name=""/>
        <dsp:cNvSpPr/>
      </dsp:nvSpPr>
      <dsp:spPr>
        <a:xfrm>
          <a:off x="5635800" y="2891691"/>
          <a:ext cx="4320000" cy="936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i="0" kern="1200"/>
            <a:t>1 hour </a:t>
          </a:r>
          <a:endParaRPr lang="en-US" sz="1700" kern="1200"/>
        </a:p>
      </dsp:txBody>
      <dsp:txXfrm>
        <a:off x="5635800" y="2891691"/>
        <a:ext cx="4320000" cy="93612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197C00-DD44-4DB3-982F-B718F27A8CCD}">
      <dsp:nvSpPr>
        <dsp:cNvPr id="0" name=""/>
        <dsp:cNvSpPr/>
      </dsp:nvSpPr>
      <dsp:spPr>
        <a:xfrm>
          <a:off x="0" y="72908"/>
          <a:ext cx="10515600"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1637 postmenopausal women with prior vertebral fractures </a:t>
          </a:r>
        </a:p>
      </dsp:txBody>
      <dsp:txXfrm>
        <a:off x="20561" y="93469"/>
        <a:ext cx="10474478" cy="380078"/>
      </dsp:txXfrm>
    </dsp:sp>
    <dsp:sp modelId="{B27831DD-0C3D-4781-A6ED-D9BDDCB188AA}">
      <dsp:nvSpPr>
        <dsp:cNvPr id="0" name=""/>
        <dsp:cNvSpPr/>
      </dsp:nvSpPr>
      <dsp:spPr>
        <a:xfrm>
          <a:off x="0" y="545949"/>
          <a:ext cx="10515600"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20 or 40 microg of parathyroid hormone (1-34) or placebo, </a:t>
          </a:r>
        </a:p>
      </dsp:txBody>
      <dsp:txXfrm>
        <a:off x="20561" y="566510"/>
        <a:ext cx="10474478" cy="380078"/>
      </dsp:txXfrm>
    </dsp:sp>
    <dsp:sp modelId="{1BDB94BE-7357-4AD4-86A3-D58C752D9733}">
      <dsp:nvSpPr>
        <dsp:cNvPr id="0" name=""/>
        <dsp:cNvSpPr/>
      </dsp:nvSpPr>
      <dsp:spPr>
        <a:xfrm>
          <a:off x="0" y="1018989"/>
          <a:ext cx="10515600"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Median duration of observation of  21 months</a:t>
          </a:r>
        </a:p>
      </dsp:txBody>
      <dsp:txXfrm>
        <a:off x="20561" y="1039550"/>
        <a:ext cx="10474478" cy="380078"/>
      </dsp:txXfrm>
    </dsp:sp>
    <dsp:sp modelId="{4D1C4E69-0E4D-4B85-B0D3-AEDC58A8E752}">
      <dsp:nvSpPr>
        <dsp:cNvPr id="0" name=""/>
        <dsp:cNvSpPr/>
      </dsp:nvSpPr>
      <dsp:spPr>
        <a:xfrm>
          <a:off x="0" y="1492029"/>
          <a:ext cx="10515600"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Vertebral fracture relative risk reduction : - 65% and – 69% </a:t>
          </a:r>
        </a:p>
      </dsp:txBody>
      <dsp:txXfrm>
        <a:off x="20561" y="1512590"/>
        <a:ext cx="10474478" cy="380078"/>
      </dsp:txXfrm>
    </dsp:sp>
    <dsp:sp modelId="{C6D0FEB3-F450-4B9B-B1E4-3BC7DF0A78F8}">
      <dsp:nvSpPr>
        <dsp:cNvPr id="0" name=""/>
        <dsp:cNvSpPr/>
      </dsp:nvSpPr>
      <dsp:spPr>
        <a:xfrm>
          <a:off x="0" y="1965069"/>
          <a:ext cx="10515600"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New nonvertebral fragility fractures: - 53% and -54%  </a:t>
          </a:r>
        </a:p>
      </dsp:txBody>
      <dsp:txXfrm>
        <a:off x="20561" y="1985630"/>
        <a:ext cx="10474478" cy="380078"/>
      </dsp:txXfrm>
    </dsp:sp>
    <dsp:sp modelId="{2D22229A-55DB-43DE-AD30-4F75586283A4}">
      <dsp:nvSpPr>
        <dsp:cNvPr id="0" name=""/>
        <dsp:cNvSpPr/>
      </dsp:nvSpPr>
      <dsp:spPr>
        <a:xfrm>
          <a:off x="0" y="2438109"/>
          <a:ext cx="10515600"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BMD increased </a:t>
          </a:r>
        </a:p>
      </dsp:txBody>
      <dsp:txXfrm>
        <a:off x="20561" y="2458670"/>
        <a:ext cx="10474478" cy="380078"/>
      </dsp:txXfrm>
    </dsp:sp>
    <dsp:sp modelId="{A349067C-C601-4202-942C-07BE87BB5A6D}">
      <dsp:nvSpPr>
        <dsp:cNvPr id="0" name=""/>
        <dsp:cNvSpPr/>
      </dsp:nvSpPr>
      <dsp:spPr>
        <a:xfrm>
          <a:off x="0" y="2911149"/>
          <a:ext cx="10515600"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Lumbar spine : More increased by 9% and 13 % ()</a:t>
          </a:r>
        </a:p>
      </dsp:txBody>
      <dsp:txXfrm>
        <a:off x="20561" y="2931710"/>
        <a:ext cx="10474478" cy="380078"/>
      </dsp:txXfrm>
    </dsp:sp>
    <dsp:sp modelId="{8FC9543B-5B61-4B8C-A774-309E28891173}">
      <dsp:nvSpPr>
        <dsp:cNvPr id="0" name=""/>
        <dsp:cNvSpPr/>
      </dsp:nvSpPr>
      <dsp:spPr>
        <a:xfrm>
          <a:off x="0" y="3384189"/>
          <a:ext cx="10515600"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Femoral neck : More increased by 3% and 6 % </a:t>
          </a:r>
        </a:p>
      </dsp:txBody>
      <dsp:txXfrm>
        <a:off x="20561" y="3404750"/>
        <a:ext cx="10474478" cy="380078"/>
      </dsp:txXfrm>
    </dsp:sp>
    <dsp:sp modelId="{7DCD6E74-FAAC-45DB-9FA1-9293A923E894}">
      <dsp:nvSpPr>
        <dsp:cNvPr id="0" name=""/>
        <dsp:cNvSpPr/>
      </dsp:nvSpPr>
      <dsp:spPr>
        <a:xfrm>
          <a:off x="0" y="3857229"/>
          <a:ext cx="10515600"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Minor side effects (occasional nausea and headache).</a:t>
          </a:r>
        </a:p>
      </dsp:txBody>
      <dsp:txXfrm>
        <a:off x="20561" y="3877790"/>
        <a:ext cx="10474478" cy="38007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F8B5C6-612F-4898-BB57-6E5D2D17F42D}">
      <dsp:nvSpPr>
        <dsp:cNvPr id="0" name=""/>
        <dsp:cNvSpPr/>
      </dsp:nvSpPr>
      <dsp:spPr>
        <a:xfrm>
          <a:off x="0" y="65704"/>
          <a:ext cx="10888579" cy="580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437 men with spine or hip bone mineral density &gt; 2 SD below the young adult </a:t>
          </a:r>
        </a:p>
      </dsp:txBody>
      <dsp:txXfrm>
        <a:off x="28329" y="94033"/>
        <a:ext cx="10831921" cy="523662"/>
      </dsp:txXfrm>
    </dsp:sp>
    <dsp:sp modelId="{4E7A2A19-E6CA-4C2C-BF5C-C6038CA3B1F4}">
      <dsp:nvSpPr>
        <dsp:cNvPr id="0" name=""/>
        <dsp:cNvSpPr/>
      </dsp:nvSpPr>
      <dsp:spPr>
        <a:xfrm>
          <a:off x="0" y="735304"/>
          <a:ext cx="10888579" cy="580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Placebo , teriparatide 20 microg, or teriparatide 40 microg. </a:t>
          </a:r>
        </a:p>
      </dsp:txBody>
      <dsp:txXfrm>
        <a:off x="28329" y="763633"/>
        <a:ext cx="10831921" cy="523662"/>
      </dsp:txXfrm>
    </dsp:sp>
    <dsp:sp modelId="{52CD9A37-CB9D-4F8A-9BF8-EF0BCE6D92A4}">
      <dsp:nvSpPr>
        <dsp:cNvPr id="0" name=""/>
        <dsp:cNvSpPr/>
      </dsp:nvSpPr>
      <dsp:spPr>
        <a:xfrm>
          <a:off x="0" y="1404904"/>
          <a:ext cx="10888579" cy="580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Supplemental calcium and vitamin D. </a:t>
          </a:r>
        </a:p>
      </dsp:txBody>
      <dsp:txXfrm>
        <a:off x="28329" y="1433233"/>
        <a:ext cx="10831921" cy="523662"/>
      </dsp:txXfrm>
    </dsp:sp>
    <dsp:sp modelId="{52D8CF9F-2273-4788-A505-A1DD964CFB17}">
      <dsp:nvSpPr>
        <dsp:cNvPr id="0" name=""/>
        <dsp:cNvSpPr/>
      </dsp:nvSpPr>
      <dsp:spPr>
        <a:xfrm>
          <a:off x="0" y="2074504"/>
          <a:ext cx="10888579" cy="580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Median duration of 11 months </a:t>
          </a:r>
        </a:p>
      </dsp:txBody>
      <dsp:txXfrm>
        <a:off x="28329" y="2102833"/>
        <a:ext cx="10831921" cy="523662"/>
      </dsp:txXfrm>
    </dsp:sp>
    <dsp:sp modelId="{CACA41C9-604B-47AA-A810-704581A3E2C9}">
      <dsp:nvSpPr>
        <dsp:cNvPr id="0" name=""/>
        <dsp:cNvSpPr/>
      </dsp:nvSpPr>
      <dsp:spPr>
        <a:xfrm>
          <a:off x="0" y="2744104"/>
          <a:ext cx="10888579" cy="580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Spine bone mineral density was greater than in placebo subjects after 3 months of teriparatide therapy, and by the end of therapy it was increased by 5.9% (20 microg) and 9.0% (40 microg) above baseline (p &lt; 0.001 vs. placebo for both comparisons). </a:t>
          </a:r>
        </a:p>
      </dsp:txBody>
      <dsp:txXfrm>
        <a:off x="28329" y="2772433"/>
        <a:ext cx="10831921" cy="523662"/>
      </dsp:txXfrm>
    </dsp:sp>
    <dsp:sp modelId="{E2B14065-148A-4B2E-BD79-D56A510744CA}">
      <dsp:nvSpPr>
        <dsp:cNvPr id="0" name=""/>
        <dsp:cNvSpPr/>
      </dsp:nvSpPr>
      <dsp:spPr>
        <a:xfrm>
          <a:off x="0" y="3413704"/>
          <a:ext cx="10888579" cy="580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Femoral neck bone mineral density increased 1.5% (20 microg; p = 0.029) and 2.9% (40 microg; p &lt; 0.001), and whole-body bone mineral content increased 0.6% (20 microg; p = 0.021) and 0.9% (40 microg;p = 0.005) above baseline in the teriparatide subjects. </a:t>
          </a:r>
        </a:p>
      </dsp:txBody>
      <dsp:txXfrm>
        <a:off x="28329" y="3442033"/>
        <a:ext cx="10831921" cy="523662"/>
      </dsp:txXfrm>
    </dsp:sp>
    <dsp:sp modelId="{BDE41DBF-C902-4574-AA24-186CEA71AF6A}">
      <dsp:nvSpPr>
        <dsp:cNvPr id="0" name=""/>
        <dsp:cNvSpPr/>
      </dsp:nvSpPr>
      <dsp:spPr>
        <a:xfrm>
          <a:off x="0" y="4083304"/>
          <a:ext cx="10888579" cy="580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Adverse events were similar in the placebo and 20-microg groups, but more frequent in the 40-microg group. </a:t>
          </a:r>
        </a:p>
      </dsp:txBody>
      <dsp:txXfrm>
        <a:off x="28329" y="4111633"/>
        <a:ext cx="10831921" cy="5236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A3DBA5-B027-4016-BCA7-FB93C918669A}">
      <dsp:nvSpPr>
        <dsp:cNvPr id="0" name=""/>
        <dsp:cNvSpPr/>
      </dsp:nvSpPr>
      <dsp:spPr>
        <a:xfrm>
          <a:off x="0" y="2319"/>
          <a:ext cx="6245265" cy="11757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35D2D0-BE7D-4BEF-9227-0FCC9CA030D1}">
      <dsp:nvSpPr>
        <dsp:cNvPr id="0" name=""/>
        <dsp:cNvSpPr/>
      </dsp:nvSpPr>
      <dsp:spPr>
        <a:xfrm>
          <a:off x="355657" y="266858"/>
          <a:ext cx="646650" cy="646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914169-9F78-42B7-A0A1-2E35AAC4ED4C}">
      <dsp:nvSpPr>
        <dsp:cNvPr id="0" name=""/>
        <dsp:cNvSpPr/>
      </dsp:nvSpPr>
      <dsp:spPr>
        <a:xfrm>
          <a:off x="1357965" y="231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33450">
            <a:lnSpc>
              <a:spcPct val="90000"/>
            </a:lnSpc>
            <a:spcBef>
              <a:spcPct val="0"/>
            </a:spcBef>
            <a:spcAft>
              <a:spcPct val="35000"/>
            </a:spcAft>
            <a:buNone/>
          </a:pPr>
          <a:r>
            <a:rPr lang="en-US" sz="2100" kern="1200"/>
            <a:t>Parathyroid hormone or </a:t>
          </a:r>
          <a:r>
            <a:rPr lang="en-US" sz="2100" b="0" i="0" kern="1200"/>
            <a:t>parathormone</a:t>
          </a:r>
          <a:endParaRPr lang="en-US" sz="2100" kern="1200"/>
        </a:p>
      </dsp:txBody>
      <dsp:txXfrm>
        <a:off x="1357965" y="2319"/>
        <a:ext cx="4887299" cy="1175727"/>
      </dsp:txXfrm>
    </dsp:sp>
    <dsp:sp modelId="{CB8EAB32-A1FE-4172-9C50-50B646BF2225}">
      <dsp:nvSpPr>
        <dsp:cNvPr id="0" name=""/>
        <dsp:cNvSpPr/>
      </dsp:nvSpPr>
      <dsp:spPr>
        <a:xfrm>
          <a:off x="0" y="1471979"/>
          <a:ext cx="6245265" cy="11757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91B685-5B2D-45E7-8B60-DE211B86BD6A}">
      <dsp:nvSpPr>
        <dsp:cNvPr id="0" name=""/>
        <dsp:cNvSpPr/>
      </dsp:nvSpPr>
      <dsp:spPr>
        <a:xfrm>
          <a:off x="355657" y="1736518"/>
          <a:ext cx="646650" cy="6466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162B03-44FF-4B4E-8DA8-74416DD63FD5}">
      <dsp:nvSpPr>
        <dsp:cNvPr id="0" name=""/>
        <dsp:cNvSpPr/>
      </dsp:nvSpPr>
      <dsp:spPr>
        <a:xfrm>
          <a:off x="1357965" y="147197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33450">
            <a:lnSpc>
              <a:spcPct val="90000"/>
            </a:lnSpc>
            <a:spcBef>
              <a:spcPct val="0"/>
            </a:spcBef>
            <a:spcAft>
              <a:spcPct val="35000"/>
            </a:spcAft>
            <a:buNone/>
          </a:pPr>
          <a:r>
            <a:rPr lang="en-US" sz="2100" kern="1200"/>
            <a:t>Secreted by Parathyroid glands</a:t>
          </a:r>
        </a:p>
      </dsp:txBody>
      <dsp:txXfrm>
        <a:off x="1357965" y="1471979"/>
        <a:ext cx="4887299" cy="1175727"/>
      </dsp:txXfrm>
    </dsp:sp>
    <dsp:sp modelId="{61EDB418-1644-45AE-A14A-0E2F45BCACF1}">
      <dsp:nvSpPr>
        <dsp:cNvPr id="0" name=""/>
        <dsp:cNvSpPr/>
      </dsp:nvSpPr>
      <dsp:spPr>
        <a:xfrm>
          <a:off x="0" y="2941639"/>
          <a:ext cx="6245265" cy="117572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F10AE-AD88-4364-88C6-43D1DC6CEAD1}">
      <dsp:nvSpPr>
        <dsp:cNvPr id="0" name=""/>
        <dsp:cNvSpPr/>
      </dsp:nvSpPr>
      <dsp:spPr>
        <a:xfrm>
          <a:off x="355657" y="3206178"/>
          <a:ext cx="646650" cy="646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904789-59AB-414A-90D4-685A65DE327E}">
      <dsp:nvSpPr>
        <dsp:cNvPr id="0" name=""/>
        <dsp:cNvSpPr/>
      </dsp:nvSpPr>
      <dsp:spPr>
        <a:xfrm>
          <a:off x="1357965" y="294163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33450">
            <a:lnSpc>
              <a:spcPct val="90000"/>
            </a:lnSpc>
            <a:spcBef>
              <a:spcPct val="0"/>
            </a:spcBef>
            <a:spcAft>
              <a:spcPct val="35000"/>
            </a:spcAft>
            <a:buNone/>
          </a:pPr>
          <a:r>
            <a:rPr lang="en-US" sz="2100" b="0" i="0" kern="1200"/>
            <a:t>Controls the level of calcium in the blood</a:t>
          </a:r>
          <a:endParaRPr lang="en-US" sz="2100" kern="1200"/>
        </a:p>
      </dsp:txBody>
      <dsp:txXfrm>
        <a:off x="1357965" y="2941639"/>
        <a:ext cx="4887299" cy="1175727"/>
      </dsp:txXfrm>
    </dsp:sp>
    <dsp:sp modelId="{44ADA8BB-F6FB-4D7B-9377-56D51C308FAF}">
      <dsp:nvSpPr>
        <dsp:cNvPr id="0" name=""/>
        <dsp:cNvSpPr/>
      </dsp:nvSpPr>
      <dsp:spPr>
        <a:xfrm>
          <a:off x="0" y="4411299"/>
          <a:ext cx="6245265" cy="117572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51E31B-8A16-47B7-A121-D313F2FA3A9D}">
      <dsp:nvSpPr>
        <dsp:cNvPr id="0" name=""/>
        <dsp:cNvSpPr/>
      </dsp:nvSpPr>
      <dsp:spPr>
        <a:xfrm>
          <a:off x="355657" y="4675838"/>
          <a:ext cx="646650" cy="6466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637E9B-495D-4550-B1DD-F316F069EB32}">
      <dsp:nvSpPr>
        <dsp:cNvPr id="0" name=""/>
        <dsp:cNvSpPr/>
      </dsp:nvSpPr>
      <dsp:spPr>
        <a:xfrm>
          <a:off x="1357965" y="441129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33450">
            <a:lnSpc>
              <a:spcPct val="90000"/>
            </a:lnSpc>
            <a:spcBef>
              <a:spcPct val="0"/>
            </a:spcBef>
            <a:spcAft>
              <a:spcPct val="35000"/>
            </a:spcAft>
            <a:buNone/>
          </a:pPr>
          <a:r>
            <a:rPr lang="en-US" sz="2100" b="0" i="0" kern="1200" dirty="0"/>
            <a:t>Inhibits osteoblast activity and stimulates osteoclast activity leading to bone breakdown and calcium release.</a:t>
          </a:r>
          <a:endParaRPr lang="en-US" sz="2100" kern="1200" dirty="0"/>
        </a:p>
      </dsp:txBody>
      <dsp:txXfrm>
        <a:off x="1357965" y="4411299"/>
        <a:ext cx="4887299" cy="117572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6D9ECC-F4B6-4B53-A5AE-A5FECBCDE1BE}">
      <dsp:nvSpPr>
        <dsp:cNvPr id="0" name=""/>
        <dsp:cNvSpPr/>
      </dsp:nvSpPr>
      <dsp:spPr>
        <a:xfrm>
          <a:off x="0" y="1536"/>
          <a:ext cx="10515600" cy="7157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teriparatide (20 microg/day) vs antiresorptive drug alendronate (10 mg/day) for treating glucocorticoid-induced osteoporosis (OP).</a:t>
          </a:r>
        </a:p>
      </dsp:txBody>
      <dsp:txXfrm>
        <a:off x="34938" y="36474"/>
        <a:ext cx="10445724" cy="645834"/>
      </dsp:txXfrm>
    </dsp:sp>
    <dsp:sp modelId="{35EC984F-B398-4F47-8F5A-116118CDD419}">
      <dsp:nvSpPr>
        <dsp:cNvPr id="0" name=""/>
        <dsp:cNvSpPr/>
      </dsp:nvSpPr>
      <dsp:spPr>
        <a:xfrm>
          <a:off x="0" y="728047"/>
          <a:ext cx="10515600" cy="7157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36-month, 428 subjects </a:t>
          </a:r>
        </a:p>
      </dsp:txBody>
      <dsp:txXfrm>
        <a:off x="34938" y="762985"/>
        <a:ext cx="10445724" cy="645834"/>
      </dsp:txXfrm>
    </dsp:sp>
    <dsp:sp modelId="{EB36C06E-6437-4C1B-AE72-A4899DD3D373}">
      <dsp:nvSpPr>
        <dsp:cNvPr id="0" name=""/>
        <dsp:cNvSpPr/>
      </dsp:nvSpPr>
      <dsp:spPr>
        <a:xfrm>
          <a:off x="0" y="1454558"/>
          <a:ext cx="10515600" cy="7157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Received &gt; or =5 mg/day of prednisone equivalent for &gt; or =3 months preceding screening. </a:t>
          </a:r>
        </a:p>
      </dsp:txBody>
      <dsp:txXfrm>
        <a:off x="34938" y="1489496"/>
        <a:ext cx="10445724" cy="645834"/>
      </dsp:txXfrm>
    </dsp:sp>
    <dsp:sp modelId="{A09C8CE6-6335-448D-8AB3-17CB430BD7A1}">
      <dsp:nvSpPr>
        <dsp:cNvPr id="0" name=""/>
        <dsp:cNvSpPr/>
      </dsp:nvSpPr>
      <dsp:spPr>
        <a:xfrm>
          <a:off x="0" y="2181069"/>
          <a:ext cx="10515600" cy="7157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Increases in BMD from baseline were significantly greater in the teriparatide group than in the alendronate group, and at 36 months were 11.0% versus 5.3% for lumbar spine, 5.2% versus 2.7% for total hip, and 6.3% versus 3.4% for femoral neck (P &lt; 0.001 for all). </a:t>
          </a:r>
        </a:p>
      </dsp:txBody>
      <dsp:txXfrm>
        <a:off x="34938" y="2216007"/>
        <a:ext cx="10445724" cy="645834"/>
      </dsp:txXfrm>
    </dsp:sp>
    <dsp:sp modelId="{0815C9CF-F174-4FEF-8664-73997579B63E}">
      <dsp:nvSpPr>
        <dsp:cNvPr id="0" name=""/>
        <dsp:cNvSpPr/>
      </dsp:nvSpPr>
      <dsp:spPr>
        <a:xfrm>
          <a:off x="0" y="2907579"/>
          <a:ext cx="10515600" cy="7157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Fewer subjects had vertebral fractures in the teriparatide group than in the alendronate group (3 [1.7%] of 173 versus 13 [7.7%] of 169; P = 0.007), with most occurring during the first 18 months. </a:t>
          </a:r>
        </a:p>
      </dsp:txBody>
      <dsp:txXfrm>
        <a:off x="34938" y="2942517"/>
        <a:ext cx="10445724" cy="645834"/>
      </dsp:txXfrm>
    </dsp:sp>
    <dsp:sp modelId="{F5EAFBAC-A343-4EC4-8E61-858C76DDC051}">
      <dsp:nvSpPr>
        <dsp:cNvPr id="0" name=""/>
        <dsp:cNvSpPr/>
      </dsp:nvSpPr>
      <dsp:spPr>
        <a:xfrm>
          <a:off x="0" y="3634090"/>
          <a:ext cx="10515600" cy="7157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There was no significant difference between groups in the incidence of nonvertebral fractures (16 [7.5%] of 214 subjects taking teriparatide versus 15 [7.0%] of 214 subjects taking alendronate; P = 0.843). </a:t>
          </a:r>
        </a:p>
      </dsp:txBody>
      <dsp:txXfrm>
        <a:off x="34938" y="3669028"/>
        <a:ext cx="10445724" cy="64583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9CC74E-A905-429A-B00C-29D01DD700CE}">
      <dsp:nvSpPr>
        <dsp:cNvPr id="0" name=""/>
        <dsp:cNvSpPr/>
      </dsp:nvSpPr>
      <dsp:spPr>
        <a:xfrm>
          <a:off x="0" y="297113"/>
          <a:ext cx="10515600" cy="4032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14DFE18-82FD-4975-B44D-88F3CCFFF541}">
      <dsp:nvSpPr>
        <dsp:cNvPr id="0" name=""/>
        <dsp:cNvSpPr/>
      </dsp:nvSpPr>
      <dsp:spPr>
        <a:xfrm>
          <a:off x="525780" y="60953"/>
          <a:ext cx="7360920" cy="47232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US" sz="1600" kern="1200"/>
            <a:t>Patients with CKD or a history of kidney transplantation</a:t>
          </a:r>
        </a:p>
      </dsp:txBody>
      <dsp:txXfrm>
        <a:off x="548837" y="84010"/>
        <a:ext cx="7314806" cy="426206"/>
      </dsp:txXfrm>
    </dsp:sp>
    <dsp:sp modelId="{B2B03774-0EA9-4D5E-9BD5-2CA5CD514402}">
      <dsp:nvSpPr>
        <dsp:cNvPr id="0" name=""/>
        <dsp:cNvSpPr/>
      </dsp:nvSpPr>
      <dsp:spPr>
        <a:xfrm>
          <a:off x="0" y="1022873"/>
          <a:ext cx="10515600" cy="403200"/>
        </a:xfrm>
        <a:prstGeom prst="rect">
          <a:avLst/>
        </a:prstGeom>
        <a:solidFill>
          <a:schemeClr val="lt1">
            <a:alpha val="90000"/>
            <a:hueOff val="0"/>
            <a:satOff val="0"/>
            <a:lumOff val="0"/>
            <a:alphaOff val="0"/>
          </a:schemeClr>
        </a:solidFill>
        <a:ln w="6350" cap="flat" cmpd="sng" algn="ctr">
          <a:solidFill>
            <a:schemeClr val="accent5">
              <a:hueOff val="453795"/>
              <a:satOff val="818"/>
              <a:lumOff val="915"/>
              <a:alphaOff val="0"/>
            </a:schemeClr>
          </a:solidFill>
          <a:prstDash val="solid"/>
          <a:miter lim="800000"/>
        </a:ln>
        <a:effectLst/>
      </dsp:spPr>
      <dsp:style>
        <a:lnRef idx="1">
          <a:scrgbClr r="0" g="0" b="0"/>
        </a:lnRef>
        <a:fillRef idx="1">
          <a:scrgbClr r="0" g="0" b="0"/>
        </a:fillRef>
        <a:effectRef idx="0">
          <a:scrgbClr r="0" g="0" b="0"/>
        </a:effectRef>
        <a:fontRef idx="minor"/>
      </dsp:style>
    </dsp:sp>
    <dsp:sp modelId="{70509BBC-9A6D-45C5-B0B8-62C7357C2322}">
      <dsp:nvSpPr>
        <dsp:cNvPr id="0" name=""/>
        <dsp:cNvSpPr/>
      </dsp:nvSpPr>
      <dsp:spPr>
        <a:xfrm>
          <a:off x="525780" y="786713"/>
          <a:ext cx="7360920" cy="472320"/>
        </a:xfrm>
        <a:prstGeom prst="roundRect">
          <a:avLst/>
        </a:prstGeom>
        <a:gradFill rotWithShape="0">
          <a:gsLst>
            <a:gs pos="0">
              <a:schemeClr val="accent5">
                <a:hueOff val="453795"/>
                <a:satOff val="818"/>
                <a:lumOff val="915"/>
                <a:alphaOff val="0"/>
                <a:lumMod val="110000"/>
                <a:satMod val="105000"/>
                <a:tint val="67000"/>
              </a:schemeClr>
            </a:gs>
            <a:gs pos="50000">
              <a:schemeClr val="accent5">
                <a:hueOff val="453795"/>
                <a:satOff val="818"/>
                <a:lumOff val="915"/>
                <a:alphaOff val="0"/>
                <a:lumMod val="105000"/>
                <a:satMod val="103000"/>
                <a:tint val="73000"/>
              </a:schemeClr>
            </a:gs>
            <a:gs pos="100000">
              <a:schemeClr val="accent5">
                <a:hueOff val="453795"/>
                <a:satOff val="818"/>
                <a:lumOff val="91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US" sz="1600" kern="1200" dirty="0"/>
            <a:t>17 studies with data from 10,214 patients who had stage 2-5 CKD, were receiving dialysis, or had a history of kidney transplantation</a:t>
          </a:r>
        </a:p>
      </dsp:txBody>
      <dsp:txXfrm>
        <a:off x="548837" y="809770"/>
        <a:ext cx="7314806" cy="426206"/>
      </dsp:txXfrm>
    </dsp:sp>
    <dsp:sp modelId="{BEE3DDC1-1DF6-4268-BA7F-1CD651662BB8}">
      <dsp:nvSpPr>
        <dsp:cNvPr id="0" name=""/>
        <dsp:cNvSpPr/>
      </dsp:nvSpPr>
      <dsp:spPr>
        <a:xfrm>
          <a:off x="0" y="1748633"/>
          <a:ext cx="10515600" cy="1411200"/>
        </a:xfrm>
        <a:prstGeom prst="rect">
          <a:avLst/>
        </a:prstGeom>
        <a:solidFill>
          <a:schemeClr val="lt1">
            <a:alpha val="90000"/>
            <a:hueOff val="0"/>
            <a:satOff val="0"/>
            <a:lumOff val="0"/>
            <a:alphaOff val="0"/>
          </a:schemeClr>
        </a:solidFill>
        <a:ln w="6350" cap="flat" cmpd="sng" algn="ctr">
          <a:solidFill>
            <a:schemeClr val="accent5">
              <a:hueOff val="907591"/>
              <a:satOff val="1636"/>
              <a:lumOff val="182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333248" rIns="81612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Teriparatide: odds ratio (OR) = 0.19, 95% confidence interval (CI): 0.10-0.35</a:t>
          </a:r>
        </a:p>
        <a:p>
          <a:pPr marL="171450" lvl="1" indent="-171450" algn="l" defTabSz="711200">
            <a:lnSpc>
              <a:spcPct val="90000"/>
            </a:lnSpc>
            <a:spcBef>
              <a:spcPct val="0"/>
            </a:spcBef>
            <a:spcAft>
              <a:spcPct val="15000"/>
            </a:spcAft>
            <a:buChar char="•"/>
          </a:pPr>
          <a:r>
            <a:rPr lang="en-US" sz="1600" kern="1200" dirty="0"/>
            <a:t>Denosumab: OR = 0.40, 95% CI: 0.27-0.58</a:t>
          </a:r>
        </a:p>
        <a:p>
          <a:pPr marL="171450" lvl="1" indent="-171450" algn="l" defTabSz="711200">
            <a:lnSpc>
              <a:spcPct val="90000"/>
            </a:lnSpc>
            <a:spcBef>
              <a:spcPct val="0"/>
            </a:spcBef>
            <a:spcAft>
              <a:spcPct val="15000"/>
            </a:spcAft>
            <a:buChar char="•"/>
          </a:pPr>
          <a:r>
            <a:rPr lang="en-US" sz="1600" kern="1200" dirty="0"/>
            <a:t>Alendronate: OR = 0.61, 95% CI: 0.40-0.92</a:t>
          </a:r>
        </a:p>
        <a:p>
          <a:pPr marL="171450" lvl="1" indent="-171450" algn="l" defTabSz="711200">
            <a:lnSpc>
              <a:spcPct val="90000"/>
            </a:lnSpc>
            <a:spcBef>
              <a:spcPct val="0"/>
            </a:spcBef>
            <a:spcAft>
              <a:spcPct val="15000"/>
            </a:spcAft>
            <a:buChar char="•"/>
          </a:pPr>
          <a:r>
            <a:rPr lang="en-US" sz="1600" kern="1200" dirty="0"/>
            <a:t>Raloxifene: OR = 0.52, 95% CI: 0.41-0.67]</a:t>
          </a:r>
        </a:p>
      </dsp:txBody>
      <dsp:txXfrm>
        <a:off x="0" y="1748633"/>
        <a:ext cx="10515600" cy="1411200"/>
      </dsp:txXfrm>
    </dsp:sp>
    <dsp:sp modelId="{CE4CCCA4-C42C-4040-AF33-F683F26A863B}">
      <dsp:nvSpPr>
        <dsp:cNvPr id="0" name=""/>
        <dsp:cNvSpPr/>
      </dsp:nvSpPr>
      <dsp:spPr>
        <a:xfrm>
          <a:off x="525780" y="1512473"/>
          <a:ext cx="7360920" cy="472320"/>
        </a:xfrm>
        <a:prstGeom prst="roundRect">
          <a:avLst/>
        </a:prstGeom>
        <a:gradFill rotWithShape="0">
          <a:gsLst>
            <a:gs pos="0">
              <a:schemeClr val="accent5">
                <a:hueOff val="907591"/>
                <a:satOff val="1636"/>
                <a:lumOff val="1829"/>
                <a:alphaOff val="0"/>
                <a:lumMod val="110000"/>
                <a:satMod val="105000"/>
                <a:tint val="67000"/>
              </a:schemeClr>
            </a:gs>
            <a:gs pos="50000">
              <a:schemeClr val="accent5">
                <a:hueOff val="907591"/>
                <a:satOff val="1636"/>
                <a:lumOff val="1829"/>
                <a:alphaOff val="0"/>
                <a:lumMod val="105000"/>
                <a:satMod val="103000"/>
                <a:tint val="73000"/>
              </a:schemeClr>
            </a:gs>
            <a:gs pos="100000">
              <a:schemeClr val="accent5">
                <a:hueOff val="907591"/>
                <a:satOff val="1636"/>
                <a:lumOff val="182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US" sz="1600" kern="1200" dirty="0"/>
            <a:t>Reduced risk of fractures vs placebo</a:t>
          </a:r>
        </a:p>
      </dsp:txBody>
      <dsp:txXfrm>
        <a:off x="548837" y="1535530"/>
        <a:ext cx="7314806" cy="426206"/>
      </dsp:txXfrm>
    </dsp:sp>
    <dsp:sp modelId="{43C2D24F-79AC-426E-A717-59FC43D3047A}">
      <dsp:nvSpPr>
        <dsp:cNvPr id="0" name=""/>
        <dsp:cNvSpPr/>
      </dsp:nvSpPr>
      <dsp:spPr>
        <a:xfrm>
          <a:off x="0" y="3482393"/>
          <a:ext cx="10515600" cy="1134000"/>
        </a:xfrm>
        <a:prstGeom prst="rect">
          <a:avLst/>
        </a:prstGeom>
        <a:solidFill>
          <a:schemeClr val="lt1">
            <a:alpha val="90000"/>
            <a:hueOff val="0"/>
            <a:satOff val="0"/>
            <a:lumOff val="0"/>
            <a:alphaOff val="0"/>
          </a:schemeClr>
        </a:solidFill>
        <a:ln w="6350" cap="flat" cmpd="sng" algn="ctr">
          <a:solidFill>
            <a:schemeClr val="accent5">
              <a:hueOff val="1361386"/>
              <a:satOff val="2454"/>
              <a:lumOff val="274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333248" rIns="81612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Teriparatide ranked the highest for improvement in vertebral bone mineral density (BMD) (SUCRA = 97.8%)</a:t>
          </a:r>
        </a:p>
        <a:p>
          <a:pPr marL="171450" lvl="1" indent="-171450" algn="l" defTabSz="711200">
            <a:lnSpc>
              <a:spcPct val="90000"/>
            </a:lnSpc>
            <a:spcBef>
              <a:spcPct val="0"/>
            </a:spcBef>
            <a:spcAft>
              <a:spcPct val="15000"/>
            </a:spcAft>
            <a:buChar char="•"/>
          </a:pPr>
          <a:r>
            <a:rPr lang="en-US" sz="1600" kern="1200" dirty="0"/>
            <a:t>Denosumab ranked the highest for improvement in femoral neck BMD (SUCRA = 88.3%).</a:t>
          </a:r>
        </a:p>
      </dsp:txBody>
      <dsp:txXfrm>
        <a:off x="0" y="3482393"/>
        <a:ext cx="10515600" cy="1134000"/>
      </dsp:txXfrm>
    </dsp:sp>
    <dsp:sp modelId="{A203EF0E-74FC-4A75-AB6B-8E241A65D012}">
      <dsp:nvSpPr>
        <dsp:cNvPr id="0" name=""/>
        <dsp:cNvSpPr/>
      </dsp:nvSpPr>
      <dsp:spPr>
        <a:xfrm>
          <a:off x="525780" y="3246233"/>
          <a:ext cx="7360920" cy="472320"/>
        </a:xfrm>
        <a:prstGeom prst="roundRect">
          <a:avLst/>
        </a:prstGeom>
        <a:gradFill rotWithShape="0">
          <a:gsLst>
            <a:gs pos="0">
              <a:schemeClr val="accent5">
                <a:hueOff val="1361386"/>
                <a:satOff val="2454"/>
                <a:lumOff val="2744"/>
                <a:alphaOff val="0"/>
                <a:lumMod val="110000"/>
                <a:satMod val="105000"/>
                <a:tint val="67000"/>
              </a:schemeClr>
            </a:gs>
            <a:gs pos="50000">
              <a:schemeClr val="accent5">
                <a:hueOff val="1361386"/>
                <a:satOff val="2454"/>
                <a:lumOff val="2744"/>
                <a:alphaOff val="0"/>
                <a:lumMod val="105000"/>
                <a:satMod val="103000"/>
                <a:tint val="73000"/>
              </a:schemeClr>
            </a:gs>
            <a:gs pos="100000">
              <a:schemeClr val="accent5">
                <a:hueOff val="1361386"/>
                <a:satOff val="2454"/>
                <a:lumOff val="274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US" sz="1600" kern="1200"/>
            <a:t>Rank probability and the surface under the cumulative ranking (SUCRA) values </a:t>
          </a:r>
        </a:p>
      </dsp:txBody>
      <dsp:txXfrm>
        <a:off x="548837" y="3269290"/>
        <a:ext cx="7314806"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055DE-9913-41C8-9A18-E1F1E3CB64E2}">
      <dsp:nvSpPr>
        <dsp:cNvPr id="0" name=""/>
        <dsp:cNvSpPr/>
      </dsp:nvSpPr>
      <dsp:spPr>
        <a:xfrm>
          <a:off x="0" y="20546"/>
          <a:ext cx="6423822" cy="10108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kern="1200" dirty="0"/>
            <a:t>Osteoporosis</a:t>
          </a:r>
        </a:p>
      </dsp:txBody>
      <dsp:txXfrm>
        <a:off x="49347" y="69893"/>
        <a:ext cx="6325128" cy="912186"/>
      </dsp:txXfrm>
    </dsp:sp>
    <dsp:sp modelId="{17750C6D-EEE6-4642-A0F0-BD5F519C35D0}">
      <dsp:nvSpPr>
        <dsp:cNvPr id="0" name=""/>
        <dsp:cNvSpPr/>
      </dsp:nvSpPr>
      <dsp:spPr>
        <a:xfrm>
          <a:off x="0" y="1186946"/>
          <a:ext cx="6423822" cy="1010880"/>
        </a:xfrm>
        <a:prstGeom prst="roundRect">
          <a:avLst/>
        </a:prstGeom>
        <a:solidFill>
          <a:schemeClr val="accent3">
            <a:hueOff val="189320"/>
            <a:satOff val="2476"/>
            <a:lumOff val="-30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kern="1200"/>
            <a:t>Postmenopausal osteoporosis</a:t>
          </a:r>
        </a:p>
      </dsp:txBody>
      <dsp:txXfrm>
        <a:off x="49347" y="1236293"/>
        <a:ext cx="6325128" cy="912186"/>
      </dsp:txXfrm>
    </dsp:sp>
    <dsp:sp modelId="{31592152-AA62-4B06-B3F1-FFA91E9E3ED4}">
      <dsp:nvSpPr>
        <dsp:cNvPr id="0" name=""/>
        <dsp:cNvSpPr/>
      </dsp:nvSpPr>
      <dsp:spPr>
        <a:xfrm>
          <a:off x="0" y="2353346"/>
          <a:ext cx="6423822" cy="1010880"/>
        </a:xfrm>
        <a:prstGeom prst="roundRect">
          <a:avLst/>
        </a:prstGeom>
        <a:solidFill>
          <a:schemeClr val="accent3">
            <a:hueOff val="378640"/>
            <a:satOff val="4952"/>
            <a:lumOff val="-6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kern="1200"/>
            <a:t>Corticosteroid-Induced Osteoporosis</a:t>
          </a:r>
        </a:p>
      </dsp:txBody>
      <dsp:txXfrm>
        <a:off x="49347" y="2402693"/>
        <a:ext cx="6325128" cy="912186"/>
      </dsp:txXfrm>
    </dsp:sp>
    <dsp:sp modelId="{BD0CF583-A7B4-435F-A5BE-F870F1124A52}">
      <dsp:nvSpPr>
        <dsp:cNvPr id="0" name=""/>
        <dsp:cNvSpPr/>
      </dsp:nvSpPr>
      <dsp:spPr>
        <a:xfrm>
          <a:off x="0" y="3519746"/>
          <a:ext cx="6423822" cy="1010880"/>
        </a:xfrm>
        <a:prstGeom prst="roundRect">
          <a:avLst/>
        </a:prstGeom>
        <a:solidFill>
          <a:schemeClr val="accent3">
            <a:hueOff val="567960"/>
            <a:satOff val="7427"/>
            <a:lumOff val="-91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kern="1200"/>
            <a:t>Transplantation Osteoporosis</a:t>
          </a:r>
        </a:p>
      </dsp:txBody>
      <dsp:txXfrm>
        <a:off x="49347" y="3569093"/>
        <a:ext cx="6325128" cy="912186"/>
      </dsp:txXfrm>
    </dsp:sp>
    <dsp:sp modelId="{429EBF03-6C2E-47EB-A1F5-23B15C708DAF}">
      <dsp:nvSpPr>
        <dsp:cNvPr id="0" name=""/>
        <dsp:cNvSpPr/>
      </dsp:nvSpPr>
      <dsp:spPr>
        <a:xfrm>
          <a:off x="0" y="4686146"/>
          <a:ext cx="6423822" cy="1010880"/>
        </a:xfrm>
        <a:prstGeom prst="roundRect">
          <a:avLst/>
        </a:prstGeom>
        <a:solidFill>
          <a:schemeClr val="accent3">
            <a:hueOff val="757279"/>
            <a:satOff val="9903"/>
            <a:lumOff val="-121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kern="1200"/>
            <a:t>Tumour Therapy-Induced Osteoporosis (Prostate cancer and breast cancer on Aromatase inhibitors )</a:t>
          </a:r>
        </a:p>
      </dsp:txBody>
      <dsp:txXfrm>
        <a:off x="49347" y="4735493"/>
        <a:ext cx="6325128" cy="9121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A52086-B5BD-4427-B8BD-30F0B031D938}">
      <dsp:nvSpPr>
        <dsp:cNvPr id="0" name=""/>
        <dsp:cNvSpPr/>
      </dsp:nvSpPr>
      <dsp:spPr>
        <a:xfrm>
          <a:off x="0" y="0"/>
          <a:ext cx="1182272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C2388F-EB00-4CC5-89BD-4B21F060D0DB}">
      <dsp:nvSpPr>
        <dsp:cNvPr id="0" name=""/>
        <dsp:cNvSpPr/>
      </dsp:nvSpPr>
      <dsp:spPr>
        <a:xfrm>
          <a:off x="0" y="0"/>
          <a:ext cx="11822723"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Adynamic bone disease is a form of CKD-MBD characterized by low bone turnover and low bone formation</a:t>
          </a:r>
        </a:p>
      </dsp:txBody>
      <dsp:txXfrm>
        <a:off x="0" y="0"/>
        <a:ext cx="11822723" cy="543917"/>
      </dsp:txXfrm>
    </dsp:sp>
    <dsp:sp modelId="{9BAA8552-6FA0-446D-B20A-C0CC580B450B}">
      <dsp:nvSpPr>
        <dsp:cNvPr id="0" name=""/>
        <dsp:cNvSpPr/>
      </dsp:nvSpPr>
      <dsp:spPr>
        <a:xfrm>
          <a:off x="0" y="543917"/>
          <a:ext cx="1182272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FFDDA4-ED4C-4B15-BFFD-DCFFAFF800E6}">
      <dsp:nvSpPr>
        <dsp:cNvPr id="0" name=""/>
        <dsp:cNvSpPr/>
      </dsp:nvSpPr>
      <dsp:spPr>
        <a:xfrm>
          <a:off x="0" y="543917"/>
          <a:ext cx="11822723"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Characterized by markedly low-bone turnover resulting from a reduced number of osteoclasts and osteoblasts</a:t>
          </a:r>
        </a:p>
      </dsp:txBody>
      <dsp:txXfrm>
        <a:off x="0" y="543917"/>
        <a:ext cx="11822723" cy="543917"/>
      </dsp:txXfrm>
    </dsp:sp>
    <dsp:sp modelId="{9A54BA99-4E89-4DCA-8DC5-A652C291FEB9}">
      <dsp:nvSpPr>
        <dsp:cNvPr id="0" name=""/>
        <dsp:cNvSpPr/>
      </dsp:nvSpPr>
      <dsp:spPr>
        <a:xfrm>
          <a:off x="0" y="1087834"/>
          <a:ext cx="1182272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AD0340-9D84-4E22-847D-E587EC2865B3}">
      <dsp:nvSpPr>
        <dsp:cNvPr id="0" name=""/>
        <dsp:cNvSpPr/>
      </dsp:nvSpPr>
      <dsp:spPr>
        <a:xfrm>
          <a:off x="0" y="1087834"/>
          <a:ext cx="11822723"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Due to either the resistance of parathyroid hormone (PTH) on bone metabolism or the over suppression of PTH release</a:t>
          </a:r>
        </a:p>
      </dsp:txBody>
      <dsp:txXfrm>
        <a:off x="0" y="1087834"/>
        <a:ext cx="11822723" cy="543917"/>
      </dsp:txXfrm>
    </dsp:sp>
    <dsp:sp modelId="{D0AB7132-D235-41FF-8459-5B11A47DA9EC}">
      <dsp:nvSpPr>
        <dsp:cNvPr id="0" name=""/>
        <dsp:cNvSpPr/>
      </dsp:nvSpPr>
      <dsp:spPr>
        <a:xfrm>
          <a:off x="0" y="1631751"/>
          <a:ext cx="1182272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C3D71B-8311-4A47-9AA2-6B10BBCDD4D5}">
      <dsp:nvSpPr>
        <dsp:cNvPr id="0" name=""/>
        <dsp:cNvSpPr/>
      </dsp:nvSpPr>
      <dsp:spPr>
        <a:xfrm>
          <a:off x="0" y="1631751"/>
          <a:ext cx="11822723"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ABD is a disease process caused by both PTH resistance and relative PTH deficiency</a:t>
          </a:r>
        </a:p>
      </dsp:txBody>
      <dsp:txXfrm>
        <a:off x="0" y="1631751"/>
        <a:ext cx="11822723" cy="543917"/>
      </dsp:txXfrm>
    </dsp:sp>
    <dsp:sp modelId="{CDE0E1C0-6A6F-4688-A3BA-1638A09E5B00}">
      <dsp:nvSpPr>
        <dsp:cNvPr id="0" name=""/>
        <dsp:cNvSpPr/>
      </dsp:nvSpPr>
      <dsp:spPr>
        <a:xfrm>
          <a:off x="0" y="2175669"/>
          <a:ext cx="1182272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553EB3-4850-44F7-BB67-47D37BCC693D}">
      <dsp:nvSpPr>
        <dsp:cNvPr id="0" name=""/>
        <dsp:cNvSpPr/>
      </dsp:nvSpPr>
      <dsp:spPr>
        <a:xfrm>
          <a:off x="0" y="2175669"/>
          <a:ext cx="11822723"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Downregulation of PTH receptors in bone cells</a:t>
          </a:r>
        </a:p>
      </dsp:txBody>
      <dsp:txXfrm>
        <a:off x="0" y="2175669"/>
        <a:ext cx="11822723" cy="543917"/>
      </dsp:txXfrm>
    </dsp:sp>
    <dsp:sp modelId="{BB2F8365-F913-4A78-8CCC-DF9EC1CE2E76}">
      <dsp:nvSpPr>
        <dsp:cNvPr id="0" name=""/>
        <dsp:cNvSpPr/>
      </dsp:nvSpPr>
      <dsp:spPr>
        <a:xfrm>
          <a:off x="0" y="2719586"/>
          <a:ext cx="1182272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CDB326-10B4-49D1-927C-55A5F1E3ECDB}">
      <dsp:nvSpPr>
        <dsp:cNvPr id="0" name=""/>
        <dsp:cNvSpPr/>
      </dsp:nvSpPr>
      <dsp:spPr>
        <a:xfrm>
          <a:off x="0" y="2719586"/>
          <a:ext cx="11822723"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In patients with CKD stages 3–5, there is an 18% prevalence of ABD </a:t>
          </a:r>
        </a:p>
      </dsp:txBody>
      <dsp:txXfrm>
        <a:off x="0" y="2719586"/>
        <a:ext cx="11822723" cy="543917"/>
      </dsp:txXfrm>
    </dsp:sp>
    <dsp:sp modelId="{167F3F19-A405-459D-873E-609205CBCDBA}">
      <dsp:nvSpPr>
        <dsp:cNvPr id="0" name=""/>
        <dsp:cNvSpPr/>
      </dsp:nvSpPr>
      <dsp:spPr>
        <a:xfrm>
          <a:off x="0" y="3263503"/>
          <a:ext cx="1182272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282A0B-C02B-4E98-ADFF-2BCF51000AF0}">
      <dsp:nvSpPr>
        <dsp:cNvPr id="0" name=""/>
        <dsp:cNvSpPr/>
      </dsp:nvSpPr>
      <dsp:spPr>
        <a:xfrm>
          <a:off x="0" y="3263503"/>
          <a:ext cx="11822723"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Low-bone-turnover disease is seen in 50% of patients with CKD-MBD who receive peritoneal dialysis and in 19% of CKD-MBD patients receiving hemodialysis</a:t>
          </a:r>
        </a:p>
      </dsp:txBody>
      <dsp:txXfrm>
        <a:off x="0" y="3263503"/>
        <a:ext cx="11822723" cy="543917"/>
      </dsp:txXfrm>
    </dsp:sp>
    <dsp:sp modelId="{F2D5CF2B-D53D-4D8F-A10C-74FD3630D22B}">
      <dsp:nvSpPr>
        <dsp:cNvPr id="0" name=""/>
        <dsp:cNvSpPr/>
      </dsp:nvSpPr>
      <dsp:spPr>
        <a:xfrm>
          <a:off x="0" y="3807420"/>
          <a:ext cx="1182272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171B83-72B8-48B1-B526-CF5C98091F73}">
      <dsp:nvSpPr>
        <dsp:cNvPr id="0" name=""/>
        <dsp:cNvSpPr/>
      </dsp:nvSpPr>
      <dsp:spPr>
        <a:xfrm>
          <a:off x="0" y="3807420"/>
          <a:ext cx="11822723"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Bone alkaline phosphatase (BAP) is the most useful parameter for bone formation as elevated levels</a:t>
          </a:r>
        </a:p>
      </dsp:txBody>
      <dsp:txXfrm>
        <a:off x="0" y="3807420"/>
        <a:ext cx="11822723" cy="5439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AB961B-920E-4573-8BDF-6E5F1DCB3992}">
      <dsp:nvSpPr>
        <dsp:cNvPr id="0" name=""/>
        <dsp:cNvSpPr/>
      </dsp:nvSpPr>
      <dsp:spPr>
        <a:xfrm>
          <a:off x="679050" y="5787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3A0AB4-8925-4B2F-B4AB-997D1AC7AC27}">
      <dsp:nvSpPr>
        <dsp:cNvPr id="0" name=""/>
        <dsp:cNvSpPr/>
      </dsp:nvSpPr>
      <dsp:spPr>
        <a:xfrm>
          <a:off x="1081237" y="980959"/>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CAC97A-F232-4F78-8B48-18EA9669A78F}">
      <dsp:nvSpPr>
        <dsp:cNvPr id="0" name=""/>
        <dsp:cNvSpPr/>
      </dsp:nvSpPr>
      <dsp:spPr>
        <a:xfrm>
          <a:off x="75768"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Bone biopsy a gold standard </a:t>
          </a:r>
        </a:p>
      </dsp:txBody>
      <dsp:txXfrm>
        <a:off x="75768" y="3053772"/>
        <a:ext cx="3093750" cy="720000"/>
      </dsp:txXfrm>
    </dsp:sp>
    <dsp:sp modelId="{20F1C824-E670-4548-9C34-3AF3DDC5F4C5}">
      <dsp:nvSpPr>
        <dsp:cNvPr id="0" name=""/>
        <dsp:cNvSpPr/>
      </dsp:nvSpPr>
      <dsp:spPr>
        <a:xfrm>
          <a:off x="4314206" y="5787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EC9D11-A8A4-486A-9FD9-55A66DDAC961}">
      <dsp:nvSpPr>
        <dsp:cNvPr id="0" name=""/>
        <dsp:cNvSpPr/>
      </dsp:nvSpPr>
      <dsp:spPr>
        <a:xfrm>
          <a:off x="4716393" y="980959"/>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4AFD5D-D6D3-4ECA-8D7B-4E951802233C}">
      <dsp:nvSpPr>
        <dsp:cNvPr id="0" name=""/>
        <dsp:cNvSpPr/>
      </dsp:nvSpPr>
      <dsp:spPr>
        <a:xfrm>
          <a:off x="3710925"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PTH levels &lt;150 pg/mL</a:t>
          </a:r>
        </a:p>
      </dsp:txBody>
      <dsp:txXfrm>
        <a:off x="3710925" y="3053772"/>
        <a:ext cx="3093750" cy="720000"/>
      </dsp:txXfrm>
    </dsp:sp>
    <dsp:sp modelId="{892CCD3A-88CC-48E4-9D50-54153A7D5912}">
      <dsp:nvSpPr>
        <dsp:cNvPr id="0" name=""/>
        <dsp:cNvSpPr/>
      </dsp:nvSpPr>
      <dsp:spPr>
        <a:xfrm>
          <a:off x="7949362" y="5787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042301-422A-4791-9747-1DA2506361BD}">
      <dsp:nvSpPr>
        <dsp:cNvPr id="0" name=""/>
        <dsp:cNvSpPr/>
      </dsp:nvSpPr>
      <dsp:spPr>
        <a:xfrm>
          <a:off x="8351550" y="980959"/>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DE228D-CA02-49F2-ADCC-0F4EB9CC1377}">
      <dsp:nvSpPr>
        <dsp:cNvPr id="0" name=""/>
        <dsp:cNvSpPr/>
      </dsp:nvSpPr>
      <dsp:spPr>
        <a:xfrm>
          <a:off x="7346081"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BSAP &lt;12.9 ng/mL </a:t>
          </a:r>
        </a:p>
      </dsp:txBody>
      <dsp:txXfrm>
        <a:off x="7346081" y="3053772"/>
        <a:ext cx="309375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1EE112-4F79-467E-9374-6F2136801315}">
      <dsp:nvSpPr>
        <dsp:cNvPr id="0" name=""/>
        <dsp:cNvSpPr/>
      </dsp:nvSpPr>
      <dsp:spPr>
        <a:xfrm>
          <a:off x="0" y="1805"/>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02E66D-C07C-4B75-ABD0-3B346111DF04}">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027F1D-F1D3-4438-9908-5B493C22C99F}">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11200">
            <a:lnSpc>
              <a:spcPct val="100000"/>
            </a:lnSpc>
            <a:spcBef>
              <a:spcPct val="0"/>
            </a:spcBef>
            <a:spcAft>
              <a:spcPct val="35000"/>
            </a:spcAft>
            <a:buNone/>
          </a:pPr>
          <a:r>
            <a:rPr lang="en-US" sz="1600" kern="1200" dirty="0"/>
            <a:t>In the skeleton, PTH increases the rate of bone remodelling, and its action becomes anabolic when its excretion is pulsatile, and catabolic when the bone is exposed to continuously high PTH levels.1</a:t>
          </a:r>
        </a:p>
      </dsp:txBody>
      <dsp:txXfrm>
        <a:off x="1057183" y="1805"/>
        <a:ext cx="9458416" cy="915310"/>
      </dsp:txXfrm>
    </dsp:sp>
    <dsp:sp modelId="{EB62AFB4-DCF9-4996-9F71-71F83747EF1B}">
      <dsp:nvSpPr>
        <dsp:cNvPr id="0" name=""/>
        <dsp:cNvSpPr/>
      </dsp:nvSpPr>
      <dsp:spPr>
        <a:xfrm>
          <a:off x="0" y="1145944"/>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B734C5-E32C-4F17-B131-0DD10D4B875B}">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FB77AB-57D1-429F-B80B-D7327DADBE9D}">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11200">
            <a:lnSpc>
              <a:spcPct val="100000"/>
            </a:lnSpc>
            <a:spcBef>
              <a:spcPct val="0"/>
            </a:spcBef>
            <a:spcAft>
              <a:spcPct val="35000"/>
            </a:spcAft>
            <a:buNone/>
          </a:pPr>
          <a:r>
            <a:rPr lang="en-US" sz="1600" kern="1200" dirty="0"/>
            <a:t>Continuous PTH stimulation causes both bone formation and bone resorption2 </a:t>
          </a:r>
        </a:p>
      </dsp:txBody>
      <dsp:txXfrm>
        <a:off x="1057183" y="1145944"/>
        <a:ext cx="9458416" cy="915310"/>
      </dsp:txXfrm>
    </dsp:sp>
    <dsp:sp modelId="{B938BF06-5B2E-4D32-9F13-C1900FB4777E}">
      <dsp:nvSpPr>
        <dsp:cNvPr id="0" name=""/>
        <dsp:cNvSpPr/>
      </dsp:nvSpPr>
      <dsp:spPr>
        <a:xfrm>
          <a:off x="0" y="2290082"/>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68AF8C-5C5B-4D7A-A396-BB3C097FA6A3}">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6D43D2-3BCA-4CB6-B05E-204AB7FC5338}">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11200">
            <a:lnSpc>
              <a:spcPct val="100000"/>
            </a:lnSpc>
            <a:spcBef>
              <a:spcPct val="0"/>
            </a:spcBef>
            <a:spcAft>
              <a:spcPct val="35000"/>
            </a:spcAft>
            <a:buNone/>
          </a:pPr>
          <a:r>
            <a:rPr lang="en-US" sz="1600" kern="1200" dirty="0"/>
            <a:t>Pulsatile PTH causes bone formation earlies than bone resorption2</a:t>
          </a:r>
        </a:p>
      </dsp:txBody>
      <dsp:txXfrm>
        <a:off x="1057183" y="2290082"/>
        <a:ext cx="9458416" cy="915310"/>
      </dsp:txXfrm>
    </dsp:sp>
    <dsp:sp modelId="{9007680B-A1A8-4B13-904B-7B595E3DAAEC}">
      <dsp:nvSpPr>
        <dsp:cNvPr id="0" name=""/>
        <dsp:cNvSpPr/>
      </dsp:nvSpPr>
      <dsp:spPr>
        <a:xfrm>
          <a:off x="0" y="3434221"/>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025D7B-80C3-423D-886E-7FF0CC460290}">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F23885-2CE8-4A12-9DCF-E115DC1EE746}">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11200">
            <a:lnSpc>
              <a:spcPct val="100000"/>
            </a:lnSpc>
            <a:spcBef>
              <a:spcPct val="0"/>
            </a:spcBef>
            <a:spcAft>
              <a:spcPct val="35000"/>
            </a:spcAft>
            <a:buNone/>
          </a:pPr>
          <a:r>
            <a:rPr lang="en-US" sz="1600" kern="1200"/>
            <a:t>Intermittent PTH treatment increases osteoblast numbers, induces differentiation of committed osteoblast precursors and prolongs osteoblast survival3 </a:t>
          </a:r>
        </a:p>
      </dsp:txBody>
      <dsp:txXfrm>
        <a:off x="1057183" y="3434221"/>
        <a:ext cx="9458416" cy="9153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B6F50-8BF5-434C-83F8-D0750F2F79F6}">
      <dsp:nvSpPr>
        <dsp:cNvPr id="0" name=""/>
        <dsp:cNvSpPr/>
      </dsp:nvSpPr>
      <dsp:spPr>
        <a:xfrm>
          <a:off x="1212569" y="788584"/>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0FE4C1-3335-4F4F-9190-1F560ACFF124}">
      <dsp:nvSpPr>
        <dsp:cNvPr id="0" name=""/>
        <dsp:cNvSpPr/>
      </dsp:nvSpPr>
      <dsp:spPr>
        <a:xfrm>
          <a:off x="417971" y="2505253"/>
          <a:ext cx="2889450" cy="105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0" i="0" kern="1200" dirty="0"/>
            <a:t>Recombinant human parathyroid hormone analog (PTH 1-34).</a:t>
          </a:r>
          <a:endParaRPr lang="en-US" sz="1600" kern="1200" dirty="0"/>
        </a:p>
      </dsp:txBody>
      <dsp:txXfrm>
        <a:off x="417971" y="2505253"/>
        <a:ext cx="2889450" cy="1057500"/>
      </dsp:txXfrm>
    </dsp:sp>
    <dsp:sp modelId="{9F8B458E-AE43-4AFD-A743-721F67C51604}">
      <dsp:nvSpPr>
        <dsp:cNvPr id="0" name=""/>
        <dsp:cNvSpPr/>
      </dsp:nvSpPr>
      <dsp:spPr>
        <a:xfrm>
          <a:off x="4607673" y="788584"/>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A26042-5A9C-40EF-9BCE-220F7BB2A31B}">
      <dsp:nvSpPr>
        <dsp:cNvPr id="0" name=""/>
        <dsp:cNvSpPr/>
      </dsp:nvSpPr>
      <dsp:spPr>
        <a:xfrm>
          <a:off x="3813075" y="2505253"/>
          <a:ext cx="2889450" cy="105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0" i="0" kern="1200"/>
            <a:t>Identical sequence to the 34 N-terminal amino acids (the biologically active region) of the 84-amino acid human parathyroid hormone.</a:t>
          </a:r>
          <a:endParaRPr lang="en-US" sz="1600" kern="1200"/>
        </a:p>
      </dsp:txBody>
      <dsp:txXfrm>
        <a:off x="3813075" y="2505253"/>
        <a:ext cx="2889450" cy="1057500"/>
      </dsp:txXfrm>
    </dsp:sp>
    <dsp:sp modelId="{F3510493-3561-494B-B9DA-2AD0316ACC9A}">
      <dsp:nvSpPr>
        <dsp:cNvPr id="0" name=""/>
        <dsp:cNvSpPr/>
      </dsp:nvSpPr>
      <dsp:spPr>
        <a:xfrm>
          <a:off x="8002777" y="788584"/>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7ABA12-1EB9-4FD2-87F0-8D619D187842}">
      <dsp:nvSpPr>
        <dsp:cNvPr id="0" name=""/>
        <dsp:cNvSpPr/>
      </dsp:nvSpPr>
      <dsp:spPr>
        <a:xfrm>
          <a:off x="7208178" y="2505253"/>
          <a:ext cx="2889450" cy="105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0" i="0" kern="1200"/>
            <a:t>Each cartridge, pre-assembled into a delivery device, delivers 20 mcg of teriparatide per dose each day for up to 28 days</a:t>
          </a:r>
          <a:endParaRPr lang="en-US" sz="1600" kern="1200"/>
        </a:p>
      </dsp:txBody>
      <dsp:txXfrm>
        <a:off x="7208178" y="2505253"/>
        <a:ext cx="2889450" cy="10575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2D9B21-9055-4E8B-AF06-5A123330316D}">
      <dsp:nvSpPr>
        <dsp:cNvPr id="0" name=""/>
        <dsp:cNvSpPr/>
      </dsp:nvSpPr>
      <dsp:spPr>
        <a:xfrm>
          <a:off x="244826" y="2826"/>
          <a:ext cx="2749517" cy="164971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a:t>Treatment of postmenopausal women with osteoporosis </a:t>
          </a:r>
          <a:endParaRPr lang="en-US" sz="1900" kern="1200"/>
        </a:p>
      </dsp:txBody>
      <dsp:txXfrm>
        <a:off x="244826" y="2826"/>
        <a:ext cx="2749517" cy="1649710"/>
      </dsp:txXfrm>
    </dsp:sp>
    <dsp:sp modelId="{2B487FE9-CBDC-4430-828F-48B1EA0C79F6}">
      <dsp:nvSpPr>
        <dsp:cNvPr id="0" name=""/>
        <dsp:cNvSpPr/>
      </dsp:nvSpPr>
      <dsp:spPr>
        <a:xfrm>
          <a:off x="3269295" y="2826"/>
          <a:ext cx="2749517" cy="164971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a:t>Increase of bone mass in men with primary or hypogonadal osteoporosis </a:t>
          </a:r>
          <a:endParaRPr lang="en-US" sz="1900" kern="1200"/>
        </a:p>
      </dsp:txBody>
      <dsp:txXfrm>
        <a:off x="3269295" y="2826"/>
        <a:ext cx="2749517" cy="1649710"/>
      </dsp:txXfrm>
    </dsp:sp>
    <dsp:sp modelId="{9EBBF5BD-C2AB-4F86-B408-82BEBB8CD838}">
      <dsp:nvSpPr>
        <dsp:cNvPr id="0" name=""/>
        <dsp:cNvSpPr/>
      </dsp:nvSpPr>
      <dsp:spPr>
        <a:xfrm>
          <a:off x="244826" y="1927488"/>
          <a:ext cx="2749517" cy="164971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a:t>Treatment of men and women with osteoporosis associated with sustained systemic glucocorticoid therapy</a:t>
          </a:r>
          <a:endParaRPr lang="en-US" sz="1900" kern="1200"/>
        </a:p>
      </dsp:txBody>
      <dsp:txXfrm>
        <a:off x="244826" y="1927488"/>
        <a:ext cx="2749517" cy="1649710"/>
      </dsp:txXfrm>
    </dsp:sp>
    <dsp:sp modelId="{8E132D07-8987-40B6-A1F6-69419DD80ACA}">
      <dsp:nvSpPr>
        <dsp:cNvPr id="0" name=""/>
        <dsp:cNvSpPr/>
      </dsp:nvSpPr>
      <dsp:spPr>
        <a:xfrm>
          <a:off x="3269295" y="1927488"/>
          <a:ext cx="2749517" cy="164971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H</a:t>
          </a:r>
          <a:r>
            <a:rPr lang="en-US" sz="1900" b="0" i="0" kern="1200"/>
            <a:t>igh risk for fracture </a:t>
          </a:r>
          <a:endParaRPr lang="en-US" sz="1900" kern="1200"/>
        </a:p>
      </dsp:txBody>
      <dsp:txXfrm>
        <a:off x="3269295" y="1927488"/>
        <a:ext cx="2749517" cy="1649710"/>
      </dsp:txXfrm>
    </dsp:sp>
    <dsp:sp modelId="{A3EA7B3D-F8C1-4015-B2A8-7FEDD7D4F5C6}">
      <dsp:nvSpPr>
        <dsp:cNvPr id="0" name=""/>
        <dsp:cNvSpPr/>
      </dsp:nvSpPr>
      <dsp:spPr>
        <a:xfrm>
          <a:off x="1757061" y="3852151"/>
          <a:ext cx="2749517" cy="164971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dirty="0"/>
            <a:t>Patients who have failed or are intolerant to other available osteoporosis therapy </a:t>
          </a:r>
          <a:endParaRPr lang="en-US" sz="1900" kern="1200" dirty="0"/>
        </a:p>
      </dsp:txBody>
      <dsp:txXfrm>
        <a:off x="1757061" y="3852151"/>
        <a:ext cx="2749517" cy="164971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03DB5-5BE0-41AA-A58D-467697468F7C}">
      <dsp:nvSpPr>
        <dsp:cNvPr id="0" name=""/>
        <dsp:cNvSpPr/>
      </dsp:nvSpPr>
      <dsp:spPr>
        <a:xfrm>
          <a:off x="0" y="3400"/>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ADE675-DE67-43FB-BC42-6F66851F7DA2}">
      <dsp:nvSpPr>
        <dsp:cNvPr id="0" name=""/>
        <dsp:cNvSpPr/>
      </dsp:nvSpPr>
      <dsp:spPr>
        <a:xfrm>
          <a:off x="219097" y="166365"/>
          <a:ext cx="398359" cy="3983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FF4D28-AAAC-4374-A654-0A130259782F}">
      <dsp:nvSpPr>
        <dsp:cNvPr id="0" name=""/>
        <dsp:cNvSpPr/>
      </dsp:nvSpPr>
      <dsp:spPr>
        <a:xfrm>
          <a:off x="836555" y="3400"/>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844550">
            <a:lnSpc>
              <a:spcPct val="90000"/>
            </a:lnSpc>
            <a:spcBef>
              <a:spcPct val="0"/>
            </a:spcBef>
            <a:spcAft>
              <a:spcPct val="35000"/>
            </a:spcAft>
            <a:buNone/>
          </a:pPr>
          <a:r>
            <a:rPr lang="en-US" sz="1900" b="0" i="0" kern="1200" dirty="0"/>
            <a:t>Recommended dosage is 20 mcg subcutaneously once a day </a:t>
          </a:r>
          <a:endParaRPr lang="en-US" sz="1900" kern="1200" dirty="0"/>
        </a:p>
      </dsp:txBody>
      <dsp:txXfrm>
        <a:off x="836555" y="3400"/>
        <a:ext cx="9679044" cy="724290"/>
      </dsp:txXfrm>
    </dsp:sp>
    <dsp:sp modelId="{0CE60693-D114-4E21-91B3-6673450BE89C}">
      <dsp:nvSpPr>
        <dsp:cNvPr id="0" name=""/>
        <dsp:cNvSpPr/>
      </dsp:nvSpPr>
      <dsp:spPr>
        <a:xfrm>
          <a:off x="0" y="908763"/>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97B0BF-1A06-42EC-BA06-8A9CB4E56888}">
      <dsp:nvSpPr>
        <dsp:cNvPr id="0" name=""/>
        <dsp:cNvSpPr/>
      </dsp:nvSpPr>
      <dsp:spPr>
        <a:xfrm>
          <a:off x="219097" y="1071728"/>
          <a:ext cx="398359" cy="3983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DB4865-8291-469E-BAAC-CD811CE8EDB4}">
      <dsp:nvSpPr>
        <dsp:cNvPr id="0" name=""/>
        <dsp:cNvSpPr/>
      </dsp:nvSpPr>
      <dsp:spPr>
        <a:xfrm>
          <a:off x="836555" y="908763"/>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844550">
            <a:lnSpc>
              <a:spcPct val="90000"/>
            </a:lnSpc>
            <a:spcBef>
              <a:spcPct val="0"/>
            </a:spcBef>
            <a:spcAft>
              <a:spcPct val="35000"/>
            </a:spcAft>
            <a:buNone/>
          </a:pPr>
          <a:r>
            <a:rPr lang="en-US" sz="1900" b="0" i="0" kern="1200" dirty="0"/>
            <a:t>Consider supplemental calcium and Vitamin D based on individual patient needs</a:t>
          </a:r>
          <a:endParaRPr lang="en-US" sz="1900" kern="1200" dirty="0"/>
        </a:p>
      </dsp:txBody>
      <dsp:txXfrm>
        <a:off x="836555" y="908763"/>
        <a:ext cx="9679044" cy="724290"/>
      </dsp:txXfrm>
    </dsp:sp>
    <dsp:sp modelId="{D88D4A46-36DD-4116-B548-C3B8371A5204}">
      <dsp:nvSpPr>
        <dsp:cNvPr id="0" name=""/>
        <dsp:cNvSpPr/>
      </dsp:nvSpPr>
      <dsp:spPr>
        <a:xfrm>
          <a:off x="0" y="1814126"/>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BF9F33-0523-49FE-873C-4C996B90DE9A}">
      <dsp:nvSpPr>
        <dsp:cNvPr id="0" name=""/>
        <dsp:cNvSpPr/>
      </dsp:nvSpPr>
      <dsp:spPr>
        <a:xfrm>
          <a:off x="219097" y="1977092"/>
          <a:ext cx="398359" cy="3983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C21894-8D3F-41AA-BB06-816AD0B8568B}">
      <dsp:nvSpPr>
        <dsp:cNvPr id="0" name=""/>
        <dsp:cNvSpPr/>
      </dsp:nvSpPr>
      <dsp:spPr>
        <a:xfrm>
          <a:off x="836555" y="1814126"/>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844550">
            <a:lnSpc>
              <a:spcPct val="90000"/>
            </a:lnSpc>
            <a:spcBef>
              <a:spcPct val="0"/>
            </a:spcBef>
            <a:spcAft>
              <a:spcPct val="35000"/>
            </a:spcAft>
            <a:buNone/>
          </a:pPr>
          <a:r>
            <a:rPr lang="en-US" sz="1900" b="0" i="0" kern="1200"/>
            <a:t>Administer as a subcutaneous injection into the thigh or abdominal region</a:t>
          </a:r>
          <a:endParaRPr lang="en-US" sz="1900" kern="1200"/>
        </a:p>
      </dsp:txBody>
      <dsp:txXfrm>
        <a:off x="836555" y="1814126"/>
        <a:ext cx="9679044" cy="724290"/>
      </dsp:txXfrm>
    </dsp:sp>
    <dsp:sp modelId="{4F87A5F4-7074-4056-A32F-BA9C8BCBA85F}">
      <dsp:nvSpPr>
        <dsp:cNvPr id="0" name=""/>
        <dsp:cNvSpPr/>
      </dsp:nvSpPr>
      <dsp:spPr>
        <a:xfrm>
          <a:off x="0" y="2719489"/>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1BD0C7-9224-47B1-B3ED-632018087129}">
      <dsp:nvSpPr>
        <dsp:cNvPr id="0" name=""/>
        <dsp:cNvSpPr/>
      </dsp:nvSpPr>
      <dsp:spPr>
        <a:xfrm>
          <a:off x="219097" y="2882455"/>
          <a:ext cx="398359" cy="3983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EC62D2-66B6-4464-B8BD-1DCBD209E7B8}">
      <dsp:nvSpPr>
        <dsp:cNvPr id="0" name=""/>
        <dsp:cNvSpPr/>
      </dsp:nvSpPr>
      <dsp:spPr>
        <a:xfrm>
          <a:off x="836555" y="2719489"/>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844550">
            <a:lnSpc>
              <a:spcPct val="90000"/>
            </a:lnSpc>
            <a:spcBef>
              <a:spcPct val="0"/>
            </a:spcBef>
            <a:spcAft>
              <a:spcPct val="35000"/>
            </a:spcAft>
            <a:buNone/>
          </a:pPr>
          <a:r>
            <a:rPr lang="en-US" sz="1900" b="0" i="0" kern="1200"/>
            <a:t>Administer initially when the patient can sit or lie down if symptoms of orthostatic hypotension occur </a:t>
          </a:r>
          <a:endParaRPr lang="en-US" sz="1900" kern="1200"/>
        </a:p>
      </dsp:txBody>
      <dsp:txXfrm>
        <a:off x="836555" y="2719489"/>
        <a:ext cx="9679044" cy="724290"/>
      </dsp:txXfrm>
    </dsp:sp>
    <dsp:sp modelId="{D8AC28B8-4DE8-488B-8752-1D99D342A472}">
      <dsp:nvSpPr>
        <dsp:cNvPr id="0" name=""/>
        <dsp:cNvSpPr/>
      </dsp:nvSpPr>
      <dsp:spPr>
        <a:xfrm>
          <a:off x="0" y="3624853"/>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377504-4C01-4438-9945-A68E32A2765B}">
      <dsp:nvSpPr>
        <dsp:cNvPr id="0" name=""/>
        <dsp:cNvSpPr/>
      </dsp:nvSpPr>
      <dsp:spPr>
        <a:xfrm>
          <a:off x="219097" y="3787818"/>
          <a:ext cx="398359" cy="3983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6A919C-B8B2-4916-B517-C09CFD8159E0}">
      <dsp:nvSpPr>
        <dsp:cNvPr id="0" name=""/>
        <dsp:cNvSpPr/>
      </dsp:nvSpPr>
      <dsp:spPr>
        <a:xfrm>
          <a:off x="836555" y="3624853"/>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844550">
            <a:lnSpc>
              <a:spcPct val="90000"/>
            </a:lnSpc>
            <a:spcBef>
              <a:spcPct val="0"/>
            </a:spcBef>
            <a:spcAft>
              <a:spcPct val="35000"/>
            </a:spcAft>
            <a:buNone/>
          </a:pPr>
          <a:r>
            <a:rPr lang="en-US" sz="1900" b="0" i="0" kern="1200" dirty="0"/>
            <a:t>Use for more than 2 years during a patient's lifetime should only be considered if a patient remains at or has returned to having a high risk for fracture </a:t>
          </a:r>
          <a:endParaRPr lang="en-US" sz="1900" kern="1200" dirty="0"/>
        </a:p>
      </dsp:txBody>
      <dsp:txXfrm>
        <a:off x="836555" y="3624853"/>
        <a:ext cx="9679044" cy="72429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68DCF-DA7F-4665-8826-98E5A1C621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04A8E4F-8373-43E0-862B-9A2817E9AB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03F9A2F-86C8-4AC7-9B6A-35C98DD8BC4D}"/>
              </a:ext>
            </a:extLst>
          </p:cNvPr>
          <p:cNvSpPr>
            <a:spLocks noGrp="1"/>
          </p:cNvSpPr>
          <p:nvPr>
            <p:ph type="dt" sz="half" idx="10"/>
          </p:nvPr>
        </p:nvSpPr>
        <p:spPr/>
        <p:txBody>
          <a:bodyPr/>
          <a:lstStyle/>
          <a:p>
            <a:fld id="{233F3C57-192A-43FD-B499-BC164FC4DD37}" type="datetimeFigureOut">
              <a:rPr lang="en-IN" smtClean="0"/>
              <a:t>07-08-2023</a:t>
            </a:fld>
            <a:endParaRPr lang="en-IN"/>
          </a:p>
        </p:txBody>
      </p:sp>
      <p:sp>
        <p:nvSpPr>
          <p:cNvPr id="5" name="Footer Placeholder 4">
            <a:extLst>
              <a:ext uri="{FF2B5EF4-FFF2-40B4-BE49-F238E27FC236}">
                <a16:creationId xmlns:a16="http://schemas.microsoft.com/office/drawing/2014/main" id="{4C1EE6D0-E536-40DE-AC6A-D6F957CD84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8ECC32-458D-4BED-ABE2-DE4CD83B96E1}"/>
              </a:ext>
            </a:extLst>
          </p:cNvPr>
          <p:cNvSpPr>
            <a:spLocks noGrp="1"/>
          </p:cNvSpPr>
          <p:nvPr>
            <p:ph type="sldNum" sz="quarter" idx="12"/>
          </p:nvPr>
        </p:nvSpPr>
        <p:spPr/>
        <p:txBody>
          <a:bodyPr/>
          <a:lstStyle/>
          <a:p>
            <a:fld id="{E335BAB4-9895-4E7F-95F9-FAA9FD8EBB9F}" type="slidenum">
              <a:rPr lang="en-IN" smtClean="0"/>
              <a:t>‹#›</a:t>
            </a:fld>
            <a:endParaRPr lang="en-IN"/>
          </a:p>
        </p:txBody>
      </p:sp>
    </p:spTree>
    <p:extLst>
      <p:ext uri="{BB962C8B-B14F-4D97-AF65-F5344CB8AC3E}">
        <p14:creationId xmlns:p14="http://schemas.microsoft.com/office/powerpoint/2010/main" val="525551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3674F-3192-46A4-AD85-F4749E3695A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5B7561-FB9B-4855-B2F4-9C16025958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C4E54E-F141-4D84-ADC7-EC8AD17536BF}"/>
              </a:ext>
            </a:extLst>
          </p:cNvPr>
          <p:cNvSpPr>
            <a:spLocks noGrp="1"/>
          </p:cNvSpPr>
          <p:nvPr>
            <p:ph type="dt" sz="half" idx="10"/>
          </p:nvPr>
        </p:nvSpPr>
        <p:spPr/>
        <p:txBody>
          <a:bodyPr/>
          <a:lstStyle/>
          <a:p>
            <a:fld id="{233F3C57-192A-43FD-B499-BC164FC4DD37}" type="datetimeFigureOut">
              <a:rPr lang="en-IN" smtClean="0"/>
              <a:t>07-08-2023</a:t>
            </a:fld>
            <a:endParaRPr lang="en-IN"/>
          </a:p>
        </p:txBody>
      </p:sp>
      <p:sp>
        <p:nvSpPr>
          <p:cNvPr id="5" name="Footer Placeholder 4">
            <a:extLst>
              <a:ext uri="{FF2B5EF4-FFF2-40B4-BE49-F238E27FC236}">
                <a16:creationId xmlns:a16="http://schemas.microsoft.com/office/drawing/2014/main" id="{9B55FCBD-544C-4B62-9829-C7C796B964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2BFFD8-482E-4C27-8815-341258ECA7E7}"/>
              </a:ext>
            </a:extLst>
          </p:cNvPr>
          <p:cNvSpPr>
            <a:spLocks noGrp="1"/>
          </p:cNvSpPr>
          <p:nvPr>
            <p:ph type="sldNum" sz="quarter" idx="12"/>
          </p:nvPr>
        </p:nvSpPr>
        <p:spPr/>
        <p:txBody>
          <a:bodyPr/>
          <a:lstStyle/>
          <a:p>
            <a:fld id="{E335BAB4-9895-4E7F-95F9-FAA9FD8EBB9F}" type="slidenum">
              <a:rPr lang="en-IN" smtClean="0"/>
              <a:t>‹#›</a:t>
            </a:fld>
            <a:endParaRPr lang="en-IN"/>
          </a:p>
        </p:txBody>
      </p:sp>
    </p:spTree>
    <p:extLst>
      <p:ext uri="{BB962C8B-B14F-4D97-AF65-F5344CB8AC3E}">
        <p14:creationId xmlns:p14="http://schemas.microsoft.com/office/powerpoint/2010/main" val="89900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DAC4BC-BBAA-4483-8561-3BDF4AF921A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AFA94A-9E4B-414E-BF91-33B921DFD2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72135D-C404-496C-B9E7-273D11321378}"/>
              </a:ext>
            </a:extLst>
          </p:cNvPr>
          <p:cNvSpPr>
            <a:spLocks noGrp="1"/>
          </p:cNvSpPr>
          <p:nvPr>
            <p:ph type="dt" sz="half" idx="10"/>
          </p:nvPr>
        </p:nvSpPr>
        <p:spPr/>
        <p:txBody>
          <a:bodyPr/>
          <a:lstStyle/>
          <a:p>
            <a:fld id="{233F3C57-192A-43FD-B499-BC164FC4DD37}" type="datetimeFigureOut">
              <a:rPr lang="en-IN" smtClean="0"/>
              <a:t>07-08-2023</a:t>
            </a:fld>
            <a:endParaRPr lang="en-IN"/>
          </a:p>
        </p:txBody>
      </p:sp>
      <p:sp>
        <p:nvSpPr>
          <p:cNvPr id="5" name="Footer Placeholder 4">
            <a:extLst>
              <a:ext uri="{FF2B5EF4-FFF2-40B4-BE49-F238E27FC236}">
                <a16:creationId xmlns:a16="http://schemas.microsoft.com/office/drawing/2014/main" id="{4AD22689-06DB-4B96-B497-C6F0313951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4F54E2-BEF3-4FC4-925C-CB486CA359AB}"/>
              </a:ext>
            </a:extLst>
          </p:cNvPr>
          <p:cNvSpPr>
            <a:spLocks noGrp="1"/>
          </p:cNvSpPr>
          <p:nvPr>
            <p:ph type="sldNum" sz="quarter" idx="12"/>
          </p:nvPr>
        </p:nvSpPr>
        <p:spPr/>
        <p:txBody>
          <a:bodyPr/>
          <a:lstStyle/>
          <a:p>
            <a:fld id="{E335BAB4-9895-4E7F-95F9-FAA9FD8EBB9F}" type="slidenum">
              <a:rPr lang="en-IN" smtClean="0"/>
              <a:t>‹#›</a:t>
            </a:fld>
            <a:endParaRPr lang="en-IN"/>
          </a:p>
        </p:txBody>
      </p:sp>
    </p:spTree>
    <p:extLst>
      <p:ext uri="{BB962C8B-B14F-4D97-AF65-F5344CB8AC3E}">
        <p14:creationId xmlns:p14="http://schemas.microsoft.com/office/powerpoint/2010/main" val="1381892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3DBC3B-F8A9-48D2-80AB-E6DB41B82CCE}" type="datetimeFigureOut">
              <a:rPr lang="en-US" smtClean="0"/>
              <a:t>07/08/2023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39DE34-54BF-4AE0-9359-0785653208F9}" type="slidenum">
              <a:rPr lang="en-US" smtClean="0"/>
              <a:t>‹#›</a:t>
            </a:fld>
            <a:endParaRPr lang="en-US"/>
          </a:p>
        </p:txBody>
      </p:sp>
    </p:spTree>
    <p:extLst>
      <p:ext uri="{BB962C8B-B14F-4D97-AF65-F5344CB8AC3E}">
        <p14:creationId xmlns:p14="http://schemas.microsoft.com/office/powerpoint/2010/main" val="6473890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3DBC3B-F8A9-48D2-80AB-E6DB41B82CCE}" type="datetimeFigureOut">
              <a:rPr lang="en-US" smtClean="0"/>
              <a:t>07/08/2023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39DE34-54BF-4AE0-9359-0785653208F9}" type="slidenum">
              <a:rPr lang="en-US" smtClean="0"/>
              <a:t>‹#›</a:t>
            </a:fld>
            <a:endParaRPr lang="en-US"/>
          </a:p>
        </p:txBody>
      </p:sp>
    </p:spTree>
    <p:extLst>
      <p:ext uri="{BB962C8B-B14F-4D97-AF65-F5344CB8AC3E}">
        <p14:creationId xmlns:p14="http://schemas.microsoft.com/office/powerpoint/2010/main" val="28790803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3DBC3B-F8A9-48D2-80AB-E6DB41B82CCE}" type="datetimeFigureOut">
              <a:rPr lang="en-US" smtClean="0"/>
              <a:t>07/08/2023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39DE34-54BF-4AE0-9359-0785653208F9}" type="slidenum">
              <a:rPr lang="en-US" smtClean="0"/>
              <a:t>‹#›</a:t>
            </a:fld>
            <a:endParaRPr lang="en-US"/>
          </a:p>
        </p:txBody>
      </p:sp>
    </p:spTree>
    <p:extLst>
      <p:ext uri="{BB962C8B-B14F-4D97-AF65-F5344CB8AC3E}">
        <p14:creationId xmlns:p14="http://schemas.microsoft.com/office/powerpoint/2010/main" val="2795347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3DBC3B-F8A9-48D2-80AB-E6DB41B82CCE}" type="datetimeFigureOut">
              <a:rPr lang="en-US" smtClean="0"/>
              <a:t>07/08/2023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39DE34-54BF-4AE0-9359-0785653208F9}" type="slidenum">
              <a:rPr lang="en-US" smtClean="0"/>
              <a:t>‹#›</a:t>
            </a:fld>
            <a:endParaRPr lang="en-US"/>
          </a:p>
        </p:txBody>
      </p:sp>
    </p:spTree>
    <p:extLst>
      <p:ext uri="{BB962C8B-B14F-4D97-AF65-F5344CB8AC3E}">
        <p14:creationId xmlns:p14="http://schemas.microsoft.com/office/powerpoint/2010/main" val="38296778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3DBC3B-F8A9-48D2-80AB-E6DB41B82CCE}" type="datetimeFigureOut">
              <a:rPr lang="en-US" smtClean="0"/>
              <a:t>07/08/2023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39DE34-54BF-4AE0-9359-0785653208F9}" type="slidenum">
              <a:rPr lang="en-US" smtClean="0"/>
              <a:t>‹#›</a:t>
            </a:fld>
            <a:endParaRPr lang="en-US"/>
          </a:p>
        </p:txBody>
      </p:sp>
    </p:spTree>
    <p:extLst>
      <p:ext uri="{BB962C8B-B14F-4D97-AF65-F5344CB8AC3E}">
        <p14:creationId xmlns:p14="http://schemas.microsoft.com/office/powerpoint/2010/main" val="954883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3DBC3B-F8A9-48D2-80AB-E6DB41B82CCE}" type="datetimeFigureOut">
              <a:rPr lang="en-US" smtClean="0"/>
              <a:t>07/08/2023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39DE34-54BF-4AE0-9359-0785653208F9}" type="slidenum">
              <a:rPr lang="en-US" smtClean="0"/>
              <a:t>‹#›</a:t>
            </a:fld>
            <a:endParaRPr lang="en-US"/>
          </a:p>
        </p:txBody>
      </p:sp>
    </p:spTree>
    <p:extLst>
      <p:ext uri="{BB962C8B-B14F-4D97-AF65-F5344CB8AC3E}">
        <p14:creationId xmlns:p14="http://schemas.microsoft.com/office/powerpoint/2010/main" val="14423116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3DBC3B-F8A9-48D2-80AB-E6DB41B82CCE}" type="datetimeFigureOut">
              <a:rPr lang="en-US" smtClean="0"/>
              <a:t>07/08/2023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39DE34-54BF-4AE0-9359-0785653208F9}" type="slidenum">
              <a:rPr lang="en-US" smtClean="0"/>
              <a:t>‹#›</a:t>
            </a:fld>
            <a:endParaRPr lang="en-US"/>
          </a:p>
        </p:txBody>
      </p:sp>
    </p:spTree>
    <p:extLst>
      <p:ext uri="{BB962C8B-B14F-4D97-AF65-F5344CB8AC3E}">
        <p14:creationId xmlns:p14="http://schemas.microsoft.com/office/powerpoint/2010/main" val="17420821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3DBC3B-F8A9-48D2-80AB-E6DB41B82CCE}" type="datetimeFigureOut">
              <a:rPr lang="en-US" smtClean="0"/>
              <a:t>07/08/2023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39DE34-54BF-4AE0-9359-0785653208F9}" type="slidenum">
              <a:rPr lang="en-US" smtClean="0"/>
              <a:t>‹#›</a:t>
            </a:fld>
            <a:endParaRPr lang="en-US"/>
          </a:p>
        </p:txBody>
      </p:sp>
    </p:spTree>
    <p:extLst>
      <p:ext uri="{BB962C8B-B14F-4D97-AF65-F5344CB8AC3E}">
        <p14:creationId xmlns:p14="http://schemas.microsoft.com/office/powerpoint/2010/main" val="1951021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2BB9D-D748-4E33-ABA7-FAC31F1ABD9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6D23132-0597-4CF9-A05A-AFBB8B8191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E7DB4D-75C7-481F-A185-8690F409617A}"/>
              </a:ext>
            </a:extLst>
          </p:cNvPr>
          <p:cNvSpPr>
            <a:spLocks noGrp="1"/>
          </p:cNvSpPr>
          <p:nvPr>
            <p:ph type="dt" sz="half" idx="10"/>
          </p:nvPr>
        </p:nvSpPr>
        <p:spPr/>
        <p:txBody>
          <a:bodyPr/>
          <a:lstStyle/>
          <a:p>
            <a:fld id="{233F3C57-192A-43FD-B499-BC164FC4DD37}" type="datetimeFigureOut">
              <a:rPr lang="en-IN" smtClean="0"/>
              <a:t>07-08-2023</a:t>
            </a:fld>
            <a:endParaRPr lang="en-IN"/>
          </a:p>
        </p:txBody>
      </p:sp>
      <p:sp>
        <p:nvSpPr>
          <p:cNvPr id="5" name="Footer Placeholder 4">
            <a:extLst>
              <a:ext uri="{FF2B5EF4-FFF2-40B4-BE49-F238E27FC236}">
                <a16:creationId xmlns:a16="http://schemas.microsoft.com/office/drawing/2014/main" id="{CA64FB65-1735-4F2D-9A52-C8809993ABA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C8710C2-A49F-4B0D-AC51-4365FB1FD2CD}"/>
              </a:ext>
            </a:extLst>
          </p:cNvPr>
          <p:cNvSpPr>
            <a:spLocks noGrp="1"/>
          </p:cNvSpPr>
          <p:nvPr>
            <p:ph type="sldNum" sz="quarter" idx="12"/>
          </p:nvPr>
        </p:nvSpPr>
        <p:spPr/>
        <p:txBody>
          <a:bodyPr/>
          <a:lstStyle/>
          <a:p>
            <a:fld id="{E335BAB4-9895-4E7F-95F9-FAA9FD8EBB9F}" type="slidenum">
              <a:rPr lang="en-IN" smtClean="0"/>
              <a:t>‹#›</a:t>
            </a:fld>
            <a:endParaRPr lang="en-IN"/>
          </a:p>
        </p:txBody>
      </p:sp>
    </p:spTree>
    <p:extLst>
      <p:ext uri="{BB962C8B-B14F-4D97-AF65-F5344CB8AC3E}">
        <p14:creationId xmlns:p14="http://schemas.microsoft.com/office/powerpoint/2010/main" val="36696339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3DBC3B-F8A9-48D2-80AB-E6DB41B82CCE}" type="datetimeFigureOut">
              <a:rPr lang="en-US" smtClean="0"/>
              <a:t>07/08/2023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39DE34-54BF-4AE0-9359-0785653208F9}" type="slidenum">
              <a:rPr lang="en-US" smtClean="0"/>
              <a:t>‹#›</a:t>
            </a:fld>
            <a:endParaRPr lang="en-US"/>
          </a:p>
        </p:txBody>
      </p:sp>
    </p:spTree>
    <p:extLst>
      <p:ext uri="{BB962C8B-B14F-4D97-AF65-F5344CB8AC3E}">
        <p14:creationId xmlns:p14="http://schemas.microsoft.com/office/powerpoint/2010/main" val="30708656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3DBC3B-F8A9-48D2-80AB-E6DB41B82CCE}" type="datetimeFigureOut">
              <a:rPr lang="en-US" smtClean="0"/>
              <a:t>07/08/2023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39DE34-54BF-4AE0-9359-0785653208F9}" type="slidenum">
              <a:rPr lang="en-US" smtClean="0"/>
              <a:t>‹#›</a:t>
            </a:fld>
            <a:endParaRPr lang="en-US"/>
          </a:p>
        </p:txBody>
      </p:sp>
    </p:spTree>
    <p:extLst>
      <p:ext uri="{BB962C8B-B14F-4D97-AF65-F5344CB8AC3E}">
        <p14:creationId xmlns:p14="http://schemas.microsoft.com/office/powerpoint/2010/main" val="29420538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3DBC3B-F8A9-48D2-80AB-E6DB41B82CCE}" type="datetimeFigureOut">
              <a:rPr lang="en-US" smtClean="0"/>
              <a:t>07/08/2023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39DE34-54BF-4AE0-9359-0785653208F9}" type="slidenum">
              <a:rPr lang="en-US" smtClean="0"/>
              <a:t>‹#›</a:t>
            </a:fld>
            <a:endParaRPr lang="en-US"/>
          </a:p>
        </p:txBody>
      </p:sp>
    </p:spTree>
    <p:extLst>
      <p:ext uri="{BB962C8B-B14F-4D97-AF65-F5344CB8AC3E}">
        <p14:creationId xmlns:p14="http://schemas.microsoft.com/office/powerpoint/2010/main" val="17817613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E3F440-36C8-4D95-8F45-66B045DC7119}" type="datetimeFigureOut">
              <a:rPr lang="en-US" smtClean="0"/>
              <a:t>07/08/2023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57BAAF-1BC1-40FC-BA14-3C505E59B4F9}" type="slidenum">
              <a:rPr lang="en-US" smtClean="0"/>
              <a:t>‹#›</a:t>
            </a:fld>
            <a:endParaRPr lang="en-US"/>
          </a:p>
        </p:txBody>
      </p:sp>
    </p:spTree>
    <p:extLst>
      <p:ext uri="{BB962C8B-B14F-4D97-AF65-F5344CB8AC3E}">
        <p14:creationId xmlns:p14="http://schemas.microsoft.com/office/powerpoint/2010/main" val="19925666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E3F440-36C8-4D95-8F45-66B045DC7119}" type="datetimeFigureOut">
              <a:rPr lang="en-US" smtClean="0"/>
              <a:t>07/08/2023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57BAAF-1BC1-40FC-BA14-3C505E59B4F9}" type="slidenum">
              <a:rPr lang="en-US" smtClean="0"/>
              <a:t>‹#›</a:t>
            </a:fld>
            <a:endParaRPr lang="en-US"/>
          </a:p>
        </p:txBody>
      </p:sp>
    </p:spTree>
    <p:extLst>
      <p:ext uri="{BB962C8B-B14F-4D97-AF65-F5344CB8AC3E}">
        <p14:creationId xmlns:p14="http://schemas.microsoft.com/office/powerpoint/2010/main" val="15447172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E3F440-36C8-4D95-8F45-66B045DC7119}" type="datetimeFigureOut">
              <a:rPr lang="en-US" smtClean="0"/>
              <a:t>07/08/2023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57BAAF-1BC1-40FC-BA14-3C505E59B4F9}" type="slidenum">
              <a:rPr lang="en-US" smtClean="0"/>
              <a:t>‹#›</a:t>
            </a:fld>
            <a:endParaRPr lang="en-US"/>
          </a:p>
        </p:txBody>
      </p:sp>
    </p:spTree>
    <p:extLst>
      <p:ext uri="{BB962C8B-B14F-4D97-AF65-F5344CB8AC3E}">
        <p14:creationId xmlns:p14="http://schemas.microsoft.com/office/powerpoint/2010/main" val="3958869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E3F440-36C8-4D95-8F45-66B045DC7119}" type="datetimeFigureOut">
              <a:rPr lang="en-US" smtClean="0"/>
              <a:t>07/08/2023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57BAAF-1BC1-40FC-BA14-3C505E59B4F9}" type="slidenum">
              <a:rPr lang="en-US" smtClean="0"/>
              <a:t>‹#›</a:t>
            </a:fld>
            <a:endParaRPr lang="en-US"/>
          </a:p>
        </p:txBody>
      </p:sp>
    </p:spTree>
    <p:extLst>
      <p:ext uri="{BB962C8B-B14F-4D97-AF65-F5344CB8AC3E}">
        <p14:creationId xmlns:p14="http://schemas.microsoft.com/office/powerpoint/2010/main" val="16353486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E3F440-36C8-4D95-8F45-66B045DC7119}" type="datetimeFigureOut">
              <a:rPr lang="en-US" smtClean="0"/>
              <a:t>07/08/2023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57BAAF-1BC1-40FC-BA14-3C505E59B4F9}" type="slidenum">
              <a:rPr lang="en-US" smtClean="0"/>
              <a:t>‹#›</a:t>
            </a:fld>
            <a:endParaRPr lang="en-US"/>
          </a:p>
        </p:txBody>
      </p:sp>
    </p:spTree>
    <p:extLst>
      <p:ext uri="{BB962C8B-B14F-4D97-AF65-F5344CB8AC3E}">
        <p14:creationId xmlns:p14="http://schemas.microsoft.com/office/powerpoint/2010/main" val="14344110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E3F440-36C8-4D95-8F45-66B045DC7119}" type="datetimeFigureOut">
              <a:rPr lang="en-US" smtClean="0"/>
              <a:t>07/08/2023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57BAAF-1BC1-40FC-BA14-3C505E59B4F9}" type="slidenum">
              <a:rPr lang="en-US" smtClean="0"/>
              <a:t>‹#›</a:t>
            </a:fld>
            <a:endParaRPr lang="en-US"/>
          </a:p>
        </p:txBody>
      </p:sp>
    </p:spTree>
    <p:extLst>
      <p:ext uri="{BB962C8B-B14F-4D97-AF65-F5344CB8AC3E}">
        <p14:creationId xmlns:p14="http://schemas.microsoft.com/office/powerpoint/2010/main" val="1532387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E3F440-36C8-4D95-8F45-66B045DC7119}" type="datetimeFigureOut">
              <a:rPr lang="en-US" smtClean="0"/>
              <a:t>07/08/2023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57BAAF-1BC1-40FC-BA14-3C505E59B4F9}" type="slidenum">
              <a:rPr lang="en-US" smtClean="0"/>
              <a:t>‹#›</a:t>
            </a:fld>
            <a:endParaRPr lang="en-US"/>
          </a:p>
        </p:txBody>
      </p:sp>
    </p:spTree>
    <p:extLst>
      <p:ext uri="{BB962C8B-B14F-4D97-AF65-F5344CB8AC3E}">
        <p14:creationId xmlns:p14="http://schemas.microsoft.com/office/powerpoint/2010/main" val="4219522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914C-2063-486F-8F5B-959667D8DB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36D611D-7752-445B-8BD8-F97AF94A4F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F18634-598C-419E-A10B-73768A6C46A5}"/>
              </a:ext>
            </a:extLst>
          </p:cNvPr>
          <p:cNvSpPr>
            <a:spLocks noGrp="1"/>
          </p:cNvSpPr>
          <p:nvPr>
            <p:ph type="dt" sz="half" idx="10"/>
          </p:nvPr>
        </p:nvSpPr>
        <p:spPr/>
        <p:txBody>
          <a:bodyPr/>
          <a:lstStyle/>
          <a:p>
            <a:fld id="{233F3C57-192A-43FD-B499-BC164FC4DD37}" type="datetimeFigureOut">
              <a:rPr lang="en-IN" smtClean="0"/>
              <a:t>07-08-2023</a:t>
            </a:fld>
            <a:endParaRPr lang="en-IN"/>
          </a:p>
        </p:txBody>
      </p:sp>
      <p:sp>
        <p:nvSpPr>
          <p:cNvPr id="5" name="Footer Placeholder 4">
            <a:extLst>
              <a:ext uri="{FF2B5EF4-FFF2-40B4-BE49-F238E27FC236}">
                <a16:creationId xmlns:a16="http://schemas.microsoft.com/office/drawing/2014/main" id="{8E33C2D6-F21F-4D64-8AE0-D1A399E688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CA7F3E-706F-451F-A26C-D5762DD3EABA}"/>
              </a:ext>
            </a:extLst>
          </p:cNvPr>
          <p:cNvSpPr>
            <a:spLocks noGrp="1"/>
          </p:cNvSpPr>
          <p:nvPr>
            <p:ph type="sldNum" sz="quarter" idx="12"/>
          </p:nvPr>
        </p:nvSpPr>
        <p:spPr/>
        <p:txBody>
          <a:bodyPr/>
          <a:lstStyle/>
          <a:p>
            <a:fld id="{E335BAB4-9895-4E7F-95F9-FAA9FD8EBB9F}" type="slidenum">
              <a:rPr lang="en-IN" smtClean="0"/>
              <a:t>‹#›</a:t>
            </a:fld>
            <a:endParaRPr lang="en-IN"/>
          </a:p>
        </p:txBody>
      </p:sp>
    </p:spTree>
    <p:extLst>
      <p:ext uri="{BB962C8B-B14F-4D97-AF65-F5344CB8AC3E}">
        <p14:creationId xmlns:p14="http://schemas.microsoft.com/office/powerpoint/2010/main" val="8664832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E3F440-36C8-4D95-8F45-66B045DC7119}" type="datetimeFigureOut">
              <a:rPr lang="en-US" smtClean="0"/>
              <a:t>07/08/2023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57BAAF-1BC1-40FC-BA14-3C505E59B4F9}" type="slidenum">
              <a:rPr lang="en-US" smtClean="0"/>
              <a:t>‹#›</a:t>
            </a:fld>
            <a:endParaRPr lang="en-US"/>
          </a:p>
        </p:txBody>
      </p:sp>
    </p:spTree>
    <p:extLst>
      <p:ext uri="{BB962C8B-B14F-4D97-AF65-F5344CB8AC3E}">
        <p14:creationId xmlns:p14="http://schemas.microsoft.com/office/powerpoint/2010/main" val="4549797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E3F440-36C8-4D95-8F45-66B045DC7119}" type="datetimeFigureOut">
              <a:rPr lang="en-US" smtClean="0"/>
              <a:t>07/08/2023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57BAAF-1BC1-40FC-BA14-3C505E59B4F9}" type="slidenum">
              <a:rPr lang="en-US" smtClean="0"/>
              <a:t>‹#›</a:t>
            </a:fld>
            <a:endParaRPr lang="en-US"/>
          </a:p>
        </p:txBody>
      </p:sp>
    </p:spTree>
    <p:extLst>
      <p:ext uri="{BB962C8B-B14F-4D97-AF65-F5344CB8AC3E}">
        <p14:creationId xmlns:p14="http://schemas.microsoft.com/office/powerpoint/2010/main" val="1058873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E3F440-36C8-4D95-8F45-66B045DC7119}" type="datetimeFigureOut">
              <a:rPr lang="en-US" smtClean="0"/>
              <a:t>07/08/2023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57BAAF-1BC1-40FC-BA14-3C505E59B4F9}" type="slidenum">
              <a:rPr lang="en-US" smtClean="0"/>
              <a:t>‹#›</a:t>
            </a:fld>
            <a:endParaRPr lang="en-US"/>
          </a:p>
        </p:txBody>
      </p:sp>
    </p:spTree>
    <p:extLst>
      <p:ext uri="{BB962C8B-B14F-4D97-AF65-F5344CB8AC3E}">
        <p14:creationId xmlns:p14="http://schemas.microsoft.com/office/powerpoint/2010/main" val="14732438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E3F440-36C8-4D95-8F45-66B045DC7119}" type="datetimeFigureOut">
              <a:rPr lang="en-US" smtClean="0"/>
              <a:t>07/08/2023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57BAAF-1BC1-40FC-BA14-3C505E59B4F9}" type="slidenum">
              <a:rPr lang="en-US" smtClean="0"/>
              <a:t>‹#›</a:t>
            </a:fld>
            <a:endParaRPr lang="en-US"/>
          </a:p>
        </p:txBody>
      </p:sp>
    </p:spTree>
    <p:extLst>
      <p:ext uri="{BB962C8B-B14F-4D97-AF65-F5344CB8AC3E}">
        <p14:creationId xmlns:p14="http://schemas.microsoft.com/office/powerpoint/2010/main" val="36372152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53ACE1-8E90-4049-A47C-2DB5ED1A931A}" type="datetime1">
              <a:rPr lang="en-US" smtClean="0"/>
              <a:t>07/08/2023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01A45E-B6A1-4A37-93BE-03225125414E}" type="slidenum">
              <a:rPr lang="en-US" smtClean="0"/>
              <a:t>‹#›</a:t>
            </a:fld>
            <a:endParaRPr lang="en-US"/>
          </a:p>
        </p:txBody>
      </p:sp>
    </p:spTree>
    <p:extLst>
      <p:ext uri="{BB962C8B-B14F-4D97-AF65-F5344CB8AC3E}">
        <p14:creationId xmlns:p14="http://schemas.microsoft.com/office/powerpoint/2010/main" val="26574895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F8E125-1CEC-49C0-8D63-BD5B56E39247}" type="datetime1">
              <a:rPr lang="en-US" smtClean="0"/>
              <a:t>07/08/2023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01A45E-B6A1-4A37-93BE-03225125414E}" type="slidenum">
              <a:rPr lang="en-US" smtClean="0"/>
              <a:t>‹#›</a:t>
            </a:fld>
            <a:endParaRPr lang="en-US"/>
          </a:p>
        </p:txBody>
      </p:sp>
    </p:spTree>
    <p:extLst>
      <p:ext uri="{BB962C8B-B14F-4D97-AF65-F5344CB8AC3E}">
        <p14:creationId xmlns:p14="http://schemas.microsoft.com/office/powerpoint/2010/main" val="30485117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07D086-2A20-45D7-90D9-679306BB860D}" type="datetime1">
              <a:rPr lang="en-US" smtClean="0"/>
              <a:t>07/08/2023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01A45E-B6A1-4A37-93BE-03225125414E}" type="slidenum">
              <a:rPr lang="en-US" smtClean="0"/>
              <a:t>‹#›</a:t>
            </a:fld>
            <a:endParaRPr lang="en-US"/>
          </a:p>
        </p:txBody>
      </p:sp>
    </p:spTree>
    <p:extLst>
      <p:ext uri="{BB962C8B-B14F-4D97-AF65-F5344CB8AC3E}">
        <p14:creationId xmlns:p14="http://schemas.microsoft.com/office/powerpoint/2010/main" val="8048654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D3CD89-9D29-43B4-944E-E2C5E4305B2A}" type="datetime1">
              <a:rPr lang="en-US" smtClean="0"/>
              <a:t>07/08/2023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01A45E-B6A1-4A37-93BE-03225125414E}" type="slidenum">
              <a:rPr lang="en-US" smtClean="0"/>
              <a:t>‹#›</a:t>
            </a:fld>
            <a:endParaRPr lang="en-US"/>
          </a:p>
        </p:txBody>
      </p:sp>
    </p:spTree>
    <p:extLst>
      <p:ext uri="{BB962C8B-B14F-4D97-AF65-F5344CB8AC3E}">
        <p14:creationId xmlns:p14="http://schemas.microsoft.com/office/powerpoint/2010/main" val="41871862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DD4B09-DE7D-49A5-87FE-DEFA9764A769}" type="datetime1">
              <a:rPr lang="en-US" smtClean="0"/>
              <a:t>07/08/2023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01A45E-B6A1-4A37-93BE-03225125414E}" type="slidenum">
              <a:rPr lang="en-US" smtClean="0"/>
              <a:t>‹#›</a:t>
            </a:fld>
            <a:endParaRPr lang="en-US"/>
          </a:p>
        </p:txBody>
      </p:sp>
    </p:spTree>
    <p:extLst>
      <p:ext uri="{BB962C8B-B14F-4D97-AF65-F5344CB8AC3E}">
        <p14:creationId xmlns:p14="http://schemas.microsoft.com/office/powerpoint/2010/main" val="28576586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654067-495A-4038-87BC-A24B5E04EE65}" type="datetime1">
              <a:rPr lang="en-US" smtClean="0"/>
              <a:t>07/08/2023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01A45E-B6A1-4A37-93BE-03225125414E}" type="slidenum">
              <a:rPr lang="en-US" smtClean="0"/>
              <a:t>‹#›</a:t>
            </a:fld>
            <a:endParaRPr lang="en-US"/>
          </a:p>
        </p:txBody>
      </p:sp>
    </p:spTree>
    <p:extLst>
      <p:ext uri="{BB962C8B-B14F-4D97-AF65-F5344CB8AC3E}">
        <p14:creationId xmlns:p14="http://schemas.microsoft.com/office/powerpoint/2010/main" val="3110765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E2816-0EE5-47B0-BE74-10F7A93E90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2D3D7E6-C156-47EE-B445-FF146A4B3D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F642A3C-2B6D-44E3-BFF7-CACBFC59FE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3D65254-8E3C-4ACD-83D8-B294C7369FFD}"/>
              </a:ext>
            </a:extLst>
          </p:cNvPr>
          <p:cNvSpPr>
            <a:spLocks noGrp="1"/>
          </p:cNvSpPr>
          <p:nvPr>
            <p:ph type="dt" sz="half" idx="10"/>
          </p:nvPr>
        </p:nvSpPr>
        <p:spPr/>
        <p:txBody>
          <a:bodyPr/>
          <a:lstStyle/>
          <a:p>
            <a:fld id="{233F3C57-192A-43FD-B499-BC164FC4DD37}" type="datetimeFigureOut">
              <a:rPr lang="en-IN" smtClean="0"/>
              <a:t>07-08-2023</a:t>
            </a:fld>
            <a:endParaRPr lang="en-IN"/>
          </a:p>
        </p:txBody>
      </p:sp>
      <p:sp>
        <p:nvSpPr>
          <p:cNvPr id="6" name="Footer Placeholder 5">
            <a:extLst>
              <a:ext uri="{FF2B5EF4-FFF2-40B4-BE49-F238E27FC236}">
                <a16:creationId xmlns:a16="http://schemas.microsoft.com/office/drawing/2014/main" id="{5F2642A6-2A78-4917-9141-FABB4B59751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4201FCB-B18D-4881-B709-941400EF5E43}"/>
              </a:ext>
            </a:extLst>
          </p:cNvPr>
          <p:cNvSpPr>
            <a:spLocks noGrp="1"/>
          </p:cNvSpPr>
          <p:nvPr>
            <p:ph type="sldNum" sz="quarter" idx="12"/>
          </p:nvPr>
        </p:nvSpPr>
        <p:spPr/>
        <p:txBody>
          <a:bodyPr/>
          <a:lstStyle/>
          <a:p>
            <a:fld id="{E335BAB4-9895-4E7F-95F9-FAA9FD8EBB9F}" type="slidenum">
              <a:rPr lang="en-IN" smtClean="0"/>
              <a:t>‹#›</a:t>
            </a:fld>
            <a:endParaRPr lang="en-IN"/>
          </a:p>
        </p:txBody>
      </p:sp>
    </p:spTree>
    <p:extLst>
      <p:ext uri="{BB962C8B-B14F-4D97-AF65-F5344CB8AC3E}">
        <p14:creationId xmlns:p14="http://schemas.microsoft.com/office/powerpoint/2010/main" val="4376226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EC146A-D6C1-43BF-B915-4DE6FB9CB141}" type="datetime1">
              <a:rPr lang="en-US" smtClean="0"/>
              <a:t>07/08/2023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01A45E-B6A1-4A37-93BE-03225125414E}" type="slidenum">
              <a:rPr lang="en-US" smtClean="0"/>
              <a:t>‹#›</a:t>
            </a:fld>
            <a:endParaRPr lang="en-US"/>
          </a:p>
        </p:txBody>
      </p:sp>
    </p:spTree>
    <p:extLst>
      <p:ext uri="{BB962C8B-B14F-4D97-AF65-F5344CB8AC3E}">
        <p14:creationId xmlns:p14="http://schemas.microsoft.com/office/powerpoint/2010/main" val="32964675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A42F48-54AA-4CA4-B69C-A061B8C3F8B0}" type="datetime1">
              <a:rPr lang="en-US" smtClean="0"/>
              <a:t>07/08/2023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01A45E-B6A1-4A37-93BE-03225125414E}" type="slidenum">
              <a:rPr lang="en-US" smtClean="0"/>
              <a:t>‹#›</a:t>
            </a:fld>
            <a:endParaRPr lang="en-US"/>
          </a:p>
        </p:txBody>
      </p:sp>
    </p:spTree>
    <p:extLst>
      <p:ext uri="{BB962C8B-B14F-4D97-AF65-F5344CB8AC3E}">
        <p14:creationId xmlns:p14="http://schemas.microsoft.com/office/powerpoint/2010/main" val="14027708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6EA5E5-8D52-42A8-94C6-ECC047DDE077}" type="datetime1">
              <a:rPr lang="en-US" smtClean="0"/>
              <a:t>07/08/2023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01A45E-B6A1-4A37-93BE-03225125414E}" type="slidenum">
              <a:rPr lang="en-US" smtClean="0"/>
              <a:t>‹#›</a:t>
            </a:fld>
            <a:endParaRPr lang="en-US"/>
          </a:p>
        </p:txBody>
      </p:sp>
    </p:spTree>
    <p:extLst>
      <p:ext uri="{BB962C8B-B14F-4D97-AF65-F5344CB8AC3E}">
        <p14:creationId xmlns:p14="http://schemas.microsoft.com/office/powerpoint/2010/main" val="38653711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3D8718-4B71-4244-B130-B6D9A6BE0CAC}" type="datetime1">
              <a:rPr lang="en-US" smtClean="0"/>
              <a:t>07/08/2023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01A45E-B6A1-4A37-93BE-03225125414E}" type="slidenum">
              <a:rPr lang="en-US" smtClean="0"/>
              <a:t>‹#›</a:t>
            </a:fld>
            <a:endParaRPr lang="en-US"/>
          </a:p>
        </p:txBody>
      </p:sp>
    </p:spTree>
    <p:extLst>
      <p:ext uri="{BB962C8B-B14F-4D97-AF65-F5344CB8AC3E}">
        <p14:creationId xmlns:p14="http://schemas.microsoft.com/office/powerpoint/2010/main" val="20768662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E5DC28-6CCD-4146-A77A-D53389A5DA7E}" type="datetime1">
              <a:rPr lang="en-US" smtClean="0"/>
              <a:t>07/08/2023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01A45E-B6A1-4A37-93BE-03225125414E}" type="slidenum">
              <a:rPr lang="en-US" smtClean="0"/>
              <a:t>‹#›</a:t>
            </a:fld>
            <a:endParaRPr lang="en-US"/>
          </a:p>
        </p:txBody>
      </p:sp>
    </p:spTree>
    <p:extLst>
      <p:ext uri="{BB962C8B-B14F-4D97-AF65-F5344CB8AC3E}">
        <p14:creationId xmlns:p14="http://schemas.microsoft.com/office/powerpoint/2010/main" val="37469999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53ACE1-8E90-4049-A47C-2DB5ED1A931A}" type="datetime1">
              <a:rPr lang="en-US" smtClean="0"/>
              <a:t>07/08/2023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01A45E-B6A1-4A37-93BE-03225125414E}" type="slidenum">
              <a:rPr lang="en-US" smtClean="0"/>
              <a:t>‹#›</a:t>
            </a:fld>
            <a:endParaRPr lang="en-US"/>
          </a:p>
        </p:txBody>
      </p:sp>
    </p:spTree>
    <p:extLst>
      <p:ext uri="{BB962C8B-B14F-4D97-AF65-F5344CB8AC3E}">
        <p14:creationId xmlns:p14="http://schemas.microsoft.com/office/powerpoint/2010/main" val="37280011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F8E125-1CEC-49C0-8D63-BD5B56E39247}" type="datetime1">
              <a:rPr lang="en-US" smtClean="0"/>
              <a:t>07/08/2023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01A45E-B6A1-4A37-93BE-03225125414E}" type="slidenum">
              <a:rPr lang="en-US" smtClean="0"/>
              <a:t>‹#›</a:t>
            </a:fld>
            <a:endParaRPr lang="en-US"/>
          </a:p>
        </p:txBody>
      </p:sp>
    </p:spTree>
    <p:extLst>
      <p:ext uri="{BB962C8B-B14F-4D97-AF65-F5344CB8AC3E}">
        <p14:creationId xmlns:p14="http://schemas.microsoft.com/office/powerpoint/2010/main" val="30500019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07D086-2A20-45D7-90D9-679306BB860D}" type="datetime1">
              <a:rPr lang="en-US" smtClean="0"/>
              <a:t>07/08/2023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01A45E-B6A1-4A37-93BE-03225125414E}" type="slidenum">
              <a:rPr lang="en-US" smtClean="0"/>
              <a:t>‹#›</a:t>
            </a:fld>
            <a:endParaRPr lang="en-US"/>
          </a:p>
        </p:txBody>
      </p:sp>
    </p:spTree>
    <p:extLst>
      <p:ext uri="{BB962C8B-B14F-4D97-AF65-F5344CB8AC3E}">
        <p14:creationId xmlns:p14="http://schemas.microsoft.com/office/powerpoint/2010/main" val="28960049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D3CD89-9D29-43B4-944E-E2C5E4305B2A}" type="datetime1">
              <a:rPr lang="en-US" smtClean="0"/>
              <a:t>07/08/2023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01A45E-B6A1-4A37-93BE-03225125414E}" type="slidenum">
              <a:rPr lang="en-US" smtClean="0"/>
              <a:t>‹#›</a:t>
            </a:fld>
            <a:endParaRPr lang="en-US"/>
          </a:p>
        </p:txBody>
      </p:sp>
    </p:spTree>
    <p:extLst>
      <p:ext uri="{BB962C8B-B14F-4D97-AF65-F5344CB8AC3E}">
        <p14:creationId xmlns:p14="http://schemas.microsoft.com/office/powerpoint/2010/main" val="11303762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DD4B09-DE7D-49A5-87FE-DEFA9764A769}" type="datetime1">
              <a:rPr lang="en-US" smtClean="0"/>
              <a:t>07/08/2023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01A45E-B6A1-4A37-93BE-03225125414E}" type="slidenum">
              <a:rPr lang="en-US" smtClean="0"/>
              <a:t>‹#›</a:t>
            </a:fld>
            <a:endParaRPr lang="en-US"/>
          </a:p>
        </p:txBody>
      </p:sp>
    </p:spTree>
    <p:extLst>
      <p:ext uri="{BB962C8B-B14F-4D97-AF65-F5344CB8AC3E}">
        <p14:creationId xmlns:p14="http://schemas.microsoft.com/office/powerpoint/2010/main" val="2283709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292F3-2D7F-42EA-9552-937AEE6667B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5006A5A-74F8-494E-A590-5777DD9361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7E98A6-5D67-4E10-BB05-35A4C9D476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E004EE5-C72E-4215-A53F-EDA58B0B5F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467013-69F0-4C25-9E9C-271DE9A7ED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CCD1A30-2027-4963-9FA0-325874429356}"/>
              </a:ext>
            </a:extLst>
          </p:cNvPr>
          <p:cNvSpPr>
            <a:spLocks noGrp="1"/>
          </p:cNvSpPr>
          <p:nvPr>
            <p:ph type="dt" sz="half" idx="10"/>
          </p:nvPr>
        </p:nvSpPr>
        <p:spPr/>
        <p:txBody>
          <a:bodyPr/>
          <a:lstStyle/>
          <a:p>
            <a:fld id="{233F3C57-192A-43FD-B499-BC164FC4DD37}" type="datetimeFigureOut">
              <a:rPr lang="en-IN" smtClean="0"/>
              <a:t>07-08-2023</a:t>
            </a:fld>
            <a:endParaRPr lang="en-IN"/>
          </a:p>
        </p:txBody>
      </p:sp>
      <p:sp>
        <p:nvSpPr>
          <p:cNvPr id="8" name="Footer Placeholder 7">
            <a:extLst>
              <a:ext uri="{FF2B5EF4-FFF2-40B4-BE49-F238E27FC236}">
                <a16:creationId xmlns:a16="http://schemas.microsoft.com/office/drawing/2014/main" id="{83A6BBEC-A4D4-4F41-8CF8-F1ADF30D0E5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CE91A64-9172-47C5-A0C1-2DCE4F692995}"/>
              </a:ext>
            </a:extLst>
          </p:cNvPr>
          <p:cNvSpPr>
            <a:spLocks noGrp="1"/>
          </p:cNvSpPr>
          <p:nvPr>
            <p:ph type="sldNum" sz="quarter" idx="12"/>
          </p:nvPr>
        </p:nvSpPr>
        <p:spPr/>
        <p:txBody>
          <a:bodyPr/>
          <a:lstStyle/>
          <a:p>
            <a:fld id="{E335BAB4-9895-4E7F-95F9-FAA9FD8EBB9F}" type="slidenum">
              <a:rPr lang="en-IN" smtClean="0"/>
              <a:t>‹#›</a:t>
            </a:fld>
            <a:endParaRPr lang="en-IN"/>
          </a:p>
        </p:txBody>
      </p:sp>
    </p:spTree>
    <p:extLst>
      <p:ext uri="{BB962C8B-B14F-4D97-AF65-F5344CB8AC3E}">
        <p14:creationId xmlns:p14="http://schemas.microsoft.com/office/powerpoint/2010/main" val="307464424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654067-495A-4038-87BC-A24B5E04EE65}" type="datetime1">
              <a:rPr lang="en-US" smtClean="0"/>
              <a:t>07/08/2023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01A45E-B6A1-4A37-93BE-03225125414E}" type="slidenum">
              <a:rPr lang="en-US" smtClean="0"/>
              <a:t>‹#›</a:t>
            </a:fld>
            <a:endParaRPr lang="en-US"/>
          </a:p>
        </p:txBody>
      </p:sp>
    </p:spTree>
    <p:extLst>
      <p:ext uri="{BB962C8B-B14F-4D97-AF65-F5344CB8AC3E}">
        <p14:creationId xmlns:p14="http://schemas.microsoft.com/office/powerpoint/2010/main" val="36535557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EC146A-D6C1-43BF-B915-4DE6FB9CB141}" type="datetime1">
              <a:rPr lang="en-US" smtClean="0"/>
              <a:t>07/08/2023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01A45E-B6A1-4A37-93BE-03225125414E}" type="slidenum">
              <a:rPr lang="en-US" smtClean="0"/>
              <a:t>‹#›</a:t>
            </a:fld>
            <a:endParaRPr lang="en-US"/>
          </a:p>
        </p:txBody>
      </p:sp>
    </p:spTree>
    <p:extLst>
      <p:ext uri="{BB962C8B-B14F-4D97-AF65-F5344CB8AC3E}">
        <p14:creationId xmlns:p14="http://schemas.microsoft.com/office/powerpoint/2010/main" val="2696975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A42F48-54AA-4CA4-B69C-A061B8C3F8B0}" type="datetime1">
              <a:rPr lang="en-US" smtClean="0"/>
              <a:t>07/08/2023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01A45E-B6A1-4A37-93BE-03225125414E}" type="slidenum">
              <a:rPr lang="en-US" smtClean="0"/>
              <a:t>‹#›</a:t>
            </a:fld>
            <a:endParaRPr lang="en-US"/>
          </a:p>
        </p:txBody>
      </p:sp>
    </p:spTree>
    <p:extLst>
      <p:ext uri="{BB962C8B-B14F-4D97-AF65-F5344CB8AC3E}">
        <p14:creationId xmlns:p14="http://schemas.microsoft.com/office/powerpoint/2010/main" val="30583073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6EA5E5-8D52-42A8-94C6-ECC047DDE077}" type="datetime1">
              <a:rPr lang="en-US" smtClean="0"/>
              <a:t>07/08/2023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01A45E-B6A1-4A37-93BE-03225125414E}" type="slidenum">
              <a:rPr lang="en-US" smtClean="0"/>
              <a:t>‹#›</a:t>
            </a:fld>
            <a:endParaRPr lang="en-US"/>
          </a:p>
        </p:txBody>
      </p:sp>
    </p:spTree>
    <p:extLst>
      <p:ext uri="{BB962C8B-B14F-4D97-AF65-F5344CB8AC3E}">
        <p14:creationId xmlns:p14="http://schemas.microsoft.com/office/powerpoint/2010/main" val="23157149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3D8718-4B71-4244-B130-B6D9A6BE0CAC}" type="datetime1">
              <a:rPr lang="en-US" smtClean="0"/>
              <a:t>07/08/2023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01A45E-B6A1-4A37-93BE-03225125414E}" type="slidenum">
              <a:rPr lang="en-US" smtClean="0"/>
              <a:t>‹#›</a:t>
            </a:fld>
            <a:endParaRPr lang="en-US"/>
          </a:p>
        </p:txBody>
      </p:sp>
    </p:spTree>
    <p:extLst>
      <p:ext uri="{BB962C8B-B14F-4D97-AF65-F5344CB8AC3E}">
        <p14:creationId xmlns:p14="http://schemas.microsoft.com/office/powerpoint/2010/main" val="28403133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E5DC28-6CCD-4146-A77A-D53389A5DA7E}" type="datetime1">
              <a:rPr lang="en-US" smtClean="0"/>
              <a:t>07/08/2023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01A45E-B6A1-4A37-93BE-03225125414E}" type="slidenum">
              <a:rPr lang="en-US" smtClean="0"/>
              <a:t>‹#›</a:t>
            </a:fld>
            <a:endParaRPr lang="en-US"/>
          </a:p>
        </p:txBody>
      </p:sp>
    </p:spTree>
    <p:extLst>
      <p:ext uri="{BB962C8B-B14F-4D97-AF65-F5344CB8AC3E}">
        <p14:creationId xmlns:p14="http://schemas.microsoft.com/office/powerpoint/2010/main" val="38922995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CCDA3-0628-392A-7A80-0A9CC04530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350C92-0A88-39BB-DA2B-D946C5E711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6AD016-2C16-61CB-06B3-7C8987622004}"/>
              </a:ext>
            </a:extLst>
          </p:cNvPr>
          <p:cNvSpPr>
            <a:spLocks noGrp="1"/>
          </p:cNvSpPr>
          <p:nvPr>
            <p:ph type="dt" sz="half" idx="10"/>
          </p:nvPr>
        </p:nvSpPr>
        <p:spPr/>
        <p:txBody>
          <a:bodyPr/>
          <a:lstStyle/>
          <a:p>
            <a:fld id="{6F3E291C-8B37-4435-8D0E-2CEBACE3358E}" type="datetimeFigureOut">
              <a:rPr lang="en-US" smtClean="0"/>
              <a:t>07/08/2023</a:t>
            </a:fld>
            <a:endParaRPr lang="en-US"/>
          </a:p>
        </p:txBody>
      </p:sp>
      <p:sp>
        <p:nvSpPr>
          <p:cNvPr id="5" name="Footer Placeholder 4">
            <a:extLst>
              <a:ext uri="{FF2B5EF4-FFF2-40B4-BE49-F238E27FC236}">
                <a16:creationId xmlns:a16="http://schemas.microsoft.com/office/drawing/2014/main" id="{4C9CF4E1-B342-ACB0-627D-462BC479B4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922914-43C3-AD6D-6430-39AB2AA1D6FD}"/>
              </a:ext>
            </a:extLst>
          </p:cNvPr>
          <p:cNvSpPr>
            <a:spLocks noGrp="1"/>
          </p:cNvSpPr>
          <p:nvPr>
            <p:ph type="sldNum" sz="quarter" idx="12"/>
          </p:nvPr>
        </p:nvSpPr>
        <p:spPr/>
        <p:txBody>
          <a:bodyPr/>
          <a:lstStyle/>
          <a:p>
            <a:fld id="{D7CF34E9-4C6F-4F28-9B8A-ECBD04D7DE22}" type="slidenum">
              <a:rPr lang="en-US" smtClean="0"/>
              <a:t>‹#›</a:t>
            </a:fld>
            <a:endParaRPr lang="en-US"/>
          </a:p>
        </p:txBody>
      </p:sp>
    </p:spTree>
    <p:extLst>
      <p:ext uri="{BB962C8B-B14F-4D97-AF65-F5344CB8AC3E}">
        <p14:creationId xmlns:p14="http://schemas.microsoft.com/office/powerpoint/2010/main" val="15485698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F1EA0-1723-7291-79E0-83A5A6F90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6A02D4-3EC7-58E4-2FB8-1AC4DD5EB1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FBE79C-B4AB-6FB5-C3AE-75B272B5F9CD}"/>
              </a:ext>
            </a:extLst>
          </p:cNvPr>
          <p:cNvSpPr>
            <a:spLocks noGrp="1"/>
          </p:cNvSpPr>
          <p:nvPr>
            <p:ph type="dt" sz="half" idx="10"/>
          </p:nvPr>
        </p:nvSpPr>
        <p:spPr/>
        <p:txBody>
          <a:bodyPr/>
          <a:lstStyle/>
          <a:p>
            <a:fld id="{6F3E291C-8B37-4435-8D0E-2CEBACE3358E}" type="datetimeFigureOut">
              <a:rPr lang="en-US" smtClean="0"/>
              <a:t>07/08/2023</a:t>
            </a:fld>
            <a:endParaRPr lang="en-US"/>
          </a:p>
        </p:txBody>
      </p:sp>
      <p:sp>
        <p:nvSpPr>
          <p:cNvPr id="5" name="Footer Placeholder 4">
            <a:extLst>
              <a:ext uri="{FF2B5EF4-FFF2-40B4-BE49-F238E27FC236}">
                <a16:creationId xmlns:a16="http://schemas.microsoft.com/office/drawing/2014/main" id="{B52677B5-55DB-CE85-8291-54CFA2B2A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F84443-D65C-233E-0417-C9903BE5D8CF}"/>
              </a:ext>
            </a:extLst>
          </p:cNvPr>
          <p:cNvSpPr>
            <a:spLocks noGrp="1"/>
          </p:cNvSpPr>
          <p:nvPr>
            <p:ph type="sldNum" sz="quarter" idx="12"/>
          </p:nvPr>
        </p:nvSpPr>
        <p:spPr/>
        <p:txBody>
          <a:bodyPr/>
          <a:lstStyle/>
          <a:p>
            <a:fld id="{D7CF34E9-4C6F-4F28-9B8A-ECBD04D7DE22}" type="slidenum">
              <a:rPr lang="en-US" smtClean="0"/>
              <a:t>‹#›</a:t>
            </a:fld>
            <a:endParaRPr lang="en-US"/>
          </a:p>
        </p:txBody>
      </p:sp>
    </p:spTree>
    <p:extLst>
      <p:ext uri="{BB962C8B-B14F-4D97-AF65-F5344CB8AC3E}">
        <p14:creationId xmlns:p14="http://schemas.microsoft.com/office/powerpoint/2010/main" val="3581246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FA5C-7DF4-DB3A-29ED-8E42E5637B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0B4CE1-8DB5-F57A-53FA-18E683668C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DCD7C-0EA3-1D56-F7A0-187FA8EB7E78}"/>
              </a:ext>
            </a:extLst>
          </p:cNvPr>
          <p:cNvSpPr>
            <a:spLocks noGrp="1"/>
          </p:cNvSpPr>
          <p:nvPr>
            <p:ph type="dt" sz="half" idx="10"/>
          </p:nvPr>
        </p:nvSpPr>
        <p:spPr/>
        <p:txBody>
          <a:bodyPr/>
          <a:lstStyle/>
          <a:p>
            <a:fld id="{6F3E291C-8B37-4435-8D0E-2CEBACE3358E}" type="datetimeFigureOut">
              <a:rPr lang="en-US" smtClean="0"/>
              <a:t>07/08/2023</a:t>
            </a:fld>
            <a:endParaRPr lang="en-US"/>
          </a:p>
        </p:txBody>
      </p:sp>
      <p:sp>
        <p:nvSpPr>
          <p:cNvPr id="5" name="Footer Placeholder 4">
            <a:extLst>
              <a:ext uri="{FF2B5EF4-FFF2-40B4-BE49-F238E27FC236}">
                <a16:creationId xmlns:a16="http://schemas.microsoft.com/office/drawing/2014/main" id="{0918E76D-C9A8-8E1F-7289-63D5F939A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CF7F38-25BF-A4E8-670D-C1920AF1AE35}"/>
              </a:ext>
            </a:extLst>
          </p:cNvPr>
          <p:cNvSpPr>
            <a:spLocks noGrp="1"/>
          </p:cNvSpPr>
          <p:nvPr>
            <p:ph type="sldNum" sz="quarter" idx="12"/>
          </p:nvPr>
        </p:nvSpPr>
        <p:spPr/>
        <p:txBody>
          <a:bodyPr/>
          <a:lstStyle/>
          <a:p>
            <a:fld id="{D7CF34E9-4C6F-4F28-9B8A-ECBD04D7DE22}" type="slidenum">
              <a:rPr lang="en-US" smtClean="0"/>
              <a:t>‹#›</a:t>
            </a:fld>
            <a:endParaRPr lang="en-US"/>
          </a:p>
        </p:txBody>
      </p:sp>
    </p:spTree>
    <p:extLst>
      <p:ext uri="{BB962C8B-B14F-4D97-AF65-F5344CB8AC3E}">
        <p14:creationId xmlns:p14="http://schemas.microsoft.com/office/powerpoint/2010/main" val="15800820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31392-152A-26F3-36AA-C8B4768284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61E804-174A-010F-E62E-4B52957FA5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6271AC-76F9-B501-EE35-0F2F291AF4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48231E-30DA-3546-615E-5BF2426AED20}"/>
              </a:ext>
            </a:extLst>
          </p:cNvPr>
          <p:cNvSpPr>
            <a:spLocks noGrp="1"/>
          </p:cNvSpPr>
          <p:nvPr>
            <p:ph type="dt" sz="half" idx="10"/>
          </p:nvPr>
        </p:nvSpPr>
        <p:spPr/>
        <p:txBody>
          <a:bodyPr/>
          <a:lstStyle/>
          <a:p>
            <a:fld id="{6F3E291C-8B37-4435-8D0E-2CEBACE3358E}" type="datetimeFigureOut">
              <a:rPr lang="en-US" smtClean="0"/>
              <a:t>07/08/2023</a:t>
            </a:fld>
            <a:endParaRPr lang="en-US"/>
          </a:p>
        </p:txBody>
      </p:sp>
      <p:sp>
        <p:nvSpPr>
          <p:cNvPr id="6" name="Footer Placeholder 5">
            <a:extLst>
              <a:ext uri="{FF2B5EF4-FFF2-40B4-BE49-F238E27FC236}">
                <a16:creationId xmlns:a16="http://schemas.microsoft.com/office/drawing/2014/main" id="{CE1C8674-017C-9158-1504-2F5E22E19E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AEC0AC-C11F-9F7E-59BA-F7A73DBABDBC}"/>
              </a:ext>
            </a:extLst>
          </p:cNvPr>
          <p:cNvSpPr>
            <a:spLocks noGrp="1"/>
          </p:cNvSpPr>
          <p:nvPr>
            <p:ph type="sldNum" sz="quarter" idx="12"/>
          </p:nvPr>
        </p:nvSpPr>
        <p:spPr/>
        <p:txBody>
          <a:bodyPr/>
          <a:lstStyle/>
          <a:p>
            <a:fld id="{D7CF34E9-4C6F-4F28-9B8A-ECBD04D7DE22}" type="slidenum">
              <a:rPr lang="en-US" smtClean="0"/>
              <a:t>‹#›</a:t>
            </a:fld>
            <a:endParaRPr lang="en-US"/>
          </a:p>
        </p:txBody>
      </p:sp>
    </p:spTree>
    <p:extLst>
      <p:ext uri="{BB962C8B-B14F-4D97-AF65-F5344CB8AC3E}">
        <p14:creationId xmlns:p14="http://schemas.microsoft.com/office/powerpoint/2010/main" val="1898483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21757-AC74-483E-96FC-57DDA13AB80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51BE7A0-8C66-459D-8396-6656806A77D3}"/>
              </a:ext>
            </a:extLst>
          </p:cNvPr>
          <p:cNvSpPr>
            <a:spLocks noGrp="1"/>
          </p:cNvSpPr>
          <p:nvPr>
            <p:ph type="dt" sz="half" idx="10"/>
          </p:nvPr>
        </p:nvSpPr>
        <p:spPr/>
        <p:txBody>
          <a:bodyPr/>
          <a:lstStyle/>
          <a:p>
            <a:fld id="{233F3C57-192A-43FD-B499-BC164FC4DD37}" type="datetimeFigureOut">
              <a:rPr lang="en-IN" smtClean="0"/>
              <a:t>07-08-2023</a:t>
            </a:fld>
            <a:endParaRPr lang="en-IN"/>
          </a:p>
        </p:txBody>
      </p:sp>
      <p:sp>
        <p:nvSpPr>
          <p:cNvPr id="4" name="Footer Placeholder 3">
            <a:extLst>
              <a:ext uri="{FF2B5EF4-FFF2-40B4-BE49-F238E27FC236}">
                <a16:creationId xmlns:a16="http://schemas.microsoft.com/office/drawing/2014/main" id="{F9907B87-6485-44A7-BD4C-E0928DCD219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02268FF-6414-4B44-B6C4-86DED72A7DCE}"/>
              </a:ext>
            </a:extLst>
          </p:cNvPr>
          <p:cNvSpPr>
            <a:spLocks noGrp="1"/>
          </p:cNvSpPr>
          <p:nvPr>
            <p:ph type="sldNum" sz="quarter" idx="12"/>
          </p:nvPr>
        </p:nvSpPr>
        <p:spPr/>
        <p:txBody>
          <a:bodyPr/>
          <a:lstStyle/>
          <a:p>
            <a:fld id="{E335BAB4-9895-4E7F-95F9-FAA9FD8EBB9F}" type="slidenum">
              <a:rPr lang="en-IN" smtClean="0"/>
              <a:t>‹#›</a:t>
            </a:fld>
            <a:endParaRPr lang="en-IN"/>
          </a:p>
        </p:txBody>
      </p:sp>
    </p:spTree>
    <p:extLst>
      <p:ext uri="{BB962C8B-B14F-4D97-AF65-F5344CB8AC3E}">
        <p14:creationId xmlns:p14="http://schemas.microsoft.com/office/powerpoint/2010/main" val="40617037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E4502-2269-5810-F98F-76621A6457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FD4538-ED76-5847-9215-66474DAEA2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F7AE36-699D-8CAD-9BFC-4BDC14BE20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1EE301-6B27-4127-657B-A72EAD2C2D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C1F593-9928-4BA5-2A82-EDF41A7A2A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CE598C-48E0-3953-C64C-DB30063BB633}"/>
              </a:ext>
            </a:extLst>
          </p:cNvPr>
          <p:cNvSpPr>
            <a:spLocks noGrp="1"/>
          </p:cNvSpPr>
          <p:nvPr>
            <p:ph type="dt" sz="half" idx="10"/>
          </p:nvPr>
        </p:nvSpPr>
        <p:spPr/>
        <p:txBody>
          <a:bodyPr/>
          <a:lstStyle/>
          <a:p>
            <a:fld id="{6F3E291C-8B37-4435-8D0E-2CEBACE3358E}" type="datetimeFigureOut">
              <a:rPr lang="en-US" smtClean="0"/>
              <a:t>07/08/2023</a:t>
            </a:fld>
            <a:endParaRPr lang="en-US"/>
          </a:p>
        </p:txBody>
      </p:sp>
      <p:sp>
        <p:nvSpPr>
          <p:cNvPr id="8" name="Footer Placeholder 7">
            <a:extLst>
              <a:ext uri="{FF2B5EF4-FFF2-40B4-BE49-F238E27FC236}">
                <a16:creationId xmlns:a16="http://schemas.microsoft.com/office/drawing/2014/main" id="{D767262F-2F4E-2DC1-6573-42EF6E1F8B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7BD2A2-4BD7-3CC2-4B29-F0B172D1F62A}"/>
              </a:ext>
            </a:extLst>
          </p:cNvPr>
          <p:cNvSpPr>
            <a:spLocks noGrp="1"/>
          </p:cNvSpPr>
          <p:nvPr>
            <p:ph type="sldNum" sz="quarter" idx="12"/>
          </p:nvPr>
        </p:nvSpPr>
        <p:spPr/>
        <p:txBody>
          <a:bodyPr/>
          <a:lstStyle/>
          <a:p>
            <a:fld id="{D7CF34E9-4C6F-4F28-9B8A-ECBD04D7DE22}" type="slidenum">
              <a:rPr lang="en-US" smtClean="0"/>
              <a:t>‹#›</a:t>
            </a:fld>
            <a:endParaRPr lang="en-US"/>
          </a:p>
        </p:txBody>
      </p:sp>
    </p:spTree>
    <p:extLst>
      <p:ext uri="{BB962C8B-B14F-4D97-AF65-F5344CB8AC3E}">
        <p14:creationId xmlns:p14="http://schemas.microsoft.com/office/powerpoint/2010/main" val="36634757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3E50E-CBC5-FAE4-C43A-136F2E39F6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26FC26-964E-93CC-8D61-B4BCB59F0B50}"/>
              </a:ext>
            </a:extLst>
          </p:cNvPr>
          <p:cNvSpPr>
            <a:spLocks noGrp="1"/>
          </p:cNvSpPr>
          <p:nvPr>
            <p:ph type="dt" sz="half" idx="10"/>
          </p:nvPr>
        </p:nvSpPr>
        <p:spPr/>
        <p:txBody>
          <a:bodyPr/>
          <a:lstStyle/>
          <a:p>
            <a:fld id="{6F3E291C-8B37-4435-8D0E-2CEBACE3358E}" type="datetimeFigureOut">
              <a:rPr lang="en-US" smtClean="0"/>
              <a:t>07/08/2023</a:t>
            </a:fld>
            <a:endParaRPr lang="en-US"/>
          </a:p>
        </p:txBody>
      </p:sp>
      <p:sp>
        <p:nvSpPr>
          <p:cNvPr id="4" name="Footer Placeholder 3">
            <a:extLst>
              <a:ext uri="{FF2B5EF4-FFF2-40B4-BE49-F238E27FC236}">
                <a16:creationId xmlns:a16="http://schemas.microsoft.com/office/drawing/2014/main" id="{B12917D2-F922-368D-BE8A-F9433DD578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E80A74-85E6-996A-696E-F8C053567416}"/>
              </a:ext>
            </a:extLst>
          </p:cNvPr>
          <p:cNvSpPr>
            <a:spLocks noGrp="1"/>
          </p:cNvSpPr>
          <p:nvPr>
            <p:ph type="sldNum" sz="quarter" idx="12"/>
          </p:nvPr>
        </p:nvSpPr>
        <p:spPr/>
        <p:txBody>
          <a:bodyPr/>
          <a:lstStyle/>
          <a:p>
            <a:fld id="{D7CF34E9-4C6F-4F28-9B8A-ECBD04D7DE22}" type="slidenum">
              <a:rPr lang="en-US" smtClean="0"/>
              <a:t>‹#›</a:t>
            </a:fld>
            <a:endParaRPr lang="en-US"/>
          </a:p>
        </p:txBody>
      </p:sp>
    </p:spTree>
    <p:extLst>
      <p:ext uri="{BB962C8B-B14F-4D97-AF65-F5344CB8AC3E}">
        <p14:creationId xmlns:p14="http://schemas.microsoft.com/office/powerpoint/2010/main" val="34798297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AD4FB1-E7CC-5E68-931D-A10EB68C6C19}"/>
              </a:ext>
            </a:extLst>
          </p:cNvPr>
          <p:cNvSpPr>
            <a:spLocks noGrp="1"/>
          </p:cNvSpPr>
          <p:nvPr>
            <p:ph type="dt" sz="half" idx="10"/>
          </p:nvPr>
        </p:nvSpPr>
        <p:spPr/>
        <p:txBody>
          <a:bodyPr/>
          <a:lstStyle/>
          <a:p>
            <a:fld id="{6F3E291C-8B37-4435-8D0E-2CEBACE3358E}" type="datetimeFigureOut">
              <a:rPr lang="en-US" smtClean="0"/>
              <a:t>07/08/2023</a:t>
            </a:fld>
            <a:endParaRPr lang="en-US"/>
          </a:p>
        </p:txBody>
      </p:sp>
      <p:sp>
        <p:nvSpPr>
          <p:cNvPr id="3" name="Footer Placeholder 2">
            <a:extLst>
              <a:ext uri="{FF2B5EF4-FFF2-40B4-BE49-F238E27FC236}">
                <a16:creationId xmlns:a16="http://schemas.microsoft.com/office/drawing/2014/main" id="{657BF610-C029-3081-57E2-454AC86BA3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6F0FEF-1186-67B2-CCAF-7C3718B77A6B}"/>
              </a:ext>
            </a:extLst>
          </p:cNvPr>
          <p:cNvSpPr>
            <a:spLocks noGrp="1"/>
          </p:cNvSpPr>
          <p:nvPr>
            <p:ph type="sldNum" sz="quarter" idx="12"/>
          </p:nvPr>
        </p:nvSpPr>
        <p:spPr/>
        <p:txBody>
          <a:bodyPr/>
          <a:lstStyle/>
          <a:p>
            <a:fld id="{D7CF34E9-4C6F-4F28-9B8A-ECBD04D7DE22}" type="slidenum">
              <a:rPr lang="en-US" smtClean="0"/>
              <a:t>‹#›</a:t>
            </a:fld>
            <a:endParaRPr lang="en-US"/>
          </a:p>
        </p:txBody>
      </p:sp>
    </p:spTree>
    <p:extLst>
      <p:ext uri="{BB962C8B-B14F-4D97-AF65-F5344CB8AC3E}">
        <p14:creationId xmlns:p14="http://schemas.microsoft.com/office/powerpoint/2010/main" val="236224371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6BAA4-B78A-B5D5-651E-2DEE6515CC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A83CFF-5F18-300F-0C4C-002C190122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9B638E-CA25-7DF9-1FA7-73F071EEF8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C3C974-CE92-2418-6E7D-19E4D1ABA6E1}"/>
              </a:ext>
            </a:extLst>
          </p:cNvPr>
          <p:cNvSpPr>
            <a:spLocks noGrp="1"/>
          </p:cNvSpPr>
          <p:nvPr>
            <p:ph type="dt" sz="half" idx="10"/>
          </p:nvPr>
        </p:nvSpPr>
        <p:spPr/>
        <p:txBody>
          <a:bodyPr/>
          <a:lstStyle/>
          <a:p>
            <a:fld id="{6F3E291C-8B37-4435-8D0E-2CEBACE3358E}" type="datetimeFigureOut">
              <a:rPr lang="en-US" smtClean="0"/>
              <a:t>07/08/2023</a:t>
            </a:fld>
            <a:endParaRPr lang="en-US"/>
          </a:p>
        </p:txBody>
      </p:sp>
      <p:sp>
        <p:nvSpPr>
          <p:cNvPr id="6" name="Footer Placeholder 5">
            <a:extLst>
              <a:ext uri="{FF2B5EF4-FFF2-40B4-BE49-F238E27FC236}">
                <a16:creationId xmlns:a16="http://schemas.microsoft.com/office/drawing/2014/main" id="{F1E148D8-929B-59F5-67E6-80AF1B062A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2C3B63-39C9-1A57-987B-6610A17EF4C9}"/>
              </a:ext>
            </a:extLst>
          </p:cNvPr>
          <p:cNvSpPr>
            <a:spLocks noGrp="1"/>
          </p:cNvSpPr>
          <p:nvPr>
            <p:ph type="sldNum" sz="quarter" idx="12"/>
          </p:nvPr>
        </p:nvSpPr>
        <p:spPr/>
        <p:txBody>
          <a:bodyPr/>
          <a:lstStyle/>
          <a:p>
            <a:fld id="{D7CF34E9-4C6F-4F28-9B8A-ECBD04D7DE22}" type="slidenum">
              <a:rPr lang="en-US" smtClean="0"/>
              <a:t>‹#›</a:t>
            </a:fld>
            <a:endParaRPr lang="en-US"/>
          </a:p>
        </p:txBody>
      </p:sp>
    </p:spTree>
    <p:extLst>
      <p:ext uri="{BB962C8B-B14F-4D97-AF65-F5344CB8AC3E}">
        <p14:creationId xmlns:p14="http://schemas.microsoft.com/office/powerpoint/2010/main" val="39304401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13E44-A9F3-0619-D9F8-0DF61A9A55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86041D-2582-0F7B-95EA-1C13E8833F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D3FB29-0473-5FB5-CF41-3E2C7AAD43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B44DBD-E039-23AE-4292-CD085B2213CC}"/>
              </a:ext>
            </a:extLst>
          </p:cNvPr>
          <p:cNvSpPr>
            <a:spLocks noGrp="1"/>
          </p:cNvSpPr>
          <p:nvPr>
            <p:ph type="dt" sz="half" idx="10"/>
          </p:nvPr>
        </p:nvSpPr>
        <p:spPr/>
        <p:txBody>
          <a:bodyPr/>
          <a:lstStyle/>
          <a:p>
            <a:fld id="{6F3E291C-8B37-4435-8D0E-2CEBACE3358E}" type="datetimeFigureOut">
              <a:rPr lang="en-US" smtClean="0"/>
              <a:t>07/08/2023</a:t>
            </a:fld>
            <a:endParaRPr lang="en-US"/>
          </a:p>
        </p:txBody>
      </p:sp>
      <p:sp>
        <p:nvSpPr>
          <p:cNvPr id="6" name="Footer Placeholder 5">
            <a:extLst>
              <a:ext uri="{FF2B5EF4-FFF2-40B4-BE49-F238E27FC236}">
                <a16:creationId xmlns:a16="http://schemas.microsoft.com/office/drawing/2014/main" id="{8C7B37F8-2B88-B005-AA3A-A93D92E903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A683AE-6F83-43D2-8ED9-0831E82FBCD9}"/>
              </a:ext>
            </a:extLst>
          </p:cNvPr>
          <p:cNvSpPr>
            <a:spLocks noGrp="1"/>
          </p:cNvSpPr>
          <p:nvPr>
            <p:ph type="sldNum" sz="quarter" idx="12"/>
          </p:nvPr>
        </p:nvSpPr>
        <p:spPr/>
        <p:txBody>
          <a:bodyPr/>
          <a:lstStyle/>
          <a:p>
            <a:fld id="{D7CF34E9-4C6F-4F28-9B8A-ECBD04D7DE22}" type="slidenum">
              <a:rPr lang="en-US" smtClean="0"/>
              <a:t>‹#›</a:t>
            </a:fld>
            <a:endParaRPr lang="en-US"/>
          </a:p>
        </p:txBody>
      </p:sp>
    </p:spTree>
    <p:extLst>
      <p:ext uri="{BB962C8B-B14F-4D97-AF65-F5344CB8AC3E}">
        <p14:creationId xmlns:p14="http://schemas.microsoft.com/office/powerpoint/2010/main" val="3752367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B3272-AED2-01A6-0094-DDBC8D4F9E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43580E-158A-14EC-E239-F72933FCC0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041417-3A50-7AEE-216A-73EAC7DB3350}"/>
              </a:ext>
            </a:extLst>
          </p:cNvPr>
          <p:cNvSpPr>
            <a:spLocks noGrp="1"/>
          </p:cNvSpPr>
          <p:nvPr>
            <p:ph type="dt" sz="half" idx="10"/>
          </p:nvPr>
        </p:nvSpPr>
        <p:spPr/>
        <p:txBody>
          <a:bodyPr/>
          <a:lstStyle/>
          <a:p>
            <a:fld id="{6F3E291C-8B37-4435-8D0E-2CEBACE3358E}" type="datetimeFigureOut">
              <a:rPr lang="en-US" smtClean="0"/>
              <a:t>07/08/2023</a:t>
            </a:fld>
            <a:endParaRPr lang="en-US"/>
          </a:p>
        </p:txBody>
      </p:sp>
      <p:sp>
        <p:nvSpPr>
          <p:cNvPr id="5" name="Footer Placeholder 4">
            <a:extLst>
              <a:ext uri="{FF2B5EF4-FFF2-40B4-BE49-F238E27FC236}">
                <a16:creationId xmlns:a16="http://schemas.microsoft.com/office/drawing/2014/main" id="{8061BA66-1DE0-E25A-EB10-4672CB358D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95C234-B9A9-C836-90B7-52F7CAE9AC15}"/>
              </a:ext>
            </a:extLst>
          </p:cNvPr>
          <p:cNvSpPr>
            <a:spLocks noGrp="1"/>
          </p:cNvSpPr>
          <p:nvPr>
            <p:ph type="sldNum" sz="quarter" idx="12"/>
          </p:nvPr>
        </p:nvSpPr>
        <p:spPr/>
        <p:txBody>
          <a:bodyPr/>
          <a:lstStyle/>
          <a:p>
            <a:fld id="{D7CF34E9-4C6F-4F28-9B8A-ECBD04D7DE22}" type="slidenum">
              <a:rPr lang="en-US" smtClean="0"/>
              <a:t>‹#›</a:t>
            </a:fld>
            <a:endParaRPr lang="en-US"/>
          </a:p>
        </p:txBody>
      </p:sp>
    </p:spTree>
    <p:extLst>
      <p:ext uri="{BB962C8B-B14F-4D97-AF65-F5344CB8AC3E}">
        <p14:creationId xmlns:p14="http://schemas.microsoft.com/office/powerpoint/2010/main" val="59465008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C751A9-97AC-3883-61C6-F258E3C468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A2176C-429F-FB7C-1A0F-A223E04086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3DCB80-A63C-DBD0-B46B-AA82920E1CD7}"/>
              </a:ext>
            </a:extLst>
          </p:cNvPr>
          <p:cNvSpPr>
            <a:spLocks noGrp="1"/>
          </p:cNvSpPr>
          <p:nvPr>
            <p:ph type="dt" sz="half" idx="10"/>
          </p:nvPr>
        </p:nvSpPr>
        <p:spPr/>
        <p:txBody>
          <a:bodyPr/>
          <a:lstStyle/>
          <a:p>
            <a:fld id="{6F3E291C-8B37-4435-8D0E-2CEBACE3358E}" type="datetimeFigureOut">
              <a:rPr lang="en-US" smtClean="0"/>
              <a:t>07/08/2023</a:t>
            </a:fld>
            <a:endParaRPr lang="en-US"/>
          </a:p>
        </p:txBody>
      </p:sp>
      <p:sp>
        <p:nvSpPr>
          <p:cNvPr id="5" name="Footer Placeholder 4">
            <a:extLst>
              <a:ext uri="{FF2B5EF4-FFF2-40B4-BE49-F238E27FC236}">
                <a16:creationId xmlns:a16="http://schemas.microsoft.com/office/drawing/2014/main" id="{4E2D7F49-5E21-7D63-E835-1DF4769874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F6C0F2-EB9D-2101-F037-AAE24F410580}"/>
              </a:ext>
            </a:extLst>
          </p:cNvPr>
          <p:cNvSpPr>
            <a:spLocks noGrp="1"/>
          </p:cNvSpPr>
          <p:nvPr>
            <p:ph type="sldNum" sz="quarter" idx="12"/>
          </p:nvPr>
        </p:nvSpPr>
        <p:spPr/>
        <p:txBody>
          <a:bodyPr/>
          <a:lstStyle/>
          <a:p>
            <a:fld id="{D7CF34E9-4C6F-4F28-9B8A-ECBD04D7DE22}" type="slidenum">
              <a:rPr lang="en-US" smtClean="0"/>
              <a:t>‹#›</a:t>
            </a:fld>
            <a:endParaRPr lang="en-US"/>
          </a:p>
        </p:txBody>
      </p:sp>
    </p:spTree>
    <p:extLst>
      <p:ext uri="{BB962C8B-B14F-4D97-AF65-F5344CB8AC3E}">
        <p14:creationId xmlns:p14="http://schemas.microsoft.com/office/powerpoint/2010/main" val="2486422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6BD674-B165-48E9-9DF6-033E84635FF1}"/>
              </a:ext>
            </a:extLst>
          </p:cNvPr>
          <p:cNvSpPr>
            <a:spLocks noGrp="1"/>
          </p:cNvSpPr>
          <p:nvPr>
            <p:ph type="dt" sz="half" idx="10"/>
          </p:nvPr>
        </p:nvSpPr>
        <p:spPr/>
        <p:txBody>
          <a:bodyPr/>
          <a:lstStyle/>
          <a:p>
            <a:fld id="{233F3C57-192A-43FD-B499-BC164FC4DD37}" type="datetimeFigureOut">
              <a:rPr lang="en-IN" smtClean="0"/>
              <a:t>07-08-2023</a:t>
            </a:fld>
            <a:endParaRPr lang="en-IN"/>
          </a:p>
        </p:txBody>
      </p:sp>
      <p:sp>
        <p:nvSpPr>
          <p:cNvPr id="3" name="Footer Placeholder 2">
            <a:extLst>
              <a:ext uri="{FF2B5EF4-FFF2-40B4-BE49-F238E27FC236}">
                <a16:creationId xmlns:a16="http://schemas.microsoft.com/office/drawing/2014/main" id="{1FD40ECC-A06D-4BED-B31F-7698FF78ACF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EBBEF1E-D55D-435E-9527-93E6D6B08503}"/>
              </a:ext>
            </a:extLst>
          </p:cNvPr>
          <p:cNvSpPr>
            <a:spLocks noGrp="1"/>
          </p:cNvSpPr>
          <p:nvPr>
            <p:ph type="sldNum" sz="quarter" idx="12"/>
          </p:nvPr>
        </p:nvSpPr>
        <p:spPr/>
        <p:txBody>
          <a:bodyPr/>
          <a:lstStyle/>
          <a:p>
            <a:fld id="{E335BAB4-9895-4E7F-95F9-FAA9FD8EBB9F}" type="slidenum">
              <a:rPr lang="en-IN" smtClean="0"/>
              <a:t>‹#›</a:t>
            </a:fld>
            <a:endParaRPr lang="en-IN"/>
          </a:p>
        </p:txBody>
      </p:sp>
    </p:spTree>
    <p:extLst>
      <p:ext uri="{BB962C8B-B14F-4D97-AF65-F5344CB8AC3E}">
        <p14:creationId xmlns:p14="http://schemas.microsoft.com/office/powerpoint/2010/main" val="3098334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8DF44-F36D-45F8-8DDC-72305612FA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ABC6355-0552-4C6C-9036-1588FDBBD5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9F211C5-837B-42B9-AC61-4F0A9B508A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874B43-19E5-42C7-850C-6598BE880F7E}"/>
              </a:ext>
            </a:extLst>
          </p:cNvPr>
          <p:cNvSpPr>
            <a:spLocks noGrp="1"/>
          </p:cNvSpPr>
          <p:nvPr>
            <p:ph type="dt" sz="half" idx="10"/>
          </p:nvPr>
        </p:nvSpPr>
        <p:spPr/>
        <p:txBody>
          <a:bodyPr/>
          <a:lstStyle/>
          <a:p>
            <a:fld id="{233F3C57-192A-43FD-B499-BC164FC4DD37}" type="datetimeFigureOut">
              <a:rPr lang="en-IN" smtClean="0"/>
              <a:t>07-08-2023</a:t>
            </a:fld>
            <a:endParaRPr lang="en-IN"/>
          </a:p>
        </p:txBody>
      </p:sp>
      <p:sp>
        <p:nvSpPr>
          <p:cNvPr id="6" name="Footer Placeholder 5">
            <a:extLst>
              <a:ext uri="{FF2B5EF4-FFF2-40B4-BE49-F238E27FC236}">
                <a16:creationId xmlns:a16="http://schemas.microsoft.com/office/drawing/2014/main" id="{96DC0AFE-6165-4E4C-BDC8-D628ED85E82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5D5FFB3-A4B7-4F6F-8344-F8402DEFDD32}"/>
              </a:ext>
            </a:extLst>
          </p:cNvPr>
          <p:cNvSpPr>
            <a:spLocks noGrp="1"/>
          </p:cNvSpPr>
          <p:nvPr>
            <p:ph type="sldNum" sz="quarter" idx="12"/>
          </p:nvPr>
        </p:nvSpPr>
        <p:spPr/>
        <p:txBody>
          <a:bodyPr/>
          <a:lstStyle/>
          <a:p>
            <a:fld id="{E335BAB4-9895-4E7F-95F9-FAA9FD8EBB9F}" type="slidenum">
              <a:rPr lang="en-IN" smtClean="0"/>
              <a:t>‹#›</a:t>
            </a:fld>
            <a:endParaRPr lang="en-IN"/>
          </a:p>
        </p:txBody>
      </p:sp>
    </p:spTree>
    <p:extLst>
      <p:ext uri="{BB962C8B-B14F-4D97-AF65-F5344CB8AC3E}">
        <p14:creationId xmlns:p14="http://schemas.microsoft.com/office/powerpoint/2010/main" val="2248869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3BD6E-AD33-432B-A64C-54BB9D7CA4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94F55DA-02D8-459F-9F41-667DDA7486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2188638-188C-49D9-AEA4-1E662F36A9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780241-6AFB-4AA5-8D18-607B6AD00BE4}"/>
              </a:ext>
            </a:extLst>
          </p:cNvPr>
          <p:cNvSpPr>
            <a:spLocks noGrp="1"/>
          </p:cNvSpPr>
          <p:nvPr>
            <p:ph type="dt" sz="half" idx="10"/>
          </p:nvPr>
        </p:nvSpPr>
        <p:spPr/>
        <p:txBody>
          <a:bodyPr/>
          <a:lstStyle/>
          <a:p>
            <a:fld id="{233F3C57-192A-43FD-B499-BC164FC4DD37}" type="datetimeFigureOut">
              <a:rPr lang="en-IN" smtClean="0"/>
              <a:t>07-08-2023</a:t>
            </a:fld>
            <a:endParaRPr lang="en-IN"/>
          </a:p>
        </p:txBody>
      </p:sp>
      <p:sp>
        <p:nvSpPr>
          <p:cNvPr id="6" name="Footer Placeholder 5">
            <a:extLst>
              <a:ext uri="{FF2B5EF4-FFF2-40B4-BE49-F238E27FC236}">
                <a16:creationId xmlns:a16="http://schemas.microsoft.com/office/drawing/2014/main" id="{D9ECB63D-AD00-458A-939D-2BFD2110C4D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EC3B1D-0B78-4B08-8559-1BD07706A447}"/>
              </a:ext>
            </a:extLst>
          </p:cNvPr>
          <p:cNvSpPr>
            <a:spLocks noGrp="1"/>
          </p:cNvSpPr>
          <p:nvPr>
            <p:ph type="sldNum" sz="quarter" idx="12"/>
          </p:nvPr>
        </p:nvSpPr>
        <p:spPr/>
        <p:txBody>
          <a:bodyPr/>
          <a:lstStyle/>
          <a:p>
            <a:fld id="{E335BAB4-9895-4E7F-95F9-FAA9FD8EBB9F}" type="slidenum">
              <a:rPr lang="en-IN" smtClean="0"/>
              <a:t>‹#›</a:t>
            </a:fld>
            <a:endParaRPr lang="en-IN"/>
          </a:p>
        </p:txBody>
      </p:sp>
    </p:spTree>
    <p:extLst>
      <p:ext uri="{BB962C8B-B14F-4D97-AF65-F5344CB8AC3E}">
        <p14:creationId xmlns:p14="http://schemas.microsoft.com/office/powerpoint/2010/main" val="2962219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B87100-D38A-4F24-B6A0-E1533C8EBB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F8095BE-8C99-462A-831A-D6843004F7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F18025-C15C-4FF9-B02C-1FD062D8AB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3F3C57-192A-43FD-B499-BC164FC4DD37}" type="datetimeFigureOut">
              <a:rPr lang="en-IN" smtClean="0"/>
              <a:t>07-08-2023</a:t>
            </a:fld>
            <a:endParaRPr lang="en-IN"/>
          </a:p>
        </p:txBody>
      </p:sp>
      <p:sp>
        <p:nvSpPr>
          <p:cNvPr id="5" name="Footer Placeholder 4">
            <a:extLst>
              <a:ext uri="{FF2B5EF4-FFF2-40B4-BE49-F238E27FC236}">
                <a16:creationId xmlns:a16="http://schemas.microsoft.com/office/drawing/2014/main" id="{1A79FC5D-DAAA-44C8-B6F9-E846949AD0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2754169-97CA-467B-850A-BA4EB584FC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35BAB4-9895-4E7F-95F9-FAA9FD8EBB9F}" type="slidenum">
              <a:rPr lang="en-IN" smtClean="0"/>
              <a:t>‹#›</a:t>
            </a:fld>
            <a:endParaRPr lang="en-IN"/>
          </a:p>
        </p:txBody>
      </p:sp>
    </p:spTree>
    <p:extLst>
      <p:ext uri="{BB962C8B-B14F-4D97-AF65-F5344CB8AC3E}">
        <p14:creationId xmlns:p14="http://schemas.microsoft.com/office/powerpoint/2010/main" val="252405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3DBC3B-F8A9-48D2-80AB-E6DB41B82CCE}" type="datetimeFigureOut">
              <a:rPr lang="en-US" smtClean="0"/>
              <a:t>07/08/2023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39DE34-54BF-4AE0-9359-0785653208F9}" type="slidenum">
              <a:rPr lang="en-US" smtClean="0"/>
              <a:t>‹#›</a:t>
            </a:fld>
            <a:endParaRPr lang="en-US"/>
          </a:p>
        </p:txBody>
      </p:sp>
    </p:spTree>
    <p:extLst>
      <p:ext uri="{BB962C8B-B14F-4D97-AF65-F5344CB8AC3E}">
        <p14:creationId xmlns:p14="http://schemas.microsoft.com/office/powerpoint/2010/main" val="15404721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3F3C57-192A-43FD-B499-BC164FC4DD37}" type="datetimeFigureOut">
              <a:rPr lang="en-IN" smtClean="0"/>
              <a:t>07-08-2023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35BAB4-9895-4E7F-95F9-FAA9FD8EBB9F}" type="slidenum">
              <a:rPr lang="en-IN" smtClean="0"/>
              <a:t>‹#›</a:t>
            </a:fld>
            <a:endParaRPr lang="en-IN"/>
          </a:p>
        </p:txBody>
      </p:sp>
    </p:spTree>
    <p:extLst>
      <p:ext uri="{BB962C8B-B14F-4D97-AF65-F5344CB8AC3E}">
        <p14:creationId xmlns:p14="http://schemas.microsoft.com/office/powerpoint/2010/main" val="126560802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3F3C57-192A-43FD-B499-BC164FC4DD37}" type="datetimeFigureOut">
              <a:rPr lang="en-IN" smtClean="0"/>
              <a:t>07-08-2023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35BAB4-9895-4E7F-95F9-FAA9FD8EBB9F}" type="slidenum">
              <a:rPr lang="en-IN" smtClean="0"/>
              <a:t>‹#›</a:t>
            </a:fld>
            <a:endParaRPr lang="en-IN"/>
          </a:p>
        </p:txBody>
      </p:sp>
    </p:spTree>
    <p:extLst>
      <p:ext uri="{BB962C8B-B14F-4D97-AF65-F5344CB8AC3E}">
        <p14:creationId xmlns:p14="http://schemas.microsoft.com/office/powerpoint/2010/main" val="273534791"/>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662911-373E-499D-9489-DB1B8A948871}" type="datetime1">
              <a:rPr lang="en-US" smtClean="0"/>
              <a:t>07/08/2023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01A45E-B6A1-4A37-93BE-03225125414E}" type="slidenum">
              <a:rPr lang="en-US" smtClean="0"/>
              <a:t>‹#›</a:t>
            </a:fld>
            <a:endParaRPr lang="en-US"/>
          </a:p>
        </p:txBody>
      </p:sp>
    </p:spTree>
    <p:extLst>
      <p:ext uri="{BB962C8B-B14F-4D97-AF65-F5344CB8AC3E}">
        <p14:creationId xmlns:p14="http://schemas.microsoft.com/office/powerpoint/2010/main" val="4276016003"/>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6F66FB-7B49-B532-2B36-C1B7F3A434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ABDF1E6-92C2-C305-8549-B59EC706FF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67ADE-573A-03B5-B1EF-293B2D834C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3E291C-8B37-4435-8D0E-2CEBACE3358E}" type="datetimeFigureOut">
              <a:rPr lang="en-US" smtClean="0"/>
              <a:t>07/08/2023</a:t>
            </a:fld>
            <a:endParaRPr lang="en-US"/>
          </a:p>
        </p:txBody>
      </p:sp>
      <p:sp>
        <p:nvSpPr>
          <p:cNvPr id="5" name="Footer Placeholder 4">
            <a:extLst>
              <a:ext uri="{FF2B5EF4-FFF2-40B4-BE49-F238E27FC236}">
                <a16:creationId xmlns:a16="http://schemas.microsoft.com/office/drawing/2014/main" id="{9C84F96E-53F6-A93A-A028-F984983C51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B6ADB8-909D-6A5B-FE06-A489527726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CF34E9-4C6F-4F28-9B8A-ECBD04D7DE22}" type="slidenum">
              <a:rPr lang="en-US" smtClean="0"/>
              <a:t>‹#›</a:t>
            </a:fld>
            <a:endParaRPr lang="en-US"/>
          </a:p>
        </p:txBody>
      </p:sp>
    </p:spTree>
    <p:extLst>
      <p:ext uri="{BB962C8B-B14F-4D97-AF65-F5344CB8AC3E}">
        <p14:creationId xmlns:p14="http://schemas.microsoft.com/office/powerpoint/2010/main" val="4044750692"/>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hyperlink" Target="https://www.ncbi.nlm.nih.gov/pmc/articles/PMC7064365/" TargetMode="External"/><Relationship Id="rId2" Type="http://schemas.openxmlformats.org/officeDocument/2006/relationships/diagramData" Target="../diagrams/data6.xml"/><Relationship Id="rId1" Type="http://schemas.openxmlformats.org/officeDocument/2006/relationships/slideLayout" Target="../slideLayouts/slideLayout2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73.jpeg"/><Relationship Id="rId1" Type="http://schemas.openxmlformats.org/officeDocument/2006/relationships/slideLayout" Target="../slideLayouts/slideLayout2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4.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4.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4.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4.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4.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4.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4.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46.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5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4.xml"/><Relationship Id="rId1" Type="http://schemas.openxmlformats.org/officeDocument/2006/relationships/themeOverride" Target="../theme/themeOverride1.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5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462938-B209-AD94-7CD1-7B5DFA76D161}"/>
              </a:ext>
            </a:extLst>
          </p:cNvPr>
          <p:cNvSpPr>
            <a:spLocks noGrp="1"/>
          </p:cNvSpPr>
          <p:nvPr>
            <p:ph type="title"/>
          </p:nvPr>
        </p:nvSpPr>
        <p:spPr>
          <a:xfrm>
            <a:off x="838200" y="557188"/>
            <a:ext cx="10515600" cy="1133499"/>
          </a:xfr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a:bodyPr>
          <a:lstStyle/>
          <a:p>
            <a:pPr algn="ctr"/>
            <a:r>
              <a:rPr lang="en-US" sz="5200" b="1"/>
              <a:t>Outline </a:t>
            </a:r>
          </a:p>
        </p:txBody>
      </p:sp>
      <p:graphicFrame>
        <p:nvGraphicFramePr>
          <p:cNvPr id="5" name="Content Placeholder 2">
            <a:extLst>
              <a:ext uri="{FF2B5EF4-FFF2-40B4-BE49-F238E27FC236}">
                <a16:creationId xmlns:a16="http://schemas.microsoft.com/office/drawing/2014/main" id="{995FC3F5-3AFA-EDCD-0BFE-535CD65F1C69}"/>
              </a:ext>
            </a:extLst>
          </p:cNvPr>
          <p:cNvGraphicFramePr>
            <a:graphicFrameLocks noGrp="1"/>
          </p:cNvGraphicFramePr>
          <p:nvPr>
            <p:ph idx="1"/>
            <p:extLst>
              <p:ext uri="{D42A27DB-BD31-4B8C-83A1-F6EECF244321}">
                <p14:modId xmlns:p14="http://schemas.microsoft.com/office/powerpoint/2010/main" val="3089798015"/>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2499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34A1FA-9245-5CC4-E4D6-B7AF6521240C}"/>
              </a:ext>
            </a:extLst>
          </p:cNvPr>
          <p:cNvSpPr>
            <a:spLocks noGrp="1"/>
          </p:cNvSpPr>
          <p:nvPr>
            <p:ph type="title"/>
          </p:nvPr>
        </p:nvSpPr>
        <p:spPr>
          <a:xfrm>
            <a:off x="603938" y="640081"/>
            <a:ext cx="2608655" cy="5257799"/>
          </a:xfrm>
        </p:spPr>
        <p:txBody>
          <a:bodyPr vert="horz" lIns="91440" tIns="45720" rIns="91440" bIns="45720" rtlCol="0" anchor="ctr">
            <a:normAutofit/>
          </a:bodyPr>
          <a:lstStyle/>
          <a:p>
            <a:r>
              <a:rPr lang="en-US" sz="2800" dirty="0">
                <a:solidFill>
                  <a:srgbClr val="2C2C2C"/>
                </a:solidFill>
              </a:rPr>
              <a:t>DEXA Scan</a:t>
            </a:r>
            <a:br>
              <a:rPr lang="en-US" sz="2800" dirty="0">
                <a:solidFill>
                  <a:srgbClr val="2C2C2C"/>
                </a:solidFill>
              </a:rPr>
            </a:br>
            <a:r>
              <a:rPr lang="en-US" sz="2800" dirty="0">
                <a:solidFill>
                  <a:srgbClr val="2C2C2C"/>
                </a:solidFill>
              </a:rPr>
              <a:t>dual-energy X-ray absorptiometry </a:t>
            </a:r>
          </a:p>
        </p:txBody>
      </p:sp>
      <p:sp>
        <p:nvSpPr>
          <p:cNvPr id="6153"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A Practical Approach to Interpretation of Dual-Energy X-ray Absorptiometry ( DXA) for Assessment of Bone Density | SpringerLink">
            <a:extLst>
              <a:ext uri="{FF2B5EF4-FFF2-40B4-BE49-F238E27FC236}">
                <a16:creationId xmlns:a16="http://schemas.microsoft.com/office/drawing/2014/main" id="{3B40BBCC-010C-8404-C4DD-D502A6C725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86"/>
          <a:stretch/>
        </p:blipFill>
        <p:spPr bwMode="auto">
          <a:xfrm>
            <a:off x="4062964" y="942538"/>
            <a:ext cx="7163222" cy="480833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673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ACF1B-7B77-C698-3ECD-5FEE00AB82E1}"/>
              </a:ext>
            </a:extLst>
          </p:cNvPr>
          <p:cNvSpPr>
            <a:spLocks noGrp="1"/>
          </p:cNvSpPr>
          <p:nvPr>
            <p:ph type="title"/>
          </p:nvPr>
        </p:nvSpPr>
        <p:spPr>
          <a:xfrm>
            <a:off x="762000" y="1138265"/>
            <a:ext cx="5791199" cy="1401183"/>
          </a:xfr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t">
            <a:normAutofit/>
          </a:bodyPr>
          <a:lstStyle/>
          <a:p>
            <a:r>
              <a:rPr lang="en-US" sz="3200" b="1">
                <a:latin typeface="+mn-lt"/>
                <a:ea typeface="+mn-ea"/>
                <a:cs typeface="+mn-cs"/>
              </a:rPr>
              <a:t>Bone remodeling </a:t>
            </a:r>
          </a:p>
        </p:txBody>
      </p:sp>
      <p:cxnSp>
        <p:nvCxnSpPr>
          <p:cNvPr id="9" name="Straight Connector 8">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8E886E6-B759-352D-1229-683D24F4BBA1}"/>
              </a:ext>
            </a:extLst>
          </p:cNvPr>
          <p:cNvSpPr>
            <a:spLocks noGrp="1"/>
          </p:cNvSpPr>
          <p:nvPr>
            <p:ph idx="1"/>
          </p:nvPr>
        </p:nvSpPr>
        <p:spPr>
          <a:xfrm>
            <a:off x="762000" y="2551176"/>
            <a:ext cx="5791199" cy="3602935"/>
          </a:xfrm>
        </p:spPr>
        <p:txBody>
          <a:bodyPr vert="horz" lIns="91440" tIns="45720" rIns="91440" bIns="45720" rtlCol="0">
            <a:normAutofit/>
          </a:bodyPr>
          <a:lstStyle/>
          <a:p>
            <a:r>
              <a:rPr lang="en-US" sz="2000" dirty="0"/>
              <a:t>Bone remodeling involves the removal of mineralized bone by osteoclasts followed by the formation of bone matrix through the osteoblasts that subsequently become mineralized.</a:t>
            </a:r>
          </a:p>
        </p:txBody>
      </p:sp>
      <p:sp>
        <p:nvSpPr>
          <p:cNvPr id="11" name="Rectangle 10">
            <a:extLst>
              <a:ext uri="{FF2B5EF4-FFF2-40B4-BE49-F238E27FC236}">
                <a16:creationId xmlns:a16="http://schemas.microsoft.com/office/drawing/2014/main" id="{DF8BC164-E230-753F-2C7E-B4EE7BA77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8086" y="0"/>
            <a:ext cx="480391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video game&#10;&#10;Description automatically generated with medium confidence">
            <a:extLst>
              <a:ext uri="{FF2B5EF4-FFF2-40B4-BE49-F238E27FC236}">
                <a16:creationId xmlns:a16="http://schemas.microsoft.com/office/drawing/2014/main" id="{DB0A287A-17A6-59C4-04D1-4879C367BE72}"/>
              </a:ext>
            </a:extLst>
          </p:cNvPr>
          <p:cNvPicPr>
            <a:picLocks noChangeAspect="1"/>
          </p:cNvPicPr>
          <p:nvPr/>
        </p:nvPicPr>
        <p:blipFill rotWithShape="1">
          <a:blip r:embed="rId2"/>
          <a:srcRect t="6426" r="-2" b="-2"/>
          <a:stretch/>
        </p:blipFill>
        <p:spPr>
          <a:xfrm>
            <a:off x="8024191" y="872698"/>
            <a:ext cx="3452192" cy="5107288"/>
          </a:xfrm>
          <a:prstGeom prst="rect">
            <a:avLst/>
          </a:prstGeom>
        </p:spPr>
      </p:pic>
    </p:spTree>
    <p:extLst>
      <p:ext uri="{BB962C8B-B14F-4D97-AF65-F5344CB8AC3E}">
        <p14:creationId xmlns:p14="http://schemas.microsoft.com/office/powerpoint/2010/main" val="724170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AE5DBC-6396-7CC3-BC6F-8F1D28273A49}"/>
              </a:ext>
            </a:extLst>
          </p:cNvPr>
          <p:cNvSpPr>
            <a:spLocks noGrp="1"/>
          </p:cNvSpPr>
          <p:nvPr>
            <p:ph type="title"/>
          </p:nvPr>
        </p:nvSpPr>
        <p:spPr>
          <a:xfrm>
            <a:off x="603938" y="640081"/>
            <a:ext cx="2608655" cy="5257799"/>
          </a:xfrm>
        </p:spPr>
        <p:txBody>
          <a:bodyPr vert="horz" lIns="91440" tIns="45720" rIns="91440" bIns="45720" rtlCol="0" anchor="ctr">
            <a:normAutofit/>
          </a:bodyPr>
          <a:lstStyle/>
          <a:p>
            <a:r>
              <a:rPr lang="en-US" sz="3600">
                <a:solidFill>
                  <a:srgbClr val="2C2C2C"/>
                </a:solidFill>
              </a:rPr>
              <a:t>Bone remodelling </a:t>
            </a:r>
          </a:p>
        </p:txBody>
      </p:sp>
      <p:sp>
        <p:nvSpPr>
          <p:cNvPr id="7177"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8B5C378-772A-73EF-7167-388E1AB19D41}"/>
              </a:ext>
            </a:extLst>
          </p:cNvPr>
          <p:cNvPicPr>
            <a:picLocks noChangeAspect="1"/>
          </p:cNvPicPr>
          <p:nvPr/>
        </p:nvPicPr>
        <p:blipFill>
          <a:blip r:embed="rId2"/>
          <a:stretch>
            <a:fillRect/>
          </a:stretch>
        </p:blipFill>
        <p:spPr>
          <a:xfrm>
            <a:off x="4580236" y="692065"/>
            <a:ext cx="6693286" cy="5153829"/>
          </a:xfrm>
          <a:prstGeom prst="rect">
            <a:avLst/>
          </a:prstGeom>
        </p:spPr>
      </p:pic>
    </p:spTree>
    <p:extLst>
      <p:ext uri="{BB962C8B-B14F-4D97-AF65-F5344CB8AC3E}">
        <p14:creationId xmlns:p14="http://schemas.microsoft.com/office/powerpoint/2010/main" val="1997655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BF4F8-9D97-723A-B562-2A658C11FAF7}"/>
              </a:ext>
            </a:extLst>
          </p:cNvPr>
          <p:cNvSpPr>
            <a:spLocks noGrp="1"/>
          </p:cNvSpPr>
          <p:nvPr>
            <p:ph type="title"/>
          </p:nvPr>
        </p:nvSpPr>
        <p:spPr>
          <a:xfrm>
            <a:off x="838200" y="171162"/>
            <a:ext cx="2840182" cy="2371148"/>
          </a:xfrm>
        </p:spPr>
        <p:style>
          <a:lnRef idx="1">
            <a:schemeClr val="accent3"/>
          </a:lnRef>
          <a:fillRef idx="3">
            <a:schemeClr val="accent3"/>
          </a:fillRef>
          <a:effectRef idx="2">
            <a:schemeClr val="accent3"/>
          </a:effectRef>
          <a:fontRef idx="minor">
            <a:schemeClr val="lt1"/>
          </a:fontRef>
        </p:style>
        <p:txBody>
          <a:bodyPr vert="horz" lIns="91440" tIns="45720" rIns="91440" bIns="45720" rtlCol="0" anchor="ctr">
            <a:normAutofit/>
          </a:bodyPr>
          <a:lstStyle/>
          <a:p>
            <a:r>
              <a:rPr lang="en-US" sz="3200" kern="1200" dirty="0">
                <a:solidFill>
                  <a:srgbClr val="002060"/>
                </a:solidFill>
                <a:latin typeface="+mj-lt"/>
                <a:ea typeface="+mj-ea"/>
                <a:cs typeface="+mj-cs"/>
              </a:rPr>
              <a:t>Bone remodelling </a:t>
            </a:r>
          </a:p>
        </p:txBody>
      </p:sp>
      <p:pic>
        <p:nvPicPr>
          <p:cNvPr id="4" name="Picture 4" descr="Bone Signaling &amp; RANKL - Basic Science - Orthobullets">
            <a:extLst>
              <a:ext uri="{FF2B5EF4-FFF2-40B4-BE49-F238E27FC236}">
                <a16:creationId xmlns:a16="http://schemas.microsoft.com/office/drawing/2014/main" id="{AD40A753-0B29-CD26-E0EF-FAE9B8E650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2520" y="1022081"/>
            <a:ext cx="6105525" cy="37909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456B3EE-A9DB-6C1B-C722-DC8C844706F3}"/>
              </a:ext>
            </a:extLst>
          </p:cNvPr>
          <p:cNvSpPr txBox="1"/>
          <p:nvPr/>
        </p:nvSpPr>
        <p:spPr>
          <a:xfrm>
            <a:off x="238736" y="5374254"/>
            <a:ext cx="6098582" cy="923330"/>
          </a:xfrm>
          <a:prstGeom prst="rect">
            <a:avLst/>
          </a:prstGeom>
          <a:noFill/>
        </p:spPr>
        <p:txBody>
          <a:bodyPr wrap="square">
            <a:spAutoFit/>
          </a:bodyPr>
          <a:lstStyle/>
          <a:p>
            <a:r>
              <a:rPr lang="en-US" b="0" i="0" dirty="0">
                <a:solidFill>
                  <a:srgbClr val="000000"/>
                </a:solidFill>
                <a:effectLst/>
                <a:latin typeface="STIXGeneral-Regular"/>
              </a:rPr>
              <a:t>Osteoprotegerin </a:t>
            </a:r>
            <a:r>
              <a:rPr lang="en-US" dirty="0">
                <a:solidFill>
                  <a:srgbClr val="000000"/>
                </a:solidFill>
                <a:latin typeface="STIXGeneral-Regular"/>
              </a:rPr>
              <a:t>:</a:t>
            </a:r>
            <a:r>
              <a:rPr lang="en-US" b="0" i="0" dirty="0">
                <a:solidFill>
                  <a:srgbClr val="000000"/>
                </a:solidFill>
                <a:effectLst/>
                <a:latin typeface="STIXGeneral-Regular"/>
              </a:rPr>
              <a:t>OPG</a:t>
            </a:r>
          </a:p>
          <a:p>
            <a:r>
              <a:rPr lang="en-US" b="0" i="0" dirty="0">
                <a:solidFill>
                  <a:srgbClr val="000000"/>
                </a:solidFill>
                <a:effectLst/>
                <a:latin typeface="STIXGeneral-Regular"/>
              </a:rPr>
              <a:t>Receptor activator of NF-kB ligand (RANKL)</a:t>
            </a:r>
          </a:p>
          <a:p>
            <a:r>
              <a:rPr lang="en-US" b="0" i="0" dirty="0">
                <a:solidFill>
                  <a:srgbClr val="000000"/>
                </a:solidFill>
                <a:effectLst/>
                <a:latin typeface="STIXGeneral-Regular"/>
              </a:rPr>
              <a:t>Receptor activator of NF-kB</a:t>
            </a:r>
            <a:endParaRPr lang="en-US" dirty="0"/>
          </a:p>
        </p:txBody>
      </p:sp>
    </p:spTree>
    <p:extLst>
      <p:ext uri="{BB962C8B-B14F-4D97-AF65-F5344CB8AC3E}">
        <p14:creationId xmlns:p14="http://schemas.microsoft.com/office/powerpoint/2010/main" val="4280922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E29224-86C1-DBF4-0A80-F0A3CD2E4D1F}"/>
              </a:ext>
            </a:extLst>
          </p:cNvPr>
          <p:cNvSpPr>
            <a:spLocks noGrp="1"/>
          </p:cNvSpPr>
          <p:nvPr>
            <p:ph type="sldNum" sz="quarter" idx="12"/>
          </p:nvPr>
        </p:nvSpPr>
        <p:spPr>
          <a:xfrm>
            <a:off x="8262269" y="5844790"/>
            <a:ext cx="2306427" cy="306990"/>
          </a:xfrm>
        </p:spPr>
        <p:txBody>
          <a:bodyPr/>
          <a:lstStyle/>
          <a:p>
            <a:pPr defTabSz="384048">
              <a:spcAft>
                <a:spcPts val="600"/>
              </a:spcAft>
              <a:defRPr/>
            </a:pPr>
            <a:fld id="{5701A45E-B6A1-4A37-93BE-03225125414E}" type="slidenum">
              <a:rPr lang="en-US" sz="1008" kern="1200">
                <a:solidFill>
                  <a:prstClr val="white">
                    <a:tint val="75000"/>
                  </a:prstClr>
                </a:solidFill>
                <a:latin typeface="Arial" panose="020B0604020202020204"/>
                <a:ea typeface="+mn-ea"/>
                <a:cs typeface="+mn-cs"/>
              </a:rPr>
              <a:pPr defTabSz="384048">
                <a:spcAft>
                  <a:spcPts val="600"/>
                </a:spcAft>
                <a:defRPr/>
              </a:pPr>
              <a:t>14</a:t>
            </a:fld>
            <a:endParaRPr kumimoji="0" lang="en-US" sz="1200" b="0" i="0" u="none" strike="noStrike" kern="1200" cap="none" spc="0" normalizeH="0" baseline="0" noProof="0">
              <a:ln>
                <a:noFill/>
              </a:ln>
              <a:solidFill>
                <a:prstClr val="white">
                  <a:tint val="75000"/>
                </a:prstClr>
              </a:solidFill>
              <a:effectLst/>
              <a:uLnTx/>
              <a:uFillTx/>
              <a:latin typeface="Arial" panose="020B0604020202020204"/>
              <a:ea typeface="+mn-ea"/>
              <a:cs typeface="+mn-cs"/>
            </a:endParaRPr>
          </a:p>
        </p:txBody>
      </p:sp>
      <p:pic>
        <p:nvPicPr>
          <p:cNvPr id="4" name="Picture 3" descr="A screenshot of a computer&#10;&#10;Description automatically generated">
            <a:extLst>
              <a:ext uri="{FF2B5EF4-FFF2-40B4-BE49-F238E27FC236}">
                <a16:creationId xmlns:a16="http://schemas.microsoft.com/office/drawing/2014/main" id="{50E07DEC-93B7-1434-5B68-63C354DADB35}"/>
              </a:ext>
            </a:extLst>
          </p:cNvPr>
          <p:cNvPicPr>
            <a:picLocks noChangeAspect="1"/>
          </p:cNvPicPr>
          <p:nvPr/>
        </p:nvPicPr>
        <p:blipFill rotWithShape="1">
          <a:blip r:embed="rId2"/>
          <a:srcRect l="42683" t="33204" r="24590" b="24593"/>
          <a:stretch/>
        </p:blipFill>
        <p:spPr>
          <a:xfrm>
            <a:off x="640513" y="1572034"/>
            <a:ext cx="4352810" cy="3009039"/>
          </a:xfrm>
          <a:prstGeom prst="rect">
            <a:avLst/>
          </a:prstGeom>
        </p:spPr>
      </p:pic>
      <p:sp>
        <p:nvSpPr>
          <p:cNvPr id="6" name="TextBox 5">
            <a:extLst>
              <a:ext uri="{FF2B5EF4-FFF2-40B4-BE49-F238E27FC236}">
                <a16:creationId xmlns:a16="http://schemas.microsoft.com/office/drawing/2014/main" id="{C5CDD9FE-F9A3-AB8B-D0E4-D7B3F68886A3}"/>
              </a:ext>
            </a:extLst>
          </p:cNvPr>
          <p:cNvSpPr txBox="1"/>
          <p:nvPr/>
        </p:nvSpPr>
        <p:spPr>
          <a:xfrm>
            <a:off x="5766151" y="197346"/>
            <a:ext cx="5689801" cy="6463308"/>
          </a:xfrm>
          <a:prstGeom prst="rect">
            <a:avLst/>
          </a:prstGeom>
          <a:noFill/>
        </p:spPr>
        <p:txBody>
          <a:bodyPr wrap="square">
            <a:spAutoFit/>
          </a:bodyPr>
          <a:lstStyle>
            <a:defPPr>
              <a:defRPr lang="en-US"/>
            </a:defPPr>
            <a:lvl1pPr marR="0" lvl="0" indent="0" defTabSz="457200" fontAlgn="auto">
              <a:lnSpc>
                <a:spcPct val="100000"/>
              </a:lnSpc>
              <a:spcBef>
                <a:spcPts val="0"/>
              </a:spcBef>
              <a:spcAft>
                <a:spcPts val="0"/>
              </a:spcAft>
              <a:buClrTx/>
              <a:buSzTx/>
              <a:buFontTx/>
              <a:buNone/>
              <a:tabLst/>
              <a:defRPr kumimoji="0" b="0" i="0" u="none" strike="noStrike" cap="none" spc="0" normalizeH="0" baseline="0">
                <a:ln>
                  <a:noFill/>
                </a:ln>
                <a:effectLst/>
                <a:uLnTx/>
                <a:uFillTx/>
                <a:latin typeface="Arial" panose="020B0604020202020204"/>
              </a:defRPr>
            </a:lvl1pPr>
          </a:lstStyle>
          <a:p>
            <a:r>
              <a:rPr lang="en-US" dirty="0"/>
              <a:t>Bone Remodeling. </a:t>
            </a:r>
          </a:p>
          <a:p>
            <a:r>
              <a:rPr lang="en-US" dirty="0"/>
              <a:t>In physiologic condition, bone is continuously renewed through the coordinated process of bone resorption by osteoclasts and bone formation by osteoblasts</a:t>
            </a:r>
          </a:p>
          <a:p>
            <a:r>
              <a:rPr lang="en-US" dirty="0"/>
              <a:t> </a:t>
            </a:r>
          </a:p>
          <a:p>
            <a:r>
              <a:rPr lang="en-US" dirty="0"/>
              <a:t>Receptor activator of NF‑</a:t>
            </a:r>
            <a:r>
              <a:rPr lang="el-GR" dirty="0"/>
              <a:t>κ</a:t>
            </a:r>
            <a:r>
              <a:rPr lang="en-US" dirty="0"/>
              <a:t>B ligand (RANKL) and osteoprotegerin (OPG), both produced by osteoblasts, are the key regulators of bone remodeling</a:t>
            </a:r>
          </a:p>
          <a:p>
            <a:endParaRPr lang="en-US" dirty="0"/>
          </a:p>
          <a:p>
            <a:r>
              <a:rPr lang="en-US" dirty="0"/>
              <a:t>RANK-L promotes the differentiation of osteoclasts’ precursor (OCs precursor) and pre-osteoclasts (Pre-OCs) in mature osteoclasts. </a:t>
            </a:r>
          </a:p>
          <a:p>
            <a:endParaRPr lang="en-US" dirty="0"/>
          </a:p>
          <a:p>
            <a:r>
              <a:rPr lang="en-US" dirty="0"/>
              <a:t>OPG, a high affinity ligand of RANK-L, acts as a soluble inhibitor of RANK-L thus reducing osteoclasts differentiation. </a:t>
            </a:r>
          </a:p>
          <a:p>
            <a:endParaRPr lang="en-US" dirty="0"/>
          </a:p>
          <a:p>
            <a:r>
              <a:rPr lang="en-US" dirty="0"/>
              <a:t>Osteocytes regulate bone turnover by secreting sclerostin (Scl). </a:t>
            </a:r>
          </a:p>
          <a:p>
            <a:endParaRPr lang="en-US" dirty="0"/>
          </a:p>
          <a:p>
            <a:r>
              <a:rPr lang="en-US" dirty="0"/>
              <a:t>Sclerostin reduces osteoblastogenesis promotes osteoblast and osteocyte apoptosis and, by inducing RANK-L synthesis, stimulates osteoclastogenesis</a:t>
            </a:r>
          </a:p>
        </p:txBody>
      </p:sp>
      <p:sp>
        <p:nvSpPr>
          <p:cNvPr id="8" name="TextBox 7">
            <a:extLst>
              <a:ext uri="{FF2B5EF4-FFF2-40B4-BE49-F238E27FC236}">
                <a16:creationId xmlns:a16="http://schemas.microsoft.com/office/drawing/2014/main" id="{13ADDAF8-8310-DF51-D15D-4ACFFFFE60AE}"/>
              </a:ext>
            </a:extLst>
          </p:cNvPr>
          <p:cNvSpPr txBox="1"/>
          <p:nvPr/>
        </p:nvSpPr>
        <p:spPr>
          <a:xfrm>
            <a:off x="1022650" y="5955760"/>
            <a:ext cx="5123063" cy="273280"/>
          </a:xfrm>
          <a:prstGeom prst="rect">
            <a:avLst/>
          </a:prstGeom>
          <a:noFill/>
        </p:spPr>
        <p:txBody>
          <a:bodyPr wrap="square">
            <a:spAutoFit/>
          </a:bodyPr>
          <a:lstStyle/>
          <a:p>
            <a:pPr defTabSz="384048">
              <a:spcAft>
                <a:spcPts val="600"/>
              </a:spcAft>
              <a:defRPr/>
            </a:pPr>
            <a:r>
              <a:rPr lang="en-US" sz="1176" kern="1200">
                <a:solidFill>
                  <a:schemeClr val="bg1"/>
                </a:solidFill>
                <a:latin typeface="Arial" panose="020B0604020202020204"/>
                <a:ea typeface="+mn-ea"/>
                <a:cs typeface="+mn-cs"/>
              </a:rPr>
              <a:t> J Nephrol. 2017 Oct;30(5):689-699</a:t>
            </a:r>
            <a:endParaRPr kumimoji="0" lang="en-US" sz="1400" b="0" i="0" u="none" strike="noStrike" kern="1200" cap="none" spc="0" normalizeH="0" baseline="0" noProof="0">
              <a:ln>
                <a:noFill/>
              </a:ln>
              <a:solidFill>
                <a:schemeClr val="bg1"/>
              </a:solidFill>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9E9B632F-8CF5-6411-DFA2-DEEB82B15BB3}"/>
              </a:ext>
            </a:extLst>
          </p:cNvPr>
          <p:cNvSpPr txBox="1"/>
          <p:nvPr/>
        </p:nvSpPr>
        <p:spPr>
          <a:xfrm>
            <a:off x="2772" y="6385023"/>
            <a:ext cx="6093228"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panose="020B0604020202020204"/>
                <a:ea typeface="+mn-ea"/>
                <a:cs typeface="+mn-cs"/>
              </a:rPr>
              <a:t> J Nephrol . 2017 Oct;30(5):689-699</a:t>
            </a:r>
          </a:p>
        </p:txBody>
      </p:sp>
    </p:spTree>
    <p:extLst>
      <p:ext uri="{BB962C8B-B14F-4D97-AF65-F5344CB8AC3E}">
        <p14:creationId xmlns:p14="http://schemas.microsoft.com/office/powerpoint/2010/main" val="583316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32C083-FFE0-9173-2CCA-1FCA2418426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701A45E-B6A1-4A37-93BE-03225125414E}" type="slidenum">
              <a:rPr kumimoji="0" lang="en-US" sz="1200" b="0" i="0" u="none" strike="noStrike" kern="1200" cap="none" spc="0" normalizeH="0" baseline="0" noProof="0" smtClean="0">
                <a:ln>
                  <a:noFill/>
                </a:ln>
                <a:solidFill>
                  <a:prstClr val="white">
                    <a:tint val="75000"/>
                  </a:prstClr>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white">
                  <a:tint val="75000"/>
                </a:prstClr>
              </a:solidFill>
              <a:effectLst/>
              <a:uLnTx/>
              <a:uFillTx/>
              <a:latin typeface="Arial" panose="020B0604020202020204"/>
              <a:ea typeface="+mn-ea"/>
              <a:cs typeface="+mn-cs"/>
            </a:endParaRPr>
          </a:p>
        </p:txBody>
      </p:sp>
      <p:pic>
        <p:nvPicPr>
          <p:cNvPr id="4" name="Picture 3">
            <a:extLst>
              <a:ext uri="{FF2B5EF4-FFF2-40B4-BE49-F238E27FC236}">
                <a16:creationId xmlns:a16="http://schemas.microsoft.com/office/drawing/2014/main" id="{89A76E1C-64AA-5764-E70D-04D00729EED9}"/>
              </a:ext>
            </a:extLst>
          </p:cNvPr>
          <p:cNvPicPr>
            <a:picLocks noChangeAspect="1"/>
          </p:cNvPicPr>
          <p:nvPr/>
        </p:nvPicPr>
        <p:blipFill rotWithShape="1">
          <a:blip r:embed="rId2"/>
          <a:srcRect l="10364" t="22775" r="57318" b="35508"/>
          <a:stretch/>
        </p:blipFill>
        <p:spPr>
          <a:xfrm>
            <a:off x="212709" y="1081722"/>
            <a:ext cx="5405962" cy="3923314"/>
          </a:xfrm>
          <a:prstGeom prst="rect">
            <a:avLst/>
          </a:prstGeom>
        </p:spPr>
      </p:pic>
      <p:sp>
        <p:nvSpPr>
          <p:cNvPr id="6" name="TextBox 5">
            <a:extLst>
              <a:ext uri="{FF2B5EF4-FFF2-40B4-BE49-F238E27FC236}">
                <a16:creationId xmlns:a16="http://schemas.microsoft.com/office/drawing/2014/main" id="{FDB4A2CC-64D8-0D4A-EA29-2849E08F6029}"/>
              </a:ext>
            </a:extLst>
          </p:cNvPr>
          <p:cNvSpPr txBox="1"/>
          <p:nvPr/>
        </p:nvSpPr>
        <p:spPr>
          <a:xfrm>
            <a:off x="5828608" y="447040"/>
            <a:ext cx="6093228" cy="618630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Arial" panose="020B0604020202020204"/>
                <a:ea typeface="+mn-ea"/>
                <a:cs typeface="+mn-cs"/>
              </a:rPr>
              <a:t>Effects of PTH 1–34 on bone.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Arial" panose="020B0604020202020204"/>
                <a:ea typeface="+mn-ea"/>
                <a:cs typeface="+mn-cs"/>
              </a:rPr>
              <a:t>Intermittent administration of recombinant human PTH 1–34 stimulates bone formation.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Arial" panose="020B0604020202020204"/>
                <a:ea typeface="+mn-ea"/>
                <a:cs typeface="+mn-cs"/>
              </a:rPr>
              <a:t>The positive effect of intermittent PTH on bone appears to be mediated through the PTH-1 receptor (PTH1R), expressed only in osteoblasts.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Arial" panose="020B0604020202020204"/>
                <a:ea typeface="+mn-ea"/>
                <a:cs typeface="+mn-cs"/>
              </a:rPr>
              <a:t>PTH1R activation increases osteoblasts’ number and activity.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Arial" panose="020B0604020202020204"/>
                <a:ea typeface="+mn-ea"/>
                <a:cs typeface="+mn-cs"/>
              </a:rPr>
              <a:t>However, osteoblasts activation by PTH increases receptor activator of NF‑κB ligand (RANK-L) synthesis and decreases osteoprotegerin (OPG) synthesis.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Arial" panose="020B0604020202020204"/>
                <a:ea typeface="+mn-ea"/>
                <a:cs typeface="+mn-cs"/>
              </a:rPr>
              <a:t>This, in turn, leads to new osteoclasts recruitment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Arial" panose="020B0604020202020204"/>
                <a:ea typeface="+mn-ea"/>
                <a:cs typeface="+mn-cs"/>
              </a:rPr>
              <a:t>and activation, thus balancing the two processes of bone formation and resorption.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Arial" panose="020B0604020202020204"/>
                <a:ea typeface="+mn-ea"/>
                <a:cs typeface="+mn-cs"/>
              </a:rPr>
              <a:t>However, the increment in bone formation occurs earlier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Arial" panose="020B0604020202020204"/>
                <a:ea typeface="+mn-ea"/>
                <a:cs typeface="+mn-cs"/>
              </a:rPr>
              <a:t>than that of bone resorption, thus increasing bone volume in the first months of therapy before osteoclast activation</a:t>
            </a:r>
          </a:p>
        </p:txBody>
      </p:sp>
      <p:sp>
        <p:nvSpPr>
          <p:cNvPr id="7" name="TextBox 6">
            <a:extLst>
              <a:ext uri="{FF2B5EF4-FFF2-40B4-BE49-F238E27FC236}">
                <a16:creationId xmlns:a16="http://schemas.microsoft.com/office/drawing/2014/main" id="{3D646731-6E25-79AD-415C-BA22E30851A1}"/>
              </a:ext>
            </a:extLst>
          </p:cNvPr>
          <p:cNvSpPr txBox="1"/>
          <p:nvPr/>
        </p:nvSpPr>
        <p:spPr>
          <a:xfrm>
            <a:off x="2772" y="6385023"/>
            <a:ext cx="6093228"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panose="020B0604020202020204"/>
                <a:ea typeface="+mn-ea"/>
                <a:cs typeface="+mn-cs"/>
              </a:rPr>
              <a:t> J Nephrol . 2017 Oct;30(5):689-699</a:t>
            </a:r>
          </a:p>
        </p:txBody>
      </p:sp>
    </p:spTree>
    <p:extLst>
      <p:ext uri="{BB962C8B-B14F-4D97-AF65-F5344CB8AC3E}">
        <p14:creationId xmlns:p14="http://schemas.microsoft.com/office/powerpoint/2010/main" val="3487276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8641BE-149B-BE8A-7A0E-5CC8A23FDFB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701A45E-B6A1-4A37-93BE-03225125414E}" type="slidenum">
              <a:rPr kumimoji="0" lang="en-US" sz="1200" b="0" i="0" u="none" strike="noStrike" kern="1200" cap="none" spc="0" normalizeH="0" baseline="0" noProof="0" smtClean="0">
                <a:ln>
                  <a:noFill/>
                </a:ln>
                <a:solidFill>
                  <a:prstClr val="white">
                    <a:tint val="75000"/>
                  </a:prstClr>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white">
                  <a:tint val="75000"/>
                </a:prstClr>
              </a:solidFill>
              <a:effectLst/>
              <a:uLnTx/>
              <a:uFillTx/>
              <a:latin typeface="Arial" panose="020B0604020202020204"/>
              <a:ea typeface="+mn-ea"/>
              <a:cs typeface="+mn-cs"/>
            </a:endParaRPr>
          </a:p>
        </p:txBody>
      </p:sp>
      <p:pic>
        <p:nvPicPr>
          <p:cNvPr id="4" name="Picture 3">
            <a:extLst>
              <a:ext uri="{FF2B5EF4-FFF2-40B4-BE49-F238E27FC236}">
                <a16:creationId xmlns:a16="http://schemas.microsoft.com/office/drawing/2014/main" id="{D5FA1BDF-24A4-512E-5418-3BC92C17654F}"/>
              </a:ext>
            </a:extLst>
          </p:cNvPr>
          <p:cNvPicPr>
            <a:picLocks noChangeAspect="1"/>
          </p:cNvPicPr>
          <p:nvPr/>
        </p:nvPicPr>
        <p:blipFill rotWithShape="1">
          <a:blip r:embed="rId2"/>
          <a:srcRect l="42409" t="28110" r="23909" b="25564"/>
          <a:stretch/>
        </p:blipFill>
        <p:spPr>
          <a:xfrm>
            <a:off x="172192" y="1614871"/>
            <a:ext cx="4352041" cy="3365343"/>
          </a:xfrm>
          <a:prstGeom prst="rect">
            <a:avLst/>
          </a:prstGeom>
        </p:spPr>
      </p:pic>
      <p:sp>
        <p:nvSpPr>
          <p:cNvPr id="6" name="TextBox 5">
            <a:extLst>
              <a:ext uri="{FF2B5EF4-FFF2-40B4-BE49-F238E27FC236}">
                <a16:creationId xmlns:a16="http://schemas.microsoft.com/office/drawing/2014/main" id="{07E13D08-49E3-A7A0-5E0A-2524B2681502}"/>
              </a:ext>
            </a:extLst>
          </p:cNvPr>
          <p:cNvSpPr txBox="1"/>
          <p:nvPr/>
        </p:nvSpPr>
        <p:spPr>
          <a:xfrm>
            <a:off x="4904899" y="1614871"/>
            <a:ext cx="6824549" cy="286232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2060"/>
                </a:solidFill>
                <a:effectLst/>
                <a:uLnTx/>
                <a:uFillTx/>
                <a:latin typeface="Arial" panose="020B0604020202020204"/>
                <a:ea typeface="+mn-ea"/>
                <a:cs typeface="+mn-cs"/>
              </a:rPr>
              <a:t>Effects of denosumab on bone.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206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2060"/>
                </a:solidFill>
                <a:effectLst/>
                <a:uLnTx/>
                <a:uFillTx/>
                <a:latin typeface="Arial" panose="020B0604020202020204"/>
                <a:ea typeface="+mn-ea"/>
                <a:cs typeface="+mn-cs"/>
              </a:rPr>
              <a:t>Denosumab targets and binds receptor activator of NF‑κB ligand (RANK-L) with high affinity and specificity. RANK-L inhibition leads to suppression of osteoclasts differentiation, activity and survival.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206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2060"/>
                </a:solidFill>
                <a:effectLst/>
                <a:uLnTx/>
                <a:uFillTx/>
                <a:latin typeface="Arial" panose="020B0604020202020204"/>
                <a:ea typeface="+mn-ea"/>
                <a:cs typeface="+mn-cs"/>
              </a:rPr>
              <a:t>The final effect is the reduction of bone resorption sites and increased bone volume</a:t>
            </a:r>
          </a:p>
        </p:txBody>
      </p:sp>
      <p:sp>
        <p:nvSpPr>
          <p:cNvPr id="7" name="TextBox 6">
            <a:extLst>
              <a:ext uri="{FF2B5EF4-FFF2-40B4-BE49-F238E27FC236}">
                <a16:creationId xmlns:a16="http://schemas.microsoft.com/office/drawing/2014/main" id="{C2CE3FC6-39D8-72A7-9663-14D70A658DA4}"/>
              </a:ext>
            </a:extLst>
          </p:cNvPr>
          <p:cNvSpPr txBox="1"/>
          <p:nvPr/>
        </p:nvSpPr>
        <p:spPr>
          <a:xfrm>
            <a:off x="0" y="6298535"/>
            <a:ext cx="6093228"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panose="020B0604020202020204"/>
                <a:ea typeface="+mn-ea"/>
                <a:cs typeface="+mn-cs"/>
              </a:rPr>
              <a:t> J Nephrol . 2017 Oct;30(5):689-699</a:t>
            </a:r>
          </a:p>
        </p:txBody>
      </p:sp>
    </p:spTree>
    <p:extLst>
      <p:ext uri="{BB962C8B-B14F-4D97-AF65-F5344CB8AC3E}">
        <p14:creationId xmlns:p14="http://schemas.microsoft.com/office/powerpoint/2010/main" val="1709880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88A563-1B19-F28E-8A97-F342893E386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701A45E-B6A1-4A37-93BE-03225125414E}" type="slidenum">
              <a:rPr kumimoji="0" lang="en-US" sz="1200" b="0" i="0" u="none" strike="noStrike" kern="1200" cap="none" spc="0" normalizeH="0" baseline="0" noProof="0" smtClean="0">
                <a:ln>
                  <a:noFill/>
                </a:ln>
                <a:solidFill>
                  <a:prstClr val="white">
                    <a:tint val="75000"/>
                  </a:prstClr>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white">
                  <a:tint val="75000"/>
                </a:prstClr>
              </a:solidFill>
              <a:effectLst/>
              <a:uLnTx/>
              <a:uFillTx/>
              <a:latin typeface="Arial" panose="020B0604020202020204"/>
              <a:ea typeface="+mn-ea"/>
              <a:cs typeface="+mn-cs"/>
            </a:endParaRPr>
          </a:p>
        </p:txBody>
      </p:sp>
      <p:pic>
        <p:nvPicPr>
          <p:cNvPr id="4" name="Picture 3">
            <a:extLst>
              <a:ext uri="{FF2B5EF4-FFF2-40B4-BE49-F238E27FC236}">
                <a16:creationId xmlns:a16="http://schemas.microsoft.com/office/drawing/2014/main" id="{58B3BAD0-9892-DE50-AC9F-F7E643FD82B6}"/>
              </a:ext>
            </a:extLst>
          </p:cNvPr>
          <p:cNvPicPr>
            <a:picLocks noChangeAspect="1"/>
          </p:cNvPicPr>
          <p:nvPr/>
        </p:nvPicPr>
        <p:blipFill rotWithShape="1">
          <a:blip r:embed="rId2"/>
          <a:srcRect l="9819" t="25685" r="56909" b="31870"/>
          <a:stretch/>
        </p:blipFill>
        <p:spPr>
          <a:xfrm>
            <a:off x="139536" y="1230002"/>
            <a:ext cx="5600700" cy="4016895"/>
          </a:xfrm>
          <a:prstGeom prst="rect">
            <a:avLst/>
          </a:prstGeom>
        </p:spPr>
      </p:pic>
      <p:sp>
        <p:nvSpPr>
          <p:cNvPr id="6" name="TextBox 5">
            <a:extLst>
              <a:ext uri="{FF2B5EF4-FFF2-40B4-BE49-F238E27FC236}">
                <a16:creationId xmlns:a16="http://schemas.microsoft.com/office/drawing/2014/main" id="{7C9F42F9-945A-0942-4A65-1A5E039B5822}"/>
              </a:ext>
            </a:extLst>
          </p:cNvPr>
          <p:cNvSpPr txBox="1"/>
          <p:nvPr/>
        </p:nvSpPr>
        <p:spPr>
          <a:xfrm>
            <a:off x="5959236" y="1622006"/>
            <a:ext cx="6093228" cy="258532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Arial" panose="020B0604020202020204"/>
                <a:ea typeface="+mn-ea"/>
                <a:cs typeface="+mn-cs"/>
              </a:rPr>
              <a:t>Effects of Romosozumab on bone.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Arial" panose="020B0604020202020204"/>
                <a:ea typeface="+mn-ea"/>
                <a:cs typeface="+mn-cs"/>
              </a:rPr>
              <a:t>Romosozumab targets and binds sclerostin (Scl). Physiologically, Scl reduces osteoblastogenesis and promotes osteoclastogenesis.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Arial" panose="020B0604020202020204"/>
                <a:ea typeface="+mn-ea"/>
                <a:cs typeface="+mn-cs"/>
              </a:rPr>
              <a:t>Thus, Scl inhibition leads to both anabolic (increased osteoblast activation) and anti-resorptive (reduced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Arial" panose="020B0604020202020204"/>
                <a:ea typeface="+mn-ea"/>
                <a:cs typeface="+mn-cs"/>
              </a:rPr>
              <a:t>osteoclastogenesis) effects</a:t>
            </a:r>
          </a:p>
        </p:txBody>
      </p:sp>
      <p:sp>
        <p:nvSpPr>
          <p:cNvPr id="7" name="TextBox 6">
            <a:extLst>
              <a:ext uri="{FF2B5EF4-FFF2-40B4-BE49-F238E27FC236}">
                <a16:creationId xmlns:a16="http://schemas.microsoft.com/office/drawing/2014/main" id="{9607A846-B903-5FBD-AD39-B2995DBF23BA}"/>
              </a:ext>
            </a:extLst>
          </p:cNvPr>
          <p:cNvSpPr txBox="1"/>
          <p:nvPr/>
        </p:nvSpPr>
        <p:spPr>
          <a:xfrm>
            <a:off x="2772" y="6352143"/>
            <a:ext cx="6093228"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060"/>
                </a:solidFill>
                <a:effectLst/>
                <a:uLnTx/>
                <a:uFillTx/>
                <a:latin typeface="Arial" panose="020B0604020202020204"/>
                <a:ea typeface="+mn-ea"/>
                <a:cs typeface="+mn-cs"/>
              </a:rPr>
              <a:t> J Nephrol 2017 Oct;30(5):689-699</a:t>
            </a:r>
          </a:p>
        </p:txBody>
      </p:sp>
    </p:spTree>
    <p:extLst>
      <p:ext uri="{BB962C8B-B14F-4D97-AF65-F5344CB8AC3E}">
        <p14:creationId xmlns:p14="http://schemas.microsoft.com/office/powerpoint/2010/main" val="3519683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93AA194A-20C0-8211-BB41-14FA5B4E971C}"/>
              </a:ext>
            </a:extLst>
          </p:cNvPr>
          <p:cNvSpPr>
            <a:spLocks noGrp="1"/>
          </p:cNvSpPr>
          <p:nvPr>
            <p:ph type="title"/>
          </p:nvPr>
        </p:nvSpPr>
        <p:spPr>
          <a:xfrm>
            <a:off x="479394" y="1070800"/>
            <a:ext cx="3939688" cy="5583126"/>
          </a:xfrm>
        </p:spPr>
        <p:style>
          <a:lnRef idx="3">
            <a:schemeClr val="lt1"/>
          </a:lnRef>
          <a:fillRef idx="1">
            <a:schemeClr val="accent3"/>
          </a:fillRef>
          <a:effectRef idx="1">
            <a:schemeClr val="accent3"/>
          </a:effectRef>
          <a:fontRef idx="minor">
            <a:schemeClr val="lt1"/>
          </a:fontRef>
        </p:style>
        <p:txBody>
          <a:bodyPr>
            <a:normAutofit/>
          </a:bodyPr>
          <a:lstStyle/>
          <a:p>
            <a:pPr algn="r"/>
            <a:r>
              <a:rPr lang="en-US" sz="3800"/>
              <a:t>Pathophysiology </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4">
            <a:extLst>
              <a:ext uri="{FF2B5EF4-FFF2-40B4-BE49-F238E27FC236}">
                <a16:creationId xmlns:a16="http://schemas.microsoft.com/office/drawing/2014/main" id="{C19947E7-F839-056E-C18D-CFC01E76209A}"/>
              </a:ext>
            </a:extLst>
          </p:cNvPr>
          <p:cNvGraphicFramePr>
            <a:graphicFrameLocks noGrp="1"/>
          </p:cNvGraphicFramePr>
          <p:nvPr>
            <p:ph idx="1"/>
            <p:extLst>
              <p:ext uri="{D42A27DB-BD31-4B8C-83A1-F6EECF244321}">
                <p14:modId xmlns:p14="http://schemas.microsoft.com/office/powerpoint/2010/main" val="3605274016"/>
              </p:ext>
            </p:extLst>
          </p:nvPr>
        </p:nvGraphicFramePr>
        <p:xfrm>
          <a:off x="5108535" y="942574"/>
          <a:ext cx="6423822" cy="5717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4162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29096-BF78-EA40-35EA-61A88AEC1E87}"/>
              </a:ext>
            </a:extLst>
          </p:cNvPr>
          <p:cNvSpPr>
            <a:spLocks noGrp="1"/>
          </p:cNvSpPr>
          <p:nvPr>
            <p:ph type="title"/>
          </p:nvPr>
        </p:nvSpPr>
        <p:spPr>
          <a:xfrm>
            <a:off x="648929" y="629266"/>
            <a:ext cx="4091883" cy="1622321"/>
          </a:xfrm>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p>
            <a:r>
              <a:rPr lang="en-US" sz="3700" kern="1200" dirty="0">
                <a:solidFill>
                  <a:schemeClr val="tx1"/>
                </a:solidFill>
                <a:latin typeface="+mj-lt"/>
                <a:ea typeface="+mj-ea"/>
                <a:cs typeface="+mj-cs"/>
              </a:rPr>
              <a:t>Postmenopausal osteoporosis </a:t>
            </a:r>
          </a:p>
        </p:txBody>
      </p:sp>
      <p:sp>
        <p:nvSpPr>
          <p:cNvPr id="8" name="TextBox 7">
            <a:extLst>
              <a:ext uri="{FF2B5EF4-FFF2-40B4-BE49-F238E27FC236}">
                <a16:creationId xmlns:a16="http://schemas.microsoft.com/office/drawing/2014/main" id="{5CB81D67-4382-6C25-9AEB-68562BC83C57}"/>
              </a:ext>
            </a:extLst>
          </p:cNvPr>
          <p:cNvSpPr txBox="1"/>
          <p:nvPr/>
        </p:nvSpPr>
        <p:spPr>
          <a:xfrm>
            <a:off x="648931" y="2438400"/>
            <a:ext cx="3505494" cy="3785419"/>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000"/>
              <a:t>Red arrows : Inhibition </a:t>
            </a:r>
          </a:p>
          <a:p>
            <a:pPr indent="-228600" defTabSz="914400">
              <a:lnSpc>
                <a:spcPct val="90000"/>
              </a:lnSpc>
              <a:spcAft>
                <a:spcPts val="600"/>
              </a:spcAft>
              <a:buFont typeface="Arial" panose="020B0604020202020204" pitchFamily="34" charset="0"/>
              <a:buChar char="•"/>
            </a:pPr>
            <a:r>
              <a:rPr lang="en-US" sz="2000"/>
              <a:t>Back Arrow : Stimulation </a:t>
            </a:r>
          </a:p>
        </p:txBody>
      </p:sp>
      <p:pic>
        <p:nvPicPr>
          <p:cNvPr id="5" name="Picture 4">
            <a:extLst>
              <a:ext uri="{FF2B5EF4-FFF2-40B4-BE49-F238E27FC236}">
                <a16:creationId xmlns:a16="http://schemas.microsoft.com/office/drawing/2014/main" id="{A7AE0320-2722-9260-2EE3-78FDE0F637F2}"/>
              </a:ext>
            </a:extLst>
          </p:cNvPr>
          <p:cNvPicPr>
            <a:picLocks noChangeAspect="1"/>
          </p:cNvPicPr>
          <p:nvPr/>
        </p:nvPicPr>
        <p:blipFill rotWithShape="1">
          <a:blip r:embed="rId2"/>
          <a:srcRect l="66737" t="30725" r="4788" b="30160"/>
          <a:stretch/>
        </p:blipFill>
        <p:spPr>
          <a:xfrm>
            <a:off x="5405862" y="1101857"/>
            <a:ext cx="6019331" cy="4651040"/>
          </a:xfrm>
          <a:prstGeom prst="rect">
            <a:avLst/>
          </a:prstGeom>
          <a:effectLst/>
        </p:spPr>
      </p:pic>
    </p:spTree>
    <p:extLst>
      <p:ext uri="{BB962C8B-B14F-4D97-AF65-F5344CB8AC3E}">
        <p14:creationId xmlns:p14="http://schemas.microsoft.com/office/powerpoint/2010/main" val="3056104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B0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05CADD-842A-A4D3-D10C-6593D151DB0E}"/>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Bone structure </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keletal System - A and P">
            <a:extLst>
              <a:ext uri="{FF2B5EF4-FFF2-40B4-BE49-F238E27FC236}">
                <a16:creationId xmlns:a16="http://schemas.microsoft.com/office/drawing/2014/main" id="{14D78DD8-1757-3489-E6AF-DC676F0A7A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876" y="1335333"/>
            <a:ext cx="7630948" cy="3827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378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8" name="Rectangle 922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357E01-4C1D-9851-A273-1BDCFCCF1994}"/>
              </a:ext>
            </a:extLst>
          </p:cNvPr>
          <p:cNvSpPr>
            <a:spLocks noGrp="1"/>
          </p:cNvSpPr>
          <p:nvPr>
            <p:ph type="title"/>
          </p:nvPr>
        </p:nvSpPr>
        <p:spPr>
          <a:xfrm>
            <a:off x="838200" y="184805"/>
            <a:ext cx="10515600" cy="1505883"/>
          </a:xfrm>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p>
            <a:r>
              <a:rPr lang="en-US" sz="5200" kern="1200">
                <a:solidFill>
                  <a:schemeClr val="tx1"/>
                </a:solidFill>
                <a:latin typeface="+mj-lt"/>
                <a:ea typeface="+mj-ea"/>
                <a:cs typeface="+mj-cs"/>
              </a:rPr>
              <a:t>GC induced osteoporosis </a:t>
            </a:r>
          </a:p>
        </p:txBody>
      </p:sp>
      <p:pic>
        <p:nvPicPr>
          <p:cNvPr id="9218" name="Picture 2" descr="Glucocorticoid-induced osteoporosis: an update: Trends in Endocrinology &amp;  Metabolism">
            <a:extLst>
              <a:ext uri="{FF2B5EF4-FFF2-40B4-BE49-F238E27FC236}">
                <a16:creationId xmlns:a16="http://schemas.microsoft.com/office/drawing/2014/main" id="{E0260593-DA16-05DB-434A-181DBBAF1C9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1113" y="1845426"/>
            <a:ext cx="7166721" cy="4450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892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357E01-4C1D-9851-A273-1BDCFCCF1994}"/>
              </a:ext>
            </a:extLst>
          </p:cNvPr>
          <p:cNvSpPr>
            <a:spLocks noGrp="1"/>
          </p:cNvSpPr>
          <p:nvPr>
            <p:ph type="title"/>
          </p:nvPr>
        </p:nvSpPr>
        <p:spPr>
          <a:xfrm>
            <a:off x="841248" y="256032"/>
            <a:ext cx="10506456" cy="1014984"/>
          </a:xfrm>
        </p:spPr>
        <p:style>
          <a:lnRef idx="3">
            <a:schemeClr val="lt1"/>
          </a:lnRef>
          <a:fillRef idx="1">
            <a:schemeClr val="accent3"/>
          </a:fillRef>
          <a:effectRef idx="1">
            <a:schemeClr val="accent3"/>
          </a:effectRef>
          <a:fontRef idx="minor">
            <a:schemeClr val="lt1"/>
          </a:fontRef>
        </p:style>
        <p:txBody>
          <a:bodyPr vert="horz" lIns="91440" tIns="45720" rIns="91440" bIns="45720" rtlCol="0" anchor="b">
            <a:normAutofit/>
          </a:bodyPr>
          <a:lstStyle/>
          <a:p>
            <a:r>
              <a:rPr lang="en-US" sz="4100" kern="1200">
                <a:latin typeface="+mj-lt"/>
                <a:ea typeface="+mj-ea"/>
                <a:cs typeface="+mj-cs"/>
              </a:rPr>
              <a:t>CKD , Hyperparathyroidism , Osteoporosis </a:t>
            </a: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ACDB1D3-1E13-D39B-04AA-83E110882B14}"/>
              </a:ext>
            </a:extLst>
          </p:cNvPr>
          <p:cNvSpPr>
            <a:spLocks noGrp="1"/>
          </p:cNvSpPr>
          <p:nvPr>
            <p:ph idx="1"/>
          </p:nvPr>
        </p:nvSpPr>
        <p:spPr>
          <a:xfrm>
            <a:off x="1373940" y="2054811"/>
            <a:ext cx="3652288" cy="1525276"/>
          </a:xfrm>
        </p:spPr>
        <p:style>
          <a:lnRef idx="3">
            <a:schemeClr val="lt1"/>
          </a:lnRef>
          <a:fillRef idx="1">
            <a:schemeClr val="accent6"/>
          </a:fillRef>
          <a:effectRef idx="1">
            <a:schemeClr val="accent6"/>
          </a:effectRef>
          <a:fontRef idx="minor">
            <a:schemeClr val="lt1"/>
          </a:fontRef>
        </p:style>
        <p:txBody>
          <a:bodyPr>
            <a:normAutofit/>
          </a:bodyPr>
          <a:lstStyle/>
          <a:p>
            <a:pPr marL="187452" indent="-187452" algn="ctr" defTabSz="749808">
              <a:spcBef>
                <a:spcPts val="820"/>
              </a:spcBef>
            </a:pPr>
            <a:r>
              <a:rPr lang="en-US" sz="1968" kern="1200">
                <a:solidFill>
                  <a:srgbClr val="222222"/>
                </a:solidFill>
                <a:latin typeface="Arial" panose="020B0604020202020204" pitchFamily="34" charset="0"/>
                <a:ea typeface="+mn-ea"/>
                <a:cs typeface="+mn-cs"/>
              </a:rPr>
              <a:t>GFR falls below 45–50 mL/min/1.73 m</a:t>
            </a:r>
            <a:r>
              <a:rPr lang="en-US" sz="1968" kern="1200" baseline="30000">
                <a:solidFill>
                  <a:srgbClr val="222222"/>
                </a:solidFill>
                <a:latin typeface="Arial" panose="020B0604020202020204" pitchFamily="34" charset="0"/>
                <a:ea typeface="+mn-ea"/>
                <a:cs typeface="+mn-cs"/>
              </a:rPr>
              <a:t>2</a:t>
            </a:r>
          </a:p>
          <a:p>
            <a:pPr marL="187452" indent="-187452" algn="ctr" defTabSz="749808">
              <a:spcBef>
                <a:spcPts val="820"/>
              </a:spcBef>
            </a:pPr>
            <a:r>
              <a:rPr lang="en-US" sz="1968" kern="1200">
                <a:solidFill>
                  <a:srgbClr val="222222"/>
                </a:solidFill>
                <a:latin typeface="Arial" panose="020B0604020202020204" pitchFamily="34" charset="0"/>
                <a:ea typeface="+mn-ea"/>
                <a:cs typeface="+mn-cs"/>
              </a:rPr>
              <a:t>Leads to phosphate retention</a:t>
            </a:r>
          </a:p>
          <a:p>
            <a:pPr marL="187452" indent="-187452" algn="ctr" defTabSz="749808">
              <a:spcBef>
                <a:spcPts val="820"/>
              </a:spcBef>
            </a:pPr>
            <a:r>
              <a:rPr lang="en-US" sz="1968" kern="1200">
                <a:solidFill>
                  <a:srgbClr val="222222"/>
                </a:solidFill>
                <a:latin typeface="Arial" panose="020B0604020202020204" pitchFamily="34" charset="0"/>
                <a:ea typeface="+mn-ea"/>
                <a:cs typeface="+mn-cs"/>
              </a:rPr>
              <a:t>Hyperphosphatemia </a:t>
            </a:r>
            <a:endParaRPr lang="en-US" sz="2400"/>
          </a:p>
        </p:txBody>
      </p:sp>
      <p:sp>
        <p:nvSpPr>
          <p:cNvPr id="4" name="Content Placeholder 2">
            <a:extLst>
              <a:ext uri="{FF2B5EF4-FFF2-40B4-BE49-F238E27FC236}">
                <a16:creationId xmlns:a16="http://schemas.microsoft.com/office/drawing/2014/main" id="{2FBA3B17-EA86-E9FE-F4B3-75F82320938B}"/>
              </a:ext>
            </a:extLst>
          </p:cNvPr>
          <p:cNvSpPr txBox="1">
            <a:spLocks/>
          </p:cNvSpPr>
          <p:nvPr/>
        </p:nvSpPr>
        <p:spPr>
          <a:xfrm>
            <a:off x="7165772" y="1926266"/>
            <a:ext cx="3652288" cy="1781893"/>
          </a:xfrm>
          <a:prstGeom prst="rect">
            <a:avLst/>
          </a:prstGeom>
        </p:spPr>
        <p:style>
          <a:lnRef idx="3">
            <a:schemeClr val="lt1"/>
          </a:lnRef>
          <a:fillRef idx="1">
            <a:schemeClr val="accent6"/>
          </a:fillRef>
          <a:effectRef idx="1">
            <a:schemeClr val="accent6"/>
          </a:effectRef>
          <a:fontRef idx="minor">
            <a:schemeClr val="lt1"/>
          </a:fontRef>
        </p:style>
        <p:txBody>
          <a:bodyPr vert="horz" lIns="91440" tIns="45720" rIns="91440" bIns="45720" rtlCol="0">
            <a:normAutofit/>
          </a:bodyPr>
          <a:lstStyle>
            <a:lvl1pPr marL="228600" indent="-228600" algn="ctr">
              <a:lnSpc>
                <a:spcPct val="90000"/>
              </a:lnSpc>
              <a:spcBef>
                <a:spcPts val="1000"/>
              </a:spcBef>
              <a:buFont typeface="Arial" panose="020B0604020202020204" pitchFamily="34" charset="0"/>
              <a:buChar char="•"/>
              <a:defRPr sz="2400" b="0" i="0">
                <a:solidFill>
                  <a:srgbClr val="222222"/>
                </a:solidFill>
                <a:effectLst/>
                <a:latin typeface="Arial" panose="020B0604020202020204" pitchFamily="34" charset="0"/>
              </a:defRPr>
            </a:lvl1pPr>
            <a:lvl2pPr marL="685800" indent="-228600">
              <a:lnSpc>
                <a:spcPct val="90000"/>
              </a:lnSpc>
              <a:spcBef>
                <a:spcPts val="500"/>
              </a:spcBef>
              <a:buFont typeface="Arial" panose="020B0604020202020204" pitchFamily="34" charset="0"/>
              <a:buChar char="•"/>
              <a:defRPr sz="2400">
                <a:solidFill>
                  <a:schemeClr val="lt1"/>
                </a:solidFill>
              </a:defRPr>
            </a:lvl2pPr>
            <a:lvl3pPr marL="1143000" indent="-228600">
              <a:lnSpc>
                <a:spcPct val="90000"/>
              </a:lnSpc>
              <a:spcBef>
                <a:spcPts val="500"/>
              </a:spcBef>
              <a:buFont typeface="Arial" panose="020B0604020202020204" pitchFamily="34" charset="0"/>
              <a:buChar char="•"/>
              <a:defRPr sz="2000">
                <a:solidFill>
                  <a:schemeClr val="lt1"/>
                </a:solidFill>
              </a:defRPr>
            </a:lvl3pPr>
            <a:lvl4pPr marL="1600200" indent="-228600">
              <a:lnSpc>
                <a:spcPct val="90000"/>
              </a:lnSpc>
              <a:spcBef>
                <a:spcPts val="500"/>
              </a:spcBef>
              <a:buFont typeface="Arial" panose="020B0604020202020204" pitchFamily="34" charset="0"/>
              <a:buChar char="•"/>
              <a:defRPr>
                <a:solidFill>
                  <a:schemeClr val="lt1"/>
                </a:solidFill>
              </a:defRPr>
            </a:lvl4pPr>
            <a:lvl5pPr marL="2057400" indent="-228600">
              <a:lnSpc>
                <a:spcPct val="90000"/>
              </a:lnSpc>
              <a:spcBef>
                <a:spcPts val="500"/>
              </a:spcBef>
              <a:buFont typeface="Arial" panose="020B0604020202020204" pitchFamily="34" charset="0"/>
              <a:buChar char="•"/>
              <a:defRPr>
                <a:solidFill>
                  <a:schemeClr val="lt1"/>
                </a:solidFill>
              </a:defRPr>
            </a:lvl5pPr>
            <a:lvl6pPr marL="2514600" indent="-228600">
              <a:lnSpc>
                <a:spcPct val="90000"/>
              </a:lnSpc>
              <a:spcBef>
                <a:spcPts val="500"/>
              </a:spcBef>
              <a:buFont typeface="Arial" panose="020B0604020202020204" pitchFamily="34" charset="0"/>
              <a:buChar char="•"/>
              <a:defRPr>
                <a:solidFill>
                  <a:schemeClr val="lt1"/>
                </a:solidFill>
              </a:defRPr>
            </a:lvl6pPr>
            <a:lvl7pPr marL="2971800" indent="-228600">
              <a:lnSpc>
                <a:spcPct val="90000"/>
              </a:lnSpc>
              <a:spcBef>
                <a:spcPts val="500"/>
              </a:spcBef>
              <a:buFont typeface="Arial" panose="020B0604020202020204" pitchFamily="34" charset="0"/>
              <a:buChar char="•"/>
              <a:defRPr>
                <a:solidFill>
                  <a:schemeClr val="lt1"/>
                </a:solidFill>
              </a:defRPr>
            </a:lvl7pPr>
            <a:lvl8pPr marL="3429000" indent="-228600">
              <a:lnSpc>
                <a:spcPct val="90000"/>
              </a:lnSpc>
              <a:spcBef>
                <a:spcPts val="500"/>
              </a:spcBef>
              <a:buFont typeface="Arial" panose="020B0604020202020204" pitchFamily="34" charset="0"/>
              <a:buChar char="•"/>
              <a:defRPr>
                <a:solidFill>
                  <a:schemeClr val="lt1"/>
                </a:solidFill>
              </a:defRPr>
            </a:lvl8pPr>
            <a:lvl9pPr marL="3886200" indent="-228600">
              <a:lnSpc>
                <a:spcPct val="90000"/>
              </a:lnSpc>
              <a:spcBef>
                <a:spcPts val="500"/>
              </a:spcBef>
              <a:buFont typeface="Arial" panose="020B0604020202020204" pitchFamily="34" charset="0"/>
              <a:buChar char="•"/>
              <a:defRPr>
                <a:solidFill>
                  <a:schemeClr val="lt1"/>
                </a:solidFill>
              </a:defRPr>
            </a:lvl9pPr>
          </a:lstStyle>
          <a:p>
            <a:pPr marL="187452" indent="-187452" defTabSz="749808">
              <a:spcBef>
                <a:spcPts val="820"/>
              </a:spcBef>
            </a:pPr>
            <a:r>
              <a:rPr lang="en-US" sz="1968" b="0" i="0" kern="1200" dirty="0">
                <a:solidFill>
                  <a:srgbClr val="222222"/>
                </a:solidFill>
                <a:effectLst/>
                <a:latin typeface="Arial" panose="020B0604020202020204" pitchFamily="34" charset="0"/>
                <a:ea typeface="+mn-ea"/>
                <a:cs typeface="+mn-cs"/>
              </a:rPr>
              <a:t>GFR falls below 45–50 mL/min/1.73 m2</a:t>
            </a:r>
          </a:p>
          <a:p>
            <a:pPr marL="187452" indent="-187452" defTabSz="749808">
              <a:spcBef>
                <a:spcPts val="820"/>
              </a:spcBef>
            </a:pPr>
            <a:r>
              <a:rPr lang="en-US" sz="1968" b="0" i="0" kern="1200" dirty="0">
                <a:solidFill>
                  <a:srgbClr val="222222"/>
                </a:solidFill>
                <a:effectLst/>
                <a:latin typeface="Arial" panose="020B0604020202020204" pitchFamily="34" charset="0"/>
                <a:ea typeface="+mn-ea"/>
                <a:cs typeface="+mn-cs"/>
              </a:rPr>
              <a:t>Low Activated Vitamin D3 </a:t>
            </a:r>
          </a:p>
          <a:p>
            <a:pPr marL="187452" indent="-187452" defTabSz="749808">
              <a:spcBef>
                <a:spcPts val="820"/>
              </a:spcBef>
            </a:pPr>
            <a:r>
              <a:rPr lang="en-US" sz="1968" b="0" i="0" kern="1200" dirty="0">
                <a:solidFill>
                  <a:srgbClr val="222222"/>
                </a:solidFill>
                <a:effectLst/>
                <a:latin typeface="Arial" panose="020B0604020202020204" pitchFamily="34" charset="0"/>
                <a:ea typeface="+mn-ea"/>
                <a:cs typeface="+mn-cs"/>
              </a:rPr>
              <a:t>Low calcium absorption </a:t>
            </a:r>
          </a:p>
          <a:p>
            <a:pPr marL="187452" indent="-187452" defTabSz="749808">
              <a:spcBef>
                <a:spcPts val="820"/>
              </a:spcBef>
            </a:pPr>
            <a:r>
              <a:rPr lang="en-US" sz="1968" b="0" i="0" kern="1200" dirty="0">
                <a:solidFill>
                  <a:srgbClr val="222222"/>
                </a:solidFill>
                <a:effectLst/>
                <a:latin typeface="Arial" panose="020B0604020202020204" pitchFamily="34" charset="0"/>
                <a:ea typeface="+mn-ea"/>
                <a:cs typeface="+mn-cs"/>
              </a:rPr>
              <a:t> Hypocalcemia </a:t>
            </a:r>
            <a:endParaRPr lang="en-US" dirty="0"/>
          </a:p>
        </p:txBody>
      </p:sp>
      <p:sp>
        <p:nvSpPr>
          <p:cNvPr id="5" name="Content Placeholder 2">
            <a:extLst>
              <a:ext uri="{FF2B5EF4-FFF2-40B4-BE49-F238E27FC236}">
                <a16:creationId xmlns:a16="http://schemas.microsoft.com/office/drawing/2014/main" id="{598AF11B-3551-9865-7372-156E0533531F}"/>
              </a:ext>
            </a:extLst>
          </p:cNvPr>
          <p:cNvSpPr txBox="1">
            <a:spLocks/>
          </p:cNvSpPr>
          <p:nvPr/>
        </p:nvSpPr>
        <p:spPr>
          <a:xfrm>
            <a:off x="7165772" y="4185492"/>
            <a:ext cx="3652288" cy="713815"/>
          </a:xfrm>
          <a:prstGeom prst="rect">
            <a:avLst/>
          </a:prstGeom>
        </p:spPr>
        <p:style>
          <a:lnRef idx="3">
            <a:schemeClr val="lt1"/>
          </a:lnRef>
          <a:fillRef idx="1">
            <a:schemeClr val="accent6"/>
          </a:fillRef>
          <a:effectRef idx="1">
            <a:schemeClr val="accent6"/>
          </a:effectRef>
          <a:fontRef idx="minor">
            <a:schemeClr val="lt1"/>
          </a:fontRef>
        </p:style>
        <p:txBody>
          <a:bodyPr vert="horz" lIns="91440" tIns="45720" rIns="91440" bIns="45720" rtlCol="0">
            <a:normAutofit/>
          </a:bodyPr>
          <a:lstStyle>
            <a:defPPr>
              <a:defRPr lang="en-US"/>
            </a:defPPr>
            <a:lvl1pPr indent="0" algn="ctr">
              <a:lnSpc>
                <a:spcPct val="90000"/>
              </a:lnSpc>
              <a:spcBef>
                <a:spcPts val="1000"/>
              </a:spcBef>
              <a:buFont typeface="Arial" panose="020B0604020202020204" pitchFamily="34" charset="0"/>
              <a:buNone/>
              <a:defRPr sz="2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749808">
              <a:spcBef>
                <a:spcPts val="820"/>
              </a:spcBef>
            </a:pPr>
            <a:r>
              <a:rPr lang="en-US" sz="1968" kern="1200" dirty="0">
                <a:solidFill>
                  <a:srgbClr val="002060"/>
                </a:solidFill>
                <a:latin typeface="+mn-lt"/>
                <a:ea typeface="+mn-ea"/>
                <a:cs typeface="+mn-cs"/>
              </a:rPr>
              <a:t>Secretion of PTH by parathyroid hormone </a:t>
            </a:r>
            <a:endParaRPr lang="en-US" dirty="0">
              <a:solidFill>
                <a:srgbClr val="002060"/>
              </a:solidFill>
            </a:endParaRPr>
          </a:p>
        </p:txBody>
      </p:sp>
      <p:sp>
        <p:nvSpPr>
          <p:cNvPr id="6" name="Content Placeholder 2">
            <a:extLst>
              <a:ext uri="{FF2B5EF4-FFF2-40B4-BE49-F238E27FC236}">
                <a16:creationId xmlns:a16="http://schemas.microsoft.com/office/drawing/2014/main" id="{A1B87AF4-F034-B2D3-4080-31FB88611C04}"/>
              </a:ext>
            </a:extLst>
          </p:cNvPr>
          <p:cNvSpPr txBox="1">
            <a:spLocks/>
          </p:cNvSpPr>
          <p:nvPr/>
        </p:nvSpPr>
        <p:spPr>
          <a:xfrm>
            <a:off x="7165772" y="5376641"/>
            <a:ext cx="3652288" cy="713815"/>
          </a:xfrm>
          <a:prstGeom prst="rect">
            <a:avLst/>
          </a:prstGeom>
        </p:spPr>
        <p:style>
          <a:lnRef idx="3">
            <a:schemeClr val="lt1"/>
          </a:lnRef>
          <a:fillRef idx="1">
            <a:schemeClr val="accent6"/>
          </a:fillRef>
          <a:effectRef idx="1">
            <a:schemeClr val="accent6"/>
          </a:effectRef>
          <a:fontRef idx="minor">
            <a:schemeClr val="lt1"/>
          </a:fontRef>
        </p:style>
        <p:txBody>
          <a:bodyPr vert="horz" lIns="91440" tIns="45720" rIns="91440" bIns="45720" rtlCol="0">
            <a:normAutofit/>
          </a:bodyPr>
          <a:lstStyle>
            <a:defPPr>
              <a:defRPr lang="en-US"/>
            </a:defPPr>
            <a:lvl1pPr indent="0" algn="ctr">
              <a:lnSpc>
                <a:spcPct val="90000"/>
              </a:lnSpc>
              <a:spcBef>
                <a:spcPts val="1000"/>
              </a:spcBef>
              <a:buFont typeface="Arial" panose="020B0604020202020204" pitchFamily="34" charset="0"/>
              <a:buNone/>
              <a:defRPr sz="2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749808">
              <a:spcBef>
                <a:spcPts val="820"/>
              </a:spcBef>
            </a:pPr>
            <a:r>
              <a:rPr lang="en-US" sz="1968" kern="1200" dirty="0">
                <a:solidFill>
                  <a:srgbClr val="002060"/>
                </a:solidFill>
                <a:latin typeface="+mn-lt"/>
                <a:ea typeface="+mn-ea"/>
                <a:cs typeface="+mn-cs"/>
              </a:rPr>
              <a:t>Secondary hyperparathyroidism </a:t>
            </a:r>
            <a:endParaRPr lang="en-US" dirty="0">
              <a:solidFill>
                <a:srgbClr val="002060"/>
              </a:solidFill>
            </a:endParaRPr>
          </a:p>
        </p:txBody>
      </p:sp>
      <p:sp>
        <p:nvSpPr>
          <p:cNvPr id="7" name="Content Placeholder 2">
            <a:extLst>
              <a:ext uri="{FF2B5EF4-FFF2-40B4-BE49-F238E27FC236}">
                <a16:creationId xmlns:a16="http://schemas.microsoft.com/office/drawing/2014/main" id="{22402292-C8E9-D9A8-0BD6-CB2A96816652}"/>
              </a:ext>
            </a:extLst>
          </p:cNvPr>
          <p:cNvSpPr txBox="1">
            <a:spLocks/>
          </p:cNvSpPr>
          <p:nvPr/>
        </p:nvSpPr>
        <p:spPr>
          <a:xfrm>
            <a:off x="1373940" y="4160931"/>
            <a:ext cx="3652289" cy="811092"/>
          </a:xfrm>
          <a:prstGeom prst="rect">
            <a:avLst/>
          </a:prstGeom>
        </p:spPr>
        <p:style>
          <a:lnRef idx="3">
            <a:schemeClr val="lt1"/>
          </a:lnRef>
          <a:fillRef idx="1">
            <a:schemeClr val="accent6"/>
          </a:fillRef>
          <a:effectRef idx="1">
            <a:schemeClr val="accent6"/>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749808">
              <a:spcBef>
                <a:spcPts val="820"/>
              </a:spcBef>
              <a:buNone/>
            </a:pPr>
            <a:r>
              <a:rPr lang="en-US" sz="1968" kern="1200">
                <a:solidFill>
                  <a:schemeClr val="tx1"/>
                </a:solidFill>
                <a:latin typeface="+mn-lt"/>
                <a:ea typeface="+mn-ea"/>
                <a:cs typeface="+mn-cs"/>
              </a:rPr>
              <a:t>Secretion of Fibroblast growth factor-23 by osteocyte </a:t>
            </a:r>
            <a:endParaRPr lang="en-US" sz="2400"/>
          </a:p>
        </p:txBody>
      </p:sp>
      <p:sp>
        <p:nvSpPr>
          <p:cNvPr id="8" name="Arrow: Down 7">
            <a:extLst>
              <a:ext uri="{FF2B5EF4-FFF2-40B4-BE49-F238E27FC236}">
                <a16:creationId xmlns:a16="http://schemas.microsoft.com/office/drawing/2014/main" id="{F4634ECE-70C9-04D6-B295-51CBA65B87BB}"/>
              </a:ext>
            </a:extLst>
          </p:cNvPr>
          <p:cNvSpPr/>
          <p:nvPr/>
        </p:nvSpPr>
        <p:spPr>
          <a:xfrm>
            <a:off x="8650312" y="3923253"/>
            <a:ext cx="418985" cy="31719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0735E095-338A-A756-0F3B-8D39C594B28D}"/>
              </a:ext>
            </a:extLst>
          </p:cNvPr>
          <p:cNvSpPr/>
          <p:nvPr/>
        </p:nvSpPr>
        <p:spPr>
          <a:xfrm>
            <a:off x="8650312" y="5012189"/>
            <a:ext cx="418985" cy="31719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20BF33D4-DCB3-E14E-BAE9-F0246E01D7C9}"/>
              </a:ext>
            </a:extLst>
          </p:cNvPr>
          <p:cNvSpPr/>
          <p:nvPr/>
        </p:nvSpPr>
        <p:spPr>
          <a:xfrm>
            <a:off x="2902997" y="3708159"/>
            <a:ext cx="418985" cy="31719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660DF5BD-0595-AC04-04CB-787B18FCBD83}"/>
              </a:ext>
            </a:extLst>
          </p:cNvPr>
          <p:cNvSpPr txBox="1">
            <a:spLocks/>
          </p:cNvSpPr>
          <p:nvPr/>
        </p:nvSpPr>
        <p:spPr>
          <a:xfrm>
            <a:off x="1373939" y="5472698"/>
            <a:ext cx="3652289" cy="811092"/>
          </a:xfrm>
          <a:prstGeom prst="rect">
            <a:avLst/>
          </a:prstGeom>
        </p:spPr>
        <p:style>
          <a:lnRef idx="3">
            <a:schemeClr val="lt1"/>
          </a:lnRef>
          <a:fillRef idx="1">
            <a:schemeClr val="accent6"/>
          </a:fillRef>
          <a:effectRef idx="1">
            <a:schemeClr val="accent6"/>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749808">
              <a:spcBef>
                <a:spcPts val="820"/>
              </a:spcBef>
              <a:buNone/>
            </a:pPr>
            <a:r>
              <a:rPr lang="en-US" sz="1700" kern="1200">
                <a:solidFill>
                  <a:schemeClr val="tx1"/>
                </a:solidFill>
                <a:latin typeface="+mn-lt"/>
                <a:ea typeface="+mn-ea"/>
                <a:cs typeface="+mn-cs"/>
              </a:rPr>
              <a:t>Phosphate excretion from Kindney and Vitamin D3 inhibition </a:t>
            </a:r>
            <a:endParaRPr lang="en-US" sz="1700"/>
          </a:p>
        </p:txBody>
      </p:sp>
      <p:sp>
        <p:nvSpPr>
          <p:cNvPr id="12" name="Arrow: Down 11">
            <a:extLst>
              <a:ext uri="{FF2B5EF4-FFF2-40B4-BE49-F238E27FC236}">
                <a16:creationId xmlns:a16="http://schemas.microsoft.com/office/drawing/2014/main" id="{37E2414A-FDCF-9BDF-824F-3810B3F35FD3}"/>
              </a:ext>
            </a:extLst>
          </p:cNvPr>
          <p:cNvSpPr/>
          <p:nvPr/>
        </p:nvSpPr>
        <p:spPr>
          <a:xfrm>
            <a:off x="2911324" y="5074247"/>
            <a:ext cx="418985" cy="31719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525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357E01-4C1D-9851-A273-1BDCFCCF1994}"/>
              </a:ext>
            </a:extLst>
          </p:cNvPr>
          <p:cNvSpPr>
            <a:spLocks noGrp="1"/>
          </p:cNvSpPr>
          <p:nvPr>
            <p:ph type="title"/>
          </p:nvPr>
        </p:nvSpPr>
        <p:spPr>
          <a:xfrm>
            <a:off x="0" y="0"/>
            <a:ext cx="12192000" cy="1505883"/>
          </a:xfrm>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p>
            <a:pPr algn="ctr"/>
            <a:r>
              <a:rPr lang="en-US" sz="4000" kern="1200">
                <a:solidFill>
                  <a:schemeClr val="tx1"/>
                </a:solidFill>
                <a:latin typeface="+mj-lt"/>
                <a:ea typeface="+mj-ea"/>
                <a:cs typeface="+mj-cs"/>
              </a:rPr>
              <a:t>PTH : Continuous stimulation vs Intermittent stimulation of osteoblast </a:t>
            </a:r>
            <a:endParaRPr lang="en-US" sz="40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960C87DE-B086-A4C2-6DD4-B2B9118BF673}"/>
              </a:ext>
            </a:extLst>
          </p:cNvPr>
          <p:cNvSpPr txBox="1">
            <a:spLocks/>
          </p:cNvSpPr>
          <p:nvPr/>
        </p:nvSpPr>
        <p:spPr>
          <a:xfrm>
            <a:off x="0" y="1505883"/>
            <a:ext cx="4401806" cy="860303"/>
          </a:xfrm>
          <a:prstGeom prst="rect">
            <a:avLst/>
          </a:prstGeom>
        </p:spPr>
        <p:style>
          <a:lnRef idx="3">
            <a:schemeClr val="lt1"/>
          </a:lnRef>
          <a:fillRef idx="1">
            <a:schemeClr val="accent6"/>
          </a:fillRef>
          <a:effectRef idx="1">
            <a:schemeClr val="accent6"/>
          </a:effectRef>
          <a:fontRef idx="minor">
            <a:schemeClr val="lt1"/>
          </a:fontRef>
        </p:style>
        <p:txBody>
          <a:bodyPr vert="horz" lIns="91440" tIns="45720" rIns="91440" bIns="45720" rtlCol="0">
            <a:normAutofit/>
          </a:bodyPr>
          <a:lstStyle>
            <a:defPPr>
              <a:defRPr lang="en-US"/>
            </a:defPPr>
            <a:lvl1pPr indent="0" algn="ctr">
              <a:lnSpc>
                <a:spcPct val="90000"/>
              </a:lnSpc>
              <a:spcBef>
                <a:spcPts val="1000"/>
              </a:spcBef>
              <a:buFont typeface="Arial" panose="020B0604020202020204" pitchFamily="34" charset="0"/>
              <a:buNone/>
              <a:defRPr sz="2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solidFill>
                  <a:srgbClr val="002060"/>
                </a:solidFill>
              </a:rPr>
              <a:t>Secondary hyperparathyroidism </a:t>
            </a:r>
            <a:endParaRPr lang="en-US" dirty="0">
              <a:solidFill>
                <a:srgbClr val="002060"/>
              </a:solidFill>
            </a:endParaRPr>
          </a:p>
        </p:txBody>
      </p:sp>
      <p:sp>
        <p:nvSpPr>
          <p:cNvPr id="4" name="Content Placeholder 2">
            <a:extLst>
              <a:ext uri="{FF2B5EF4-FFF2-40B4-BE49-F238E27FC236}">
                <a16:creationId xmlns:a16="http://schemas.microsoft.com/office/drawing/2014/main" id="{69EEAC6B-9EE9-5BC0-2D1E-2196AA1B9F30}"/>
              </a:ext>
            </a:extLst>
          </p:cNvPr>
          <p:cNvSpPr txBox="1">
            <a:spLocks/>
          </p:cNvSpPr>
          <p:nvPr/>
        </p:nvSpPr>
        <p:spPr>
          <a:xfrm>
            <a:off x="0" y="2495158"/>
            <a:ext cx="4401806" cy="566504"/>
          </a:xfrm>
          <a:prstGeom prst="rect">
            <a:avLst/>
          </a:prstGeom>
        </p:spPr>
        <p:style>
          <a:lnRef idx="3">
            <a:schemeClr val="lt1"/>
          </a:lnRef>
          <a:fillRef idx="1">
            <a:schemeClr val="accent6"/>
          </a:fillRef>
          <a:effectRef idx="1">
            <a:schemeClr val="accent6"/>
          </a:effectRef>
          <a:fontRef idx="minor">
            <a:schemeClr val="lt1"/>
          </a:fontRef>
        </p:style>
        <p:txBody>
          <a:bodyPr vert="horz" lIns="91440" tIns="45720" rIns="91440" bIns="45720" rtlCol="0">
            <a:normAutofit/>
          </a:bodyPr>
          <a:lstStyle>
            <a:defPPr>
              <a:defRPr lang="en-US"/>
            </a:defPPr>
            <a:lvl1pPr indent="0" algn="ctr">
              <a:lnSpc>
                <a:spcPct val="90000"/>
              </a:lnSpc>
              <a:spcBef>
                <a:spcPts val="1000"/>
              </a:spcBef>
              <a:buFont typeface="Arial" panose="020B0604020202020204" pitchFamily="34" charset="0"/>
              <a:buNone/>
              <a:defRPr sz="2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solidFill>
                  <a:srgbClr val="002060"/>
                </a:solidFill>
              </a:rPr>
              <a:t>PTH Secretions </a:t>
            </a:r>
            <a:endParaRPr lang="en-US" dirty="0">
              <a:solidFill>
                <a:srgbClr val="002060"/>
              </a:solidFill>
            </a:endParaRPr>
          </a:p>
        </p:txBody>
      </p:sp>
      <p:sp>
        <p:nvSpPr>
          <p:cNvPr id="5" name="Content Placeholder 2">
            <a:extLst>
              <a:ext uri="{FF2B5EF4-FFF2-40B4-BE49-F238E27FC236}">
                <a16:creationId xmlns:a16="http://schemas.microsoft.com/office/drawing/2014/main" id="{9EF525B3-70B4-6FFB-89A4-CD4A0389D0A7}"/>
              </a:ext>
            </a:extLst>
          </p:cNvPr>
          <p:cNvSpPr txBox="1">
            <a:spLocks/>
          </p:cNvSpPr>
          <p:nvPr/>
        </p:nvSpPr>
        <p:spPr>
          <a:xfrm>
            <a:off x="0" y="3203215"/>
            <a:ext cx="4401806" cy="566503"/>
          </a:xfrm>
          <a:prstGeom prst="rect">
            <a:avLst/>
          </a:prstGeom>
        </p:spPr>
        <p:style>
          <a:lnRef idx="3">
            <a:schemeClr val="lt1"/>
          </a:lnRef>
          <a:fillRef idx="1">
            <a:schemeClr val="accent6"/>
          </a:fillRef>
          <a:effectRef idx="1">
            <a:schemeClr val="accent6"/>
          </a:effectRef>
          <a:fontRef idx="minor">
            <a:schemeClr val="lt1"/>
          </a:fontRef>
        </p:style>
        <p:txBody>
          <a:bodyPr vert="horz" lIns="91440" tIns="45720" rIns="91440" bIns="45720" rtlCol="0">
            <a:normAutofit/>
          </a:bodyPr>
          <a:lstStyle>
            <a:defPPr>
              <a:defRPr lang="en-US"/>
            </a:defPPr>
            <a:lvl1pPr indent="0" algn="ctr">
              <a:lnSpc>
                <a:spcPct val="90000"/>
              </a:lnSpc>
              <a:spcBef>
                <a:spcPts val="1000"/>
              </a:spcBef>
              <a:buFont typeface="Arial" panose="020B0604020202020204" pitchFamily="34" charset="0"/>
              <a:buNone/>
              <a:defRPr sz="2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olidFill>
                  <a:srgbClr val="002060"/>
                </a:solidFill>
              </a:rPr>
              <a:t>Osteoblast stimulation </a:t>
            </a:r>
          </a:p>
        </p:txBody>
      </p:sp>
      <p:sp>
        <p:nvSpPr>
          <p:cNvPr id="6" name="Content Placeholder 2">
            <a:extLst>
              <a:ext uri="{FF2B5EF4-FFF2-40B4-BE49-F238E27FC236}">
                <a16:creationId xmlns:a16="http://schemas.microsoft.com/office/drawing/2014/main" id="{AA552B8C-95B6-FDFE-FCF6-518A800B2BD0}"/>
              </a:ext>
            </a:extLst>
          </p:cNvPr>
          <p:cNvSpPr txBox="1">
            <a:spLocks/>
          </p:cNvSpPr>
          <p:nvPr/>
        </p:nvSpPr>
        <p:spPr>
          <a:xfrm>
            <a:off x="0" y="3911271"/>
            <a:ext cx="4401806" cy="566503"/>
          </a:xfrm>
          <a:prstGeom prst="rect">
            <a:avLst/>
          </a:prstGeom>
        </p:spPr>
        <p:style>
          <a:lnRef idx="3">
            <a:schemeClr val="lt1"/>
          </a:lnRef>
          <a:fillRef idx="1">
            <a:schemeClr val="accent6"/>
          </a:fillRef>
          <a:effectRef idx="1">
            <a:schemeClr val="accent6"/>
          </a:effectRef>
          <a:fontRef idx="minor">
            <a:schemeClr val="lt1"/>
          </a:fontRef>
        </p:style>
        <p:txBody>
          <a:bodyPr vert="horz" lIns="91440" tIns="45720" rIns="91440" bIns="45720" rtlCol="0">
            <a:normAutofit/>
          </a:bodyPr>
          <a:lstStyle>
            <a:defPPr>
              <a:defRPr lang="en-US"/>
            </a:defPPr>
            <a:lvl1pPr indent="0" algn="ctr">
              <a:lnSpc>
                <a:spcPct val="90000"/>
              </a:lnSpc>
              <a:spcBef>
                <a:spcPts val="1000"/>
              </a:spcBef>
              <a:buFont typeface="Arial" panose="020B0604020202020204" pitchFamily="34" charset="0"/>
              <a:buNone/>
              <a:defRPr sz="2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olidFill>
                  <a:srgbClr val="002060"/>
                </a:solidFill>
              </a:rPr>
              <a:t>Osteoclast stimulation </a:t>
            </a:r>
          </a:p>
        </p:txBody>
      </p:sp>
      <p:sp>
        <p:nvSpPr>
          <p:cNvPr id="7" name="Content Placeholder 2">
            <a:extLst>
              <a:ext uri="{FF2B5EF4-FFF2-40B4-BE49-F238E27FC236}">
                <a16:creationId xmlns:a16="http://schemas.microsoft.com/office/drawing/2014/main" id="{630B536D-2A63-EB3F-1DF0-93E86E8EBEC0}"/>
              </a:ext>
            </a:extLst>
          </p:cNvPr>
          <p:cNvSpPr txBox="1">
            <a:spLocks/>
          </p:cNvSpPr>
          <p:nvPr/>
        </p:nvSpPr>
        <p:spPr>
          <a:xfrm>
            <a:off x="0" y="4619327"/>
            <a:ext cx="4401806" cy="566503"/>
          </a:xfrm>
          <a:prstGeom prst="rect">
            <a:avLst/>
          </a:prstGeom>
        </p:spPr>
        <p:style>
          <a:lnRef idx="3">
            <a:schemeClr val="lt1"/>
          </a:lnRef>
          <a:fillRef idx="1">
            <a:schemeClr val="accent6"/>
          </a:fillRef>
          <a:effectRef idx="1">
            <a:schemeClr val="accent6"/>
          </a:effectRef>
          <a:fontRef idx="minor">
            <a:schemeClr val="lt1"/>
          </a:fontRef>
        </p:style>
        <p:txBody>
          <a:bodyPr vert="horz" lIns="91440" tIns="45720" rIns="91440" bIns="45720" rtlCol="0">
            <a:normAutofit/>
          </a:bodyPr>
          <a:lstStyle>
            <a:defPPr>
              <a:defRPr lang="en-US"/>
            </a:defPPr>
            <a:lvl1pPr indent="0" algn="ctr">
              <a:lnSpc>
                <a:spcPct val="90000"/>
              </a:lnSpc>
              <a:spcBef>
                <a:spcPts val="1000"/>
              </a:spcBef>
              <a:buFont typeface="Arial" panose="020B0604020202020204" pitchFamily="34" charset="0"/>
              <a:buNone/>
              <a:defRPr sz="2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olidFill>
                  <a:srgbClr val="002060"/>
                </a:solidFill>
              </a:rPr>
              <a:t>Bone resorption </a:t>
            </a:r>
          </a:p>
        </p:txBody>
      </p:sp>
      <p:sp>
        <p:nvSpPr>
          <p:cNvPr id="8" name="Content Placeholder 2">
            <a:extLst>
              <a:ext uri="{FF2B5EF4-FFF2-40B4-BE49-F238E27FC236}">
                <a16:creationId xmlns:a16="http://schemas.microsoft.com/office/drawing/2014/main" id="{E729AB47-CB86-7D7A-12F5-981318850F7D}"/>
              </a:ext>
            </a:extLst>
          </p:cNvPr>
          <p:cNvSpPr txBox="1">
            <a:spLocks/>
          </p:cNvSpPr>
          <p:nvPr/>
        </p:nvSpPr>
        <p:spPr>
          <a:xfrm>
            <a:off x="0" y="5390925"/>
            <a:ext cx="4401806" cy="566503"/>
          </a:xfrm>
          <a:prstGeom prst="rect">
            <a:avLst/>
          </a:prstGeom>
        </p:spPr>
        <p:style>
          <a:lnRef idx="3">
            <a:schemeClr val="lt1"/>
          </a:lnRef>
          <a:fillRef idx="1">
            <a:schemeClr val="accent6"/>
          </a:fillRef>
          <a:effectRef idx="1">
            <a:schemeClr val="accent6"/>
          </a:effectRef>
          <a:fontRef idx="minor">
            <a:schemeClr val="lt1"/>
          </a:fontRef>
        </p:style>
        <p:txBody>
          <a:bodyPr vert="horz" lIns="91440" tIns="45720" rIns="91440" bIns="45720" rtlCol="0">
            <a:normAutofit fontScale="92500" lnSpcReduction="20000"/>
          </a:bodyPr>
          <a:lstStyle>
            <a:defPPr>
              <a:defRPr lang="en-US"/>
            </a:defPPr>
            <a:lvl1pPr indent="0" algn="ctr">
              <a:lnSpc>
                <a:spcPct val="90000"/>
              </a:lnSpc>
              <a:spcBef>
                <a:spcPts val="1000"/>
              </a:spcBef>
              <a:buFont typeface="Arial" panose="020B0604020202020204" pitchFamily="34" charset="0"/>
              <a:buNone/>
              <a:defRPr sz="2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olidFill>
                  <a:srgbClr val="002060"/>
                </a:solidFill>
              </a:rPr>
              <a:t>Calcium and phosphate released in the blood </a:t>
            </a:r>
          </a:p>
        </p:txBody>
      </p:sp>
      <p:sp>
        <p:nvSpPr>
          <p:cNvPr id="9" name="Content Placeholder 2">
            <a:extLst>
              <a:ext uri="{FF2B5EF4-FFF2-40B4-BE49-F238E27FC236}">
                <a16:creationId xmlns:a16="http://schemas.microsoft.com/office/drawing/2014/main" id="{C85BEB2E-AFAA-1E02-1ADF-54105189636F}"/>
              </a:ext>
            </a:extLst>
          </p:cNvPr>
          <p:cNvSpPr txBox="1">
            <a:spLocks/>
          </p:cNvSpPr>
          <p:nvPr/>
        </p:nvSpPr>
        <p:spPr>
          <a:xfrm>
            <a:off x="0" y="6114446"/>
            <a:ext cx="4401806" cy="566503"/>
          </a:xfrm>
          <a:prstGeom prst="rect">
            <a:avLst/>
          </a:prstGeom>
        </p:spPr>
        <p:style>
          <a:lnRef idx="3">
            <a:schemeClr val="lt1"/>
          </a:lnRef>
          <a:fillRef idx="1">
            <a:schemeClr val="accent6"/>
          </a:fillRef>
          <a:effectRef idx="1">
            <a:schemeClr val="accent6"/>
          </a:effectRef>
          <a:fontRef idx="minor">
            <a:schemeClr val="lt1"/>
          </a:fontRef>
        </p:style>
        <p:txBody>
          <a:bodyPr vert="horz" lIns="91440" tIns="45720" rIns="91440" bIns="45720" rtlCol="0">
            <a:normAutofit/>
          </a:bodyPr>
          <a:lstStyle>
            <a:defPPr>
              <a:defRPr lang="en-US"/>
            </a:defPPr>
            <a:lvl1pPr indent="0" algn="ctr">
              <a:lnSpc>
                <a:spcPct val="90000"/>
              </a:lnSpc>
              <a:spcBef>
                <a:spcPts val="1000"/>
              </a:spcBef>
              <a:buFont typeface="Arial" panose="020B0604020202020204" pitchFamily="34" charset="0"/>
              <a:buNone/>
              <a:defRPr sz="2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olidFill>
                  <a:srgbClr val="002060"/>
                </a:solidFill>
              </a:rPr>
              <a:t>Hypocalcemia corrected </a:t>
            </a:r>
          </a:p>
        </p:txBody>
      </p:sp>
      <p:sp>
        <p:nvSpPr>
          <p:cNvPr id="10" name="Arrow: Down 9">
            <a:extLst>
              <a:ext uri="{FF2B5EF4-FFF2-40B4-BE49-F238E27FC236}">
                <a16:creationId xmlns:a16="http://schemas.microsoft.com/office/drawing/2014/main" id="{25EC0041-1C71-0128-0025-2CC0653BCA16}"/>
              </a:ext>
            </a:extLst>
          </p:cNvPr>
          <p:cNvSpPr/>
          <p:nvPr/>
        </p:nvSpPr>
        <p:spPr>
          <a:xfrm>
            <a:off x="1948419" y="2188997"/>
            <a:ext cx="504968" cy="3061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B7875D39-17E4-8535-8B19-37B79AA2DA38}"/>
              </a:ext>
            </a:extLst>
          </p:cNvPr>
          <p:cNvSpPr/>
          <p:nvPr/>
        </p:nvSpPr>
        <p:spPr>
          <a:xfrm>
            <a:off x="1948419" y="2884472"/>
            <a:ext cx="504968" cy="3061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BA5C8113-16A0-978C-2D5F-A47DBC3D1777}"/>
              </a:ext>
            </a:extLst>
          </p:cNvPr>
          <p:cNvSpPr/>
          <p:nvPr/>
        </p:nvSpPr>
        <p:spPr>
          <a:xfrm>
            <a:off x="1948419" y="3605109"/>
            <a:ext cx="504968" cy="3061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29B7BAD7-5079-5948-0E99-253D0146DF5D}"/>
              </a:ext>
            </a:extLst>
          </p:cNvPr>
          <p:cNvSpPr/>
          <p:nvPr/>
        </p:nvSpPr>
        <p:spPr>
          <a:xfrm>
            <a:off x="1948419" y="4358063"/>
            <a:ext cx="504968" cy="3061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61DEE67E-CA0A-0617-9E8C-73D1766D17D8}"/>
              </a:ext>
            </a:extLst>
          </p:cNvPr>
          <p:cNvSpPr/>
          <p:nvPr/>
        </p:nvSpPr>
        <p:spPr>
          <a:xfrm>
            <a:off x="1948419" y="5045955"/>
            <a:ext cx="504968" cy="3061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AB590107-8F66-8B70-C7FB-3B95367D5AA6}"/>
              </a:ext>
            </a:extLst>
          </p:cNvPr>
          <p:cNvSpPr/>
          <p:nvPr/>
        </p:nvSpPr>
        <p:spPr>
          <a:xfrm>
            <a:off x="1948419" y="5882856"/>
            <a:ext cx="504968" cy="3061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55AB3F83-2C2E-A9BC-AD97-A0CBA18DA00F}"/>
              </a:ext>
            </a:extLst>
          </p:cNvPr>
          <p:cNvSpPr txBox="1">
            <a:spLocks/>
          </p:cNvSpPr>
          <p:nvPr/>
        </p:nvSpPr>
        <p:spPr>
          <a:xfrm>
            <a:off x="5081970" y="2580817"/>
            <a:ext cx="4401806" cy="695102"/>
          </a:xfrm>
          <a:prstGeom prst="rect">
            <a:avLst/>
          </a:prstGeom>
        </p:spPr>
        <p:style>
          <a:lnRef idx="3">
            <a:schemeClr val="lt1"/>
          </a:lnRef>
          <a:fillRef idx="1">
            <a:schemeClr val="accent6"/>
          </a:fillRef>
          <a:effectRef idx="1">
            <a:schemeClr val="accent6"/>
          </a:effectRef>
          <a:fontRef idx="minor">
            <a:schemeClr val="lt1"/>
          </a:fontRef>
        </p:style>
        <p:txBody>
          <a:bodyPr vert="horz" lIns="91440" tIns="45720" rIns="91440" bIns="45720" rtlCol="0">
            <a:normAutofit/>
          </a:bodyPr>
          <a:lstStyle>
            <a:defPPr>
              <a:defRPr lang="en-US"/>
            </a:defPPr>
            <a:lvl1pPr indent="0" algn="ctr">
              <a:lnSpc>
                <a:spcPct val="90000"/>
              </a:lnSpc>
              <a:spcBef>
                <a:spcPts val="1000"/>
              </a:spcBef>
              <a:buFont typeface="Arial" panose="020B0604020202020204" pitchFamily="34" charset="0"/>
              <a:buNone/>
              <a:defRPr sz="2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000">
                <a:solidFill>
                  <a:srgbClr val="002060"/>
                </a:solidFill>
              </a:rPr>
              <a:t>Forms active Vit D3 through Kidneys </a:t>
            </a:r>
            <a:endParaRPr lang="en-US" sz="2000" dirty="0">
              <a:solidFill>
                <a:srgbClr val="002060"/>
              </a:solidFill>
            </a:endParaRPr>
          </a:p>
        </p:txBody>
      </p:sp>
      <p:sp>
        <p:nvSpPr>
          <p:cNvPr id="17" name="Content Placeholder 2">
            <a:extLst>
              <a:ext uri="{FF2B5EF4-FFF2-40B4-BE49-F238E27FC236}">
                <a16:creationId xmlns:a16="http://schemas.microsoft.com/office/drawing/2014/main" id="{6B17838F-017E-B4CB-7950-4C857EDFFB92}"/>
              </a:ext>
            </a:extLst>
          </p:cNvPr>
          <p:cNvSpPr txBox="1">
            <a:spLocks/>
          </p:cNvSpPr>
          <p:nvPr/>
        </p:nvSpPr>
        <p:spPr>
          <a:xfrm>
            <a:off x="5011084" y="3777728"/>
            <a:ext cx="4401806" cy="665285"/>
          </a:xfrm>
          <a:prstGeom prst="rect">
            <a:avLst/>
          </a:prstGeom>
        </p:spPr>
        <p:style>
          <a:lnRef idx="3">
            <a:schemeClr val="lt1"/>
          </a:lnRef>
          <a:fillRef idx="1">
            <a:schemeClr val="accent6"/>
          </a:fillRef>
          <a:effectRef idx="1">
            <a:schemeClr val="accent6"/>
          </a:effectRef>
          <a:fontRef idx="minor">
            <a:schemeClr val="lt1"/>
          </a:fontRef>
        </p:style>
        <p:txBody>
          <a:bodyPr vert="horz" lIns="91440" tIns="45720" rIns="91440" bIns="45720" rtlCol="0">
            <a:normAutofit fontScale="85000" lnSpcReduction="10000"/>
          </a:bodyPr>
          <a:lstStyle>
            <a:defPPr>
              <a:defRPr lang="en-US"/>
            </a:defPPr>
            <a:lvl1pPr indent="0" algn="ctr">
              <a:lnSpc>
                <a:spcPct val="90000"/>
              </a:lnSpc>
              <a:spcBef>
                <a:spcPts val="1000"/>
              </a:spcBef>
              <a:buFont typeface="Arial" panose="020B0604020202020204" pitchFamily="34" charset="0"/>
              <a:buNone/>
              <a:defRPr sz="2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solidFill>
                  <a:srgbClr val="002060"/>
                </a:solidFill>
              </a:rPr>
              <a:t>Vitamin D3 stimulates Intestinal calcium and phosphate absorption </a:t>
            </a:r>
            <a:endParaRPr lang="en-US" dirty="0">
              <a:solidFill>
                <a:srgbClr val="002060"/>
              </a:solidFill>
            </a:endParaRPr>
          </a:p>
        </p:txBody>
      </p:sp>
      <p:sp>
        <p:nvSpPr>
          <p:cNvPr id="18" name="Arrow: Down 17">
            <a:extLst>
              <a:ext uri="{FF2B5EF4-FFF2-40B4-BE49-F238E27FC236}">
                <a16:creationId xmlns:a16="http://schemas.microsoft.com/office/drawing/2014/main" id="{DA7F4D99-009B-AEB1-2797-D15FF1E75275}"/>
              </a:ext>
            </a:extLst>
          </p:cNvPr>
          <p:cNvSpPr/>
          <p:nvPr/>
        </p:nvSpPr>
        <p:spPr>
          <a:xfrm>
            <a:off x="6845289" y="3393179"/>
            <a:ext cx="504968" cy="3061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FE6B1F71-1E97-AD0D-975F-25CBD7E34793}"/>
              </a:ext>
            </a:extLst>
          </p:cNvPr>
          <p:cNvSpPr/>
          <p:nvPr/>
        </p:nvSpPr>
        <p:spPr>
          <a:xfrm>
            <a:off x="4581582" y="2580817"/>
            <a:ext cx="327547" cy="4283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Bent-Up 20">
            <a:extLst>
              <a:ext uri="{FF2B5EF4-FFF2-40B4-BE49-F238E27FC236}">
                <a16:creationId xmlns:a16="http://schemas.microsoft.com/office/drawing/2014/main" id="{E1279E95-1280-234F-8BA8-8A83EAE8A7C7}"/>
              </a:ext>
            </a:extLst>
          </p:cNvPr>
          <p:cNvSpPr/>
          <p:nvPr/>
        </p:nvSpPr>
        <p:spPr>
          <a:xfrm rot="5400000" flipV="1">
            <a:off x="5167349" y="4723559"/>
            <a:ext cx="1338102" cy="1027650"/>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4F0E4D3A-5CE3-EC64-9600-F223B0612D2A}"/>
              </a:ext>
            </a:extLst>
          </p:cNvPr>
          <p:cNvSpPr/>
          <p:nvPr/>
        </p:nvSpPr>
        <p:spPr>
          <a:xfrm>
            <a:off x="8636466" y="5231563"/>
            <a:ext cx="2497540" cy="11430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Osteoporosis </a:t>
            </a:r>
            <a:endParaRPr lang="en-US" dirty="0"/>
          </a:p>
        </p:txBody>
      </p:sp>
    </p:spTree>
    <p:extLst>
      <p:ext uri="{BB962C8B-B14F-4D97-AF65-F5344CB8AC3E}">
        <p14:creationId xmlns:p14="http://schemas.microsoft.com/office/powerpoint/2010/main" val="1955390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D5781-58B7-DB6C-B604-9579E465001F}"/>
              </a:ext>
            </a:extLst>
          </p:cNvPr>
          <p:cNvPicPr>
            <a:picLocks noChangeAspect="1"/>
          </p:cNvPicPr>
          <p:nvPr/>
        </p:nvPicPr>
        <p:blipFill rotWithShape="1">
          <a:blip r:embed="rId2"/>
          <a:srcRect l="16038" t="18849" r="17731" b="35788"/>
          <a:stretch/>
        </p:blipFill>
        <p:spPr>
          <a:xfrm>
            <a:off x="384446" y="445966"/>
            <a:ext cx="11104857" cy="4276159"/>
          </a:xfrm>
          <a:prstGeom prst="rect">
            <a:avLst/>
          </a:prstGeom>
        </p:spPr>
      </p:pic>
      <p:sp>
        <p:nvSpPr>
          <p:cNvPr id="7" name="TextBox 6">
            <a:extLst>
              <a:ext uri="{FF2B5EF4-FFF2-40B4-BE49-F238E27FC236}">
                <a16:creationId xmlns:a16="http://schemas.microsoft.com/office/drawing/2014/main" id="{DE97D184-C184-FD04-376A-92ECB7EB2C24}"/>
              </a:ext>
            </a:extLst>
          </p:cNvPr>
          <p:cNvSpPr txBox="1"/>
          <p:nvPr/>
        </p:nvSpPr>
        <p:spPr>
          <a:xfrm>
            <a:off x="178574" y="4898988"/>
            <a:ext cx="11694978" cy="175432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121"/>
                </a:solidFill>
                <a:effectLst/>
                <a:uLnTx/>
                <a:uFillTx/>
                <a:latin typeface="Cambria" panose="02040503050406030204" pitchFamily="18" charset="0"/>
                <a:ea typeface="+mn-ea"/>
                <a:cs typeface="+mn-cs"/>
              </a:rPr>
              <a:t>One of the earliest biomarkers of CKD appears to be a decreased expression in α-Klotho, which is a co-receptor of the phosphatonin Fibroblast growth factor 23 (FGF-23) .This peptide is secreted by osteocytes and osteoblasts in response to elevated phosphate and calcitriol levels thus allowing for increased excretion of phosphate. The resistance to FGF-23 by the decreased expression of α-Klotho leads to an increase in FGF-23 production, a decrease in calcitriol, relative hypocalcemia, and secondary hyperparathyroidism. his cascade eventually results in PTH receptor down-regulation with subsequent skeletal resistance to PTH action </a:t>
            </a:r>
            <a:r>
              <a:rPr kumimoji="0" lang="it-IT" sz="1600" b="0" i="0" strike="noStrike" kern="1200" cap="none" spc="0" normalizeH="0" baseline="0" noProof="0" dirty="0">
                <a:ln>
                  <a:noFill/>
                </a:ln>
                <a:solidFill>
                  <a:srgbClr val="376FAA"/>
                </a:solidFill>
                <a:effectLst/>
                <a:uLnTx/>
                <a:uFillTx/>
                <a:latin typeface="Helvetica Neue"/>
                <a:ea typeface="+mn-ea"/>
                <a:cs typeface="+mn-cs"/>
              </a:rPr>
              <a:t>J Clin Transl Endocrinol.</a:t>
            </a:r>
            <a:r>
              <a:rPr kumimoji="0" lang="it-IT" sz="1600" b="0" i="0" strike="noStrike" kern="1200" cap="none" spc="0" normalizeH="0" baseline="0" noProof="0" dirty="0">
                <a:ln>
                  <a:noFill/>
                </a:ln>
                <a:solidFill>
                  <a:srgbClr val="212121"/>
                </a:solidFill>
                <a:effectLst/>
                <a:uLnTx/>
                <a:uFillTx/>
                <a:latin typeface="Helvetica Neue"/>
                <a:ea typeface="+mn-ea"/>
                <a:cs typeface="+mn-cs"/>
              </a:rPr>
              <a:t> 2016 Sep; 5: 32–35.</a:t>
            </a:r>
            <a:endParaRPr kumimoji="0" lang="en-US" sz="1800" b="0" i="0" strike="noStrike" kern="1200" cap="none" spc="0" normalizeH="0" baseline="0" noProof="0" dirty="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52138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052868-C866-E5EB-4EA4-6E1C51409FF7}"/>
              </a:ext>
            </a:extLst>
          </p:cNvPr>
          <p:cNvPicPr>
            <a:picLocks noChangeAspect="1"/>
          </p:cNvPicPr>
          <p:nvPr/>
        </p:nvPicPr>
        <p:blipFill>
          <a:blip r:embed="rId2"/>
          <a:stretch>
            <a:fillRect/>
          </a:stretch>
        </p:blipFill>
        <p:spPr>
          <a:xfrm>
            <a:off x="840881" y="139587"/>
            <a:ext cx="4996543" cy="6578825"/>
          </a:xfrm>
          <a:prstGeom prst="rect">
            <a:avLst/>
          </a:prstGeom>
        </p:spPr>
      </p:pic>
      <p:sp>
        <p:nvSpPr>
          <p:cNvPr id="5" name="TextBox 4">
            <a:extLst>
              <a:ext uri="{FF2B5EF4-FFF2-40B4-BE49-F238E27FC236}">
                <a16:creationId xmlns:a16="http://schemas.microsoft.com/office/drawing/2014/main" id="{BF510EF5-A554-DB35-1D41-90E8AEA8B552}"/>
              </a:ext>
            </a:extLst>
          </p:cNvPr>
          <p:cNvSpPr txBox="1"/>
          <p:nvPr/>
        </p:nvSpPr>
        <p:spPr>
          <a:xfrm>
            <a:off x="5837424" y="335844"/>
            <a:ext cx="6098344" cy="618630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URWPalladioL-Roma"/>
                <a:ea typeface="+mn-ea"/>
                <a:cs typeface="+mn-cs"/>
              </a:rPr>
              <a:t>(A) decrease clearance of FGF-23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URWPalladioL-Roma"/>
                <a:ea typeface="+mn-ea"/>
                <a:cs typeface="+mn-cs"/>
              </a:rPr>
              <a:t>(B) decrease phosphaturic effect of FGF-23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URWPalladioL-Roma"/>
                <a:ea typeface="+mn-ea"/>
                <a:cs typeface="+mn-cs"/>
              </a:rPr>
              <a:t>(C) inhibit 1-hydroxylase in proximal tubule of kidney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URWPalladioL-Roma"/>
                <a:ea typeface="+mn-ea"/>
                <a:cs typeface="+mn-cs"/>
              </a:rPr>
              <a:t>(D) increase renal tubular resorption of phosphate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URWPalladioL-Roma"/>
                <a:ea typeface="+mn-ea"/>
                <a:cs typeface="+mn-cs"/>
              </a:rPr>
              <a:t>(E) induce hypocalcemia, decrease calcitriol, increase PTH gene expression and PTH secretion </a:t>
            </a:r>
            <a:endParaRPr lang="en-US" dirty="0">
              <a:solidFill>
                <a:srgbClr val="000000"/>
              </a:solidFill>
              <a:latin typeface="URWPalladioL-Rom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URWPalladioL-Roma"/>
                <a:ea typeface="+mn-ea"/>
                <a:cs typeface="+mn-cs"/>
              </a:rPr>
              <a:t>(F) decrease its inhibitory effect</a:t>
            </a:r>
            <a:r>
              <a:rPr lang="en-US" dirty="0">
                <a:solidFill>
                  <a:srgbClr val="000000"/>
                </a:solidFill>
                <a:latin typeface="URWPalladioL-Roma"/>
              </a:rPr>
              <a:t> </a:t>
            </a:r>
            <a:r>
              <a:rPr kumimoji="0" lang="en-US" sz="1800" b="0" i="0" u="none" strike="noStrike" kern="1200" cap="none" spc="0" normalizeH="0" baseline="0" noProof="0" dirty="0">
                <a:ln>
                  <a:noFill/>
                </a:ln>
                <a:solidFill>
                  <a:srgbClr val="000000"/>
                </a:solidFill>
                <a:effectLst/>
                <a:uLnTx/>
                <a:uFillTx/>
                <a:latin typeface="URWPalladioL-Roma"/>
                <a:ea typeface="+mn-ea"/>
                <a:cs typeface="+mn-cs"/>
              </a:rPr>
              <a:t>of due to decreased FGFR1 and kloth protein </a:t>
            </a:r>
            <a:endParaRPr lang="en-US" dirty="0">
              <a:solidFill>
                <a:srgbClr val="000000"/>
              </a:solidFill>
              <a:latin typeface="URWPalladioL-Rom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URWPalladioL-Roma"/>
                <a:ea typeface="+mn-ea"/>
                <a:cs typeface="+mn-cs"/>
              </a:rPr>
              <a:t>(G) inhibit 1-hydroxylase </a:t>
            </a:r>
            <a:endParaRPr lang="en-US" dirty="0">
              <a:solidFill>
                <a:srgbClr val="000000"/>
              </a:solidFill>
              <a:latin typeface="URWPalladioL-Rom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URWPalladioL-Roma"/>
                <a:ea typeface="+mn-ea"/>
                <a:cs typeface="+mn-cs"/>
              </a:rPr>
              <a:t>(H) Decrease intestinal absorption of Ca and decrease Ca release from bone </a:t>
            </a:r>
            <a:endParaRPr lang="en-US" dirty="0">
              <a:solidFill>
                <a:srgbClr val="000000"/>
              </a:solidFill>
              <a:latin typeface="URWPalladioL-Rom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URWPalladioL-Roma"/>
                <a:ea typeface="+mn-ea"/>
                <a:cs typeface="+mn-cs"/>
              </a:rPr>
              <a:t>(I) decrease number of VDRs in parathyroid cells and decrease its inhibitory effect on parathyroid gland </a:t>
            </a:r>
            <a:endParaRPr lang="en-US" dirty="0">
              <a:solidFill>
                <a:srgbClr val="000000"/>
              </a:solidFill>
              <a:latin typeface="URWPalladioL-Rom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URWPalladioL-Roma"/>
                <a:ea typeface="+mn-ea"/>
                <a:cs typeface="+mn-cs"/>
              </a:rPr>
              <a:t>(J) Increase PTH mRNA concentration  and decreased expression of the calcium-sensing receptor (CaSR) on parathyroid gland </a:t>
            </a:r>
            <a:endParaRPr lang="en-US" dirty="0">
              <a:solidFill>
                <a:srgbClr val="000000"/>
              </a:solidFill>
              <a:latin typeface="URWPalladioL-Rom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URWPalladioL-Roma"/>
                <a:ea typeface="+mn-ea"/>
                <a:cs typeface="+mn-cs"/>
              </a:rPr>
              <a:t>(K) Indoxyl sulfate decreases the expression of PTH1 receptor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URWPalladioL-Roma"/>
                <a:ea typeface="+mn-ea"/>
                <a:cs typeface="+mn-cs"/>
              </a:rPr>
              <a:t>(L) the physicochemical precipitation of inorganic phosphate and calcium can indirectly give rise to skeletal resistance to PTH (M) Indoxyl sulfate increases CpG hypermethylation of the Kloth gene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URWPalladioL-Roma"/>
                <a:ea typeface="+mn-ea"/>
                <a:cs typeface="+mn-cs"/>
              </a:rPr>
              <a:t>(N) P-</a:t>
            </a:r>
            <a:r>
              <a:rPr kumimoji="0" lang="en-US" sz="1800" b="0" i="0" u="none" strike="noStrike" kern="1200" cap="none" spc="0" normalizeH="0" baseline="0" noProof="0" dirty="0" err="1">
                <a:ln>
                  <a:noFill/>
                </a:ln>
                <a:solidFill>
                  <a:srgbClr val="000000"/>
                </a:solidFill>
                <a:effectLst/>
                <a:uLnTx/>
                <a:uFillTx/>
                <a:latin typeface="URWPalladioL-Roma"/>
                <a:ea typeface="+mn-ea"/>
                <a:cs typeface="+mn-cs"/>
              </a:rPr>
              <a:t>cresyl</a:t>
            </a:r>
            <a:r>
              <a:rPr kumimoji="0" lang="en-US" sz="1800" b="0" i="0" u="none" strike="noStrike" kern="1200" cap="none" spc="0" normalizeH="0" baseline="0" noProof="0" dirty="0">
                <a:ln>
                  <a:noFill/>
                </a:ln>
                <a:solidFill>
                  <a:srgbClr val="000000"/>
                </a:solidFill>
                <a:effectLst/>
                <a:uLnTx/>
                <a:uFillTx/>
                <a:latin typeface="URWPalladioL-Roma"/>
                <a:ea typeface="+mn-ea"/>
                <a:cs typeface="+mn-cs"/>
              </a:rPr>
              <a:t> sulfate induces osteoblastic dysfunction </a:t>
            </a: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8F81F605-18E5-AD09-4323-D70958759E68}"/>
              </a:ext>
            </a:extLst>
          </p:cNvPr>
          <p:cNvSpPr txBox="1"/>
          <p:nvPr/>
        </p:nvSpPr>
        <p:spPr>
          <a:xfrm>
            <a:off x="2276" y="6522153"/>
            <a:ext cx="6093724"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URWPalladioL-Ital"/>
                <a:ea typeface="+mn-ea"/>
                <a:cs typeface="+mn-cs"/>
              </a:rPr>
              <a:t>Int. J. Mol. </a:t>
            </a:r>
            <a:r>
              <a:rPr kumimoji="0" lang="fr-FR" sz="1200" b="0" i="0" u="none" strike="noStrike" kern="1200" cap="none" spc="0" normalizeH="0" baseline="0" noProof="0" dirty="0" err="1">
                <a:ln>
                  <a:noFill/>
                </a:ln>
                <a:solidFill>
                  <a:prstClr val="black"/>
                </a:solidFill>
                <a:effectLst/>
                <a:uLnTx/>
                <a:uFillTx/>
                <a:latin typeface="URWPalladioL-Ital"/>
                <a:ea typeface="+mn-ea"/>
                <a:cs typeface="+mn-cs"/>
              </a:rPr>
              <a:t>Sci</a:t>
            </a:r>
            <a:r>
              <a:rPr kumimoji="0" lang="fr-FR" sz="1200" b="0" i="0" u="none" strike="noStrike" kern="1200" cap="none" spc="0" normalizeH="0" baseline="0" noProof="0" dirty="0">
                <a:ln>
                  <a:noFill/>
                </a:ln>
                <a:solidFill>
                  <a:prstClr val="black"/>
                </a:solidFill>
                <a:effectLst/>
                <a:uLnTx/>
                <a:uFillTx/>
                <a:latin typeface="URWPalladioL-Ital"/>
                <a:ea typeface="+mn-ea"/>
                <a:cs typeface="+mn-cs"/>
              </a:rPr>
              <a:t>. </a:t>
            </a:r>
            <a:r>
              <a:rPr kumimoji="0" lang="fr-FR" sz="1200" b="1" i="0" u="none" strike="noStrike" kern="1200" cap="none" spc="0" normalizeH="0" baseline="0" noProof="0" dirty="0">
                <a:ln>
                  <a:noFill/>
                </a:ln>
                <a:solidFill>
                  <a:prstClr val="black"/>
                </a:solidFill>
                <a:effectLst/>
                <a:uLnTx/>
                <a:uFillTx/>
                <a:latin typeface="URWPalladioL-Bold"/>
                <a:ea typeface="+mn-ea"/>
                <a:cs typeface="+mn-cs"/>
              </a:rPr>
              <a:t>2020</a:t>
            </a:r>
            <a:r>
              <a:rPr kumimoji="0" lang="fr-FR" sz="1200" b="0" i="0" u="none" strike="noStrike" kern="1200" cap="none" spc="0" normalizeH="0" baseline="0" noProof="0" dirty="0">
                <a:ln>
                  <a:noFill/>
                </a:ln>
                <a:solidFill>
                  <a:prstClr val="black"/>
                </a:solidFill>
                <a:effectLst/>
                <a:uLnTx/>
                <a:uFillTx/>
                <a:latin typeface="URWPalladioL-Roma"/>
                <a:ea typeface="+mn-ea"/>
                <a:cs typeface="+mn-cs"/>
              </a:rPr>
              <a:t>, </a:t>
            </a:r>
            <a:r>
              <a:rPr kumimoji="0" lang="fr-FR" sz="1200" b="0" i="0" u="none" strike="noStrike" kern="1200" cap="none" spc="0" normalizeH="0" baseline="0" noProof="0" dirty="0">
                <a:ln>
                  <a:noFill/>
                </a:ln>
                <a:solidFill>
                  <a:prstClr val="black"/>
                </a:solidFill>
                <a:effectLst/>
                <a:uLnTx/>
                <a:uFillTx/>
                <a:latin typeface="URWPalladioL-Ital"/>
                <a:ea typeface="+mn-ea"/>
                <a:cs typeface="+mn-cs"/>
              </a:rPr>
              <a:t>21</a:t>
            </a:r>
            <a:r>
              <a:rPr kumimoji="0" lang="fr-FR" sz="1200" b="0" i="0" u="none" strike="noStrike" kern="1200" cap="none" spc="0" normalizeH="0" baseline="0" noProof="0" dirty="0">
                <a:ln>
                  <a:noFill/>
                </a:ln>
                <a:solidFill>
                  <a:prstClr val="black"/>
                </a:solidFill>
                <a:effectLst/>
                <a:uLnTx/>
                <a:uFillTx/>
                <a:latin typeface="URWPalladioL-Roma"/>
                <a:ea typeface="+mn-ea"/>
                <a:cs typeface="+mn-cs"/>
              </a:rPr>
              <a:t>, 6846; doi:10.3390</a:t>
            </a:r>
            <a:r>
              <a:rPr kumimoji="0" lang="fr-FR" sz="1200" b="0" i="0" u="none" strike="noStrike" kern="1200" cap="none" spc="0" normalizeH="0" baseline="0" noProof="0" dirty="0">
                <a:ln>
                  <a:noFill/>
                </a:ln>
                <a:solidFill>
                  <a:prstClr val="black"/>
                </a:solidFill>
                <a:effectLst/>
                <a:uLnTx/>
                <a:uFillTx/>
                <a:latin typeface="Rpxr"/>
                <a:ea typeface="+mn-ea"/>
                <a:cs typeface="+mn-cs"/>
              </a:rPr>
              <a:t>/</a:t>
            </a:r>
            <a:r>
              <a:rPr kumimoji="0" lang="fr-FR" sz="1200" b="0" i="0" u="none" strike="noStrike" kern="1200" cap="none" spc="0" normalizeH="0" baseline="0" noProof="0" dirty="0">
                <a:ln>
                  <a:noFill/>
                </a:ln>
                <a:solidFill>
                  <a:prstClr val="black"/>
                </a:solidFill>
                <a:effectLst/>
                <a:uLnTx/>
                <a:uFillTx/>
                <a:latin typeface="URWPalladioL-Roma"/>
                <a:ea typeface="+mn-ea"/>
                <a:cs typeface="+mn-cs"/>
              </a:rPr>
              <a:t>ijms21186846</a:t>
            </a:r>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23155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57E01-4C1D-9851-A273-1BDCFCCF1994}"/>
              </a:ext>
            </a:extLst>
          </p:cNvPr>
          <p:cNvSpPr>
            <a:spLocks noGrp="1"/>
          </p:cNvSpPr>
          <p:nvPr>
            <p:ph type="title"/>
          </p:nvPr>
        </p:nvSpPr>
        <p:spPr>
          <a:xfrm>
            <a:off x="0" y="0"/>
            <a:ext cx="12192000" cy="1325563"/>
          </a:xfrm>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p>
            <a:pPr algn="ctr"/>
            <a:r>
              <a:rPr lang="en-US" sz="4000" kern="1200" dirty="0">
                <a:solidFill>
                  <a:schemeClr val="tx1"/>
                </a:solidFill>
                <a:latin typeface="+mj-lt"/>
                <a:ea typeface="+mj-ea"/>
                <a:cs typeface="+mj-cs"/>
              </a:rPr>
              <a:t>Adynamic bone disease Vs Dynamic bone disease </a:t>
            </a:r>
          </a:p>
        </p:txBody>
      </p:sp>
      <p:graphicFrame>
        <p:nvGraphicFramePr>
          <p:cNvPr id="6" name="Content Placeholder 2">
            <a:extLst>
              <a:ext uri="{FF2B5EF4-FFF2-40B4-BE49-F238E27FC236}">
                <a16:creationId xmlns:a16="http://schemas.microsoft.com/office/drawing/2014/main" id="{688E38E7-E84F-5A89-6634-5B7D106AD1A9}"/>
              </a:ext>
            </a:extLst>
          </p:cNvPr>
          <p:cNvGraphicFramePr>
            <a:graphicFrameLocks noGrp="1"/>
          </p:cNvGraphicFramePr>
          <p:nvPr>
            <p:ph idx="1"/>
          </p:nvPr>
        </p:nvGraphicFramePr>
        <p:xfrm>
          <a:off x="120747" y="1628677"/>
          <a:ext cx="1182272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F4E3206-FA44-A3E5-3116-DF32FC539D53}"/>
              </a:ext>
            </a:extLst>
          </p:cNvPr>
          <p:cNvSpPr txBox="1"/>
          <p:nvPr/>
        </p:nvSpPr>
        <p:spPr>
          <a:xfrm>
            <a:off x="120747" y="6488668"/>
            <a:ext cx="6127844" cy="276999"/>
          </a:xfrm>
          <a:prstGeom prst="rect">
            <a:avLst/>
          </a:prstGeom>
          <a:noFill/>
        </p:spPr>
        <p:txBody>
          <a:bodyPr wrap="square">
            <a:spAutoFit/>
          </a:bodyPr>
          <a:lstStyle/>
          <a:p>
            <a:r>
              <a:rPr lang="it-IT" sz="1200" b="0" i="0" u="sng" dirty="0">
                <a:solidFill>
                  <a:srgbClr val="376FAA"/>
                </a:solidFill>
                <a:effectLst/>
                <a:latin typeface="Helvetica Neue"/>
              </a:rPr>
              <a:t>J Clin Transl Endocrinol.</a:t>
            </a:r>
            <a:r>
              <a:rPr lang="it-IT" sz="1200" b="0" i="0" dirty="0">
                <a:solidFill>
                  <a:srgbClr val="212121"/>
                </a:solidFill>
                <a:effectLst/>
                <a:latin typeface="Helvetica Neue"/>
              </a:rPr>
              <a:t> 2016 Sep; 5: 32–35.</a:t>
            </a:r>
            <a:endParaRPr lang="en-US" sz="1200" dirty="0"/>
          </a:p>
        </p:txBody>
      </p:sp>
    </p:spTree>
    <p:extLst>
      <p:ext uri="{BB962C8B-B14F-4D97-AF65-F5344CB8AC3E}">
        <p14:creationId xmlns:p14="http://schemas.microsoft.com/office/powerpoint/2010/main" val="3540281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357E01-4C1D-9851-A273-1BDCFCCF1994}"/>
              </a:ext>
            </a:extLst>
          </p:cNvPr>
          <p:cNvSpPr>
            <a:spLocks noGrp="1"/>
          </p:cNvSpPr>
          <p:nvPr>
            <p:ph type="title"/>
          </p:nvPr>
        </p:nvSpPr>
        <p:spPr>
          <a:xfrm>
            <a:off x="838200" y="557188"/>
            <a:ext cx="10515600" cy="1133499"/>
          </a:xfrm>
        </p:spPr>
        <p:style>
          <a:lnRef idx="3">
            <a:schemeClr val="lt1"/>
          </a:lnRef>
          <a:fillRef idx="1">
            <a:schemeClr val="accent3"/>
          </a:fillRef>
          <a:effectRef idx="1">
            <a:schemeClr val="accent3"/>
          </a:effectRef>
          <a:fontRef idx="minor">
            <a:schemeClr val="lt1"/>
          </a:fontRef>
        </p:style>
        <p:txBody>
          <a:bodyPr vert="horz" lIns="91440" tIns="45720" rIns="91440" bIns="45720" rtlCol="0">
            <a:normAutofit/>
          </a:bodyPr>
          <a:lstStyle/>
          <a:p>
            <a:pPr algn="ctr"/>
            <a:r>
              <a:rPr lang="en-US" sz="3600" kern="1200">
                <a:latin typeface="+mj-lt"/>
                <a:ea typeface="+mj-ea"/>
                <a:cs typeface="+mj-cs"/>
              </a:rPr>
              <a:t>Adynamic bone disease Vs Dynamic bone disease </a:t>
            </a:r>
          </a:p>
        </p:txBody>
      </p:sp>
      <p:graphicFrame>
        <p:nvGraphicFramePr>
          <p:cNvPr id="6" name="Content Placeholder 2">
            <a:extLst>
              <a:ext uri="{FF2B5EF4-FFF2-40B4-BE49-F238E27FC236}">
                <a16:creationId xmlns:a16="http://schemas.microsoft.com/office/drawing/2014/main" id="{A3F433E3-F05E-0698-D716-4DACDACF8A56}"/>
              </a:ext>
            </a:extLst>
          </p:cNvPr>
          <p:cNvGraphicFramePr>
            <a:graphicFrameLocks noGrp="1"/>
          </p:cNvGraphicFramePr>
          <p:nvPr>
            <p:ph idx="1"/>
            <p:extLst>
              <p:ext uri="{D42A27DB-BD31-4B8C-83A1-F6EECF244321}">
                <p14:modId xmlns:p14="http://schemas.microsoft.com/office/powerpoint/2010/main" val="115731054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8C020B5A-F76A-49DD-6D88-11B550A99C54}"/>
              </a:ext>
            </a:extLst>
          </p:cNvPr>
          <p:cNvSpPr txBox="1"/>
          <p:nvPr/>
        </p:nvSpPr>
        <p:spPr>
          <a:xfrm>
            <a:off x="120747" y="6488668"/>
            <a:ext cx="6127844" cy="276999"/>
          </a:xfrm>
          <a:prstGeom prst="rect">
            <a:avLst/>
          </a:prstGeom>
          <a:noFill/>
        </p:spPr>
        <p:txBody>
          <a:bodyPr wrap="square">
            <a:spAutoFit/>
          </a:bodyPr>
          <a:lstStyle/>
          <a:p>
            <a:r>
              <a:rPr lang="it-IT" sz="1200" b="0" i="0" u="sng" dirty="0">
                <a:solidFill>
                  <a:srgbClr val="376FAA"/>
                </a:solidFill>
                <a:effectLst/>
                <a:latin typeface="Helvetica Neue"/>
              </a:rPr>
              <a:t>J Clin Transl Endocrinol.</a:t>
            </a:r>
            <a:r>
              <a:rPr lang="it-IT" sz="1200" b="0" i="0" dirty="0">
                <a:solidFill>
                  <a:srgbClr val="212121"/>
                </a:solidFill>
                <a:effectLst/>
                <a:latin typeface="Helvetica Neue"/>
              </a:rPr>
              <a:t> 2016 Sep; 5: 32–35.</a:t>
            </a:r>
            <a:endParaRPr lang="en-US" sz="1200" dirty="0"/>
          </a:p>
        </p:txBody>
      </p:sp>
    </p:spTree>
    <p:extLst>
      <p:ext uri="{BB962C8B-B14F-4D97-AF65-F5344CB8AC3E}">
        <p14:creationId xmlns:p14="http://schemas.microsoft.com/office/powerpoint/2010/main" val="3120461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357E01-4C1D-9851-A273-1BDCFCCF1994}"/>
              </a:ext>
            </a:extLst>
          </p:cNvPr>
          <p:cNvSpPr>
            <a:spLocks noGrp="1"/>
          </p:cNvSpPr>
          <p:nvPr>
            <p:ph type="title"/>
          </p:nvPr>
        </p:nvSpPr>
        <p:spPr>
          <a:xfrm>
            <a:off x="838200" y="556995"/>
            <a:ext cx="10515600" cy="1133693"/>
          </a:xfrm>
        </p:spPr>
        <p:style>
          <a:lnRef idx="3">
            <a:schemeClr val="lt1"/>
          </a:lnRef>
          <a:fillRef idx="1">
            <a:schemeClr val="accent3"/>
          </a:fillRef>
          <a:effectRef idx="1">
            <a:schemeClr val="accent3"/>
          </a:effectRef>
          <a:fontRef idx="minor">
            <a:schemeClr val="lt1"/>
          </a:fontRef>
        </p:style>
        <p:txBody>
          <a:bodyPr vert="horz" lIns="91440" tIns="45720" rIns="91440" bIns="45720" rtlCol="0">
            <a:normAutofit/>
          </a:bodyPr>
          <a:lstStyle/>
          <a:p>
            <a:r>
              <a:rPr lang="en-US" sz="5200" kern="1200">
                <a:latin typeface="+mj-lt"/>
                <a:ea typeface="+mj-ea"/>
                <a:cs typeface="+mj-cs"/>
              </a:rPr>
              <a:t>Continuous PTH vs Pulsatile PTH </a:t>
            </a:r>
          </a:p>
        </p:txBody>
      </p:sp>
      <p:graphicFrame>
        <p:nvGraphicFramePr>
          <p:cNvPr id="6" name="Content Placeholder 2">
            <a:extLst>
              <a:ext uri="{FF2B5EF4-FFF2-40B4-BE49-F238E27FC236}">
                <a16:creationId xmlns:a16="http://schemas.microsoft.com/office/drawing/2014/main" id="{C8A9F27E-D820-CE60-BE51-BF98FF2A9223}"/>
              </a:ext>
            </a:extLst>
          </p:cNvPr>
          <p:cNvGraphicFramePr>
            <a:graphicFrameLocks noGrp="1"/>
          </p:cNvGraphicFramePr>
          <p:nvPr>
            <p:ph idx="1"/>
            <p:extLst>
              <p:ext uri="{D42A27DB-BD31-4B8C-83A1-F6EECF244321}">
                <p14:modId xmlns:p14="http://schemas.microsoft.com/office/powerpoint/2010/main" val="22820968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76C223AD-7424-CA8B-A3B9-4B0E995D6417}"/>
              </a:ext>
            </a:extLst>
          </p:cNvPr>
          <p:cNvSpPr txBox="1"/>
          <p:nvPr/>
        </p:nvSpPr>
        <p:spPr>
          <a:xfrm>
            <a:off x="0" y="6251104"/>
            <a:ext cx="6127844" cy="646331"/>
          </a:xfrm>
          <a:prstGeom prst="rect">
            <a:avLst/>
          </a:prstGeom>
          <a:noFill/>
        </p:spPr>
        <p:txBody>
          <a:bodyPr wrap="square">
            <a:spAutoFit/>
          </a:bodyPr>
          <a:lstStyle/>
          <a:p>
            <a:r>
              <a:rPr lang="en-US" sz="1200" b="0" i="0" u="sng" dirty="0">
                <a:solidFill>
                  <a:srgbClr val="376FAA"/>
                </a:solidFill>
                <a:effectLst/>
                <a:latin typeface="Helvetica Neue"/>
                <a:hlinkClick r:id="rId7"/>
              </a:rPr>
              <a:t>J Bone Metab.</a:t>
            </a:r>
            <a:r>
              <a:rPr lang="en-US" sz="1200" b="0" i="0" dirty="0">
                <a:solidFill>
                  <a:srgbClr val="212121"/>
                </a:solidFill>
                <a:effectLst/>
                <a:latin typeface="Helvetica Neue"/>
              </a:rPr>
              <a:t> 2020 Feb; 27(1): 1–13</a:t>
            </a:r>
          </a:p>
          <a:p>
            <a:r>
              <a:rPr lang="da-DK" sz="1200" b="0" i="1" dirty="0">
                <a:solidFill>
                  <a:srgbClr val="222222"/>
                </a:solidFill>
                <a:effectLst/>
                <a:latin typeface="-apple-system"/>
              </a:rPr>
              <a:t>Nat Rev Drug Discov</a:t>
            </a:r>
            <a:r>
              <a:rPr lang="da-DK" sz="1200" b="0" i="0" dirty="0">
                <a:solidFill>
                  <a:srgbClr val="222222"/>
                </a:solidFill>
                <a:effectLst/>
                <a:latin typeface="-apple-system"/>
              </a:rPr>
              <a:t> </a:t>
            </a:r>
            <a:r>
              <a:rPr lang="da-DK" sz="1200" b="1" i="0" dirty="0">
                <a:solidFill>
                  <a:srgbClr val="222222"/>
                </a:solidFill>
                <a:effectLst/>
                <a:latin typeface="-apple-system"/>
              </a:rPr>
              <a:t>2</a:t>
            </a:r>
            <a:r>
              <a:rPr lang="da-DK" sz="1200" b="0" i="0" dirty="0">
                <a:solidFill>
                  <a:srgbClr val="222222"/>
                </a:solidFill>
                <a:effectLst/>
                <a:latin typeface="-apple-system"/>
              </a:rPr>
              <a:t>, 257–258 (2003).</a:t>
            </a:r>
          </a:p>
          <a:p>
            <a:r>
              <a:rPr lang="sv-SE" sz="1200" b="0" i="1" dirty="0">
                <a:solidFill>
                  <a:srgbClr val="222222"/>
                </a:solidFill>
                <a:effectLst/>
                <a:latin typeface="-apple-system"/>
              </a:rPr>
              <a:t>Nat Rev Endocrinol</a:t>
            </a:r>
            <a:r>
              <a:rPr lang="sv-SE" sz="1200" b="0" i="0" dirty="0">
                <a:solidFill>
                  <a:srgbClr val="222222"/>
                </a:solidFill>
                <a:effectLst/>
                <a:latin typeface="-apple-system"/>
              </a:rPr>
              <a:t> </a:t>
            </a:r>
            <a:r>
              <a:rPr lang="sv-SE" sz="1200" b="1" i="0" dirty="0">
                <a:solidFill>
                  <a:srgbClr val="222222"/>
                </a:solidFill>
                <a:effectLst/>
                <a:latin typeface="-apple-system"/>
              </a:rPr>
              <a:t>7</a:t>
            </a:r>
            <a:r>
              <a:rPr lang="sv-SE" sz="1200" b="0" i="0" dirty="0">
                <a:solidFill>
                  <a:srgbClr val="222222"/>
                </a:solidFill>
                <a:effectLst/>
                <a:latin typeface="-apple-system"/>
              </a:rPr>
              <a:t>, 647–656 (2011).</a:t>
            </a:r>
            <a:endParaRPr lang="en-US" sz="1200" dirty="0"/>
          </a:p>
        </p:txBody>
      </p:sp>
    </p:spTree>
    <p:extLst>
      <p:ext uri="{BB962C8B-B14F-4D97-AF65-F5344CB8AC3E}">
        <p14:creationId xmlns:p14="http://schemas.microsoft.com/office/powerpoint/2010/main" val="4073019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CD4EC28-89E3-8AB6-30E2-C98FF819EDF4}"/>
              </a:ext>
            </a:extLst>
          </p:cNvPr>
          <p:cNvPicPr>
            <a:picLocks noChangeAspect="1"/>
          </p:cNvPicPr>
          <p:nvPr/>
        </p:nvPicPr>
        <p:blipFill rotWithShape="1">
          <a:blip r:embed="rId2"/>
          <a:srcRect r="1322" b="-1"/>
          <a:stretch/>
        </p:blipFill>
        <p:spPr>
          <a:xfrm>
            <a:off x="307775" y="261437"/>
            <a:ext cx="11576450" cy="6335126"/>
          </a:xfrm>
          <a:prstGeom prst="rect">
            <a:avLst/>
          </a:prstGeom>
        </p:spPr>
      </p:pic>
    </p:spTree>
    <p:extLst>
      <p:ext uri="{BB962C8B-B14F-4D97-AF65-F5344CB8AC3E}">
        <p14:creationId xmlns:p14="http://schemas.microsoft.com/office/powerpoint/2010/main" val="2873714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969589-EA8A-75CD-8709-39DB66375B25}"/>
              </a:ext>
            </a:extLst>
          </p:cNvPr>
          <p:cNvPicPr>
            <a:picLocks noChangeAspect="1"/>
          </p:cNvPicPr>
          <p:nvPr/>
        </p:nvPicPr>
        <p:blipFill rotWithShape="1">
          <a:blip r:embed="rId2"/>
          <a:srcRect l="19846" t="21935" r="21077" b="13418"/>
          <a:stretch/>
        </p:blipFill>
        <p:spPr>
          <a:xfrm>
            <a:off x="1724447" y="0"/>
            <a:ext cx="8047350" cy="4951005"/>
          </a:xfrm>
          <a:prstGeom prst="rect">
            <a:avLst/>
          </a:prstGeom>
        </p:spPr>
      </p:pic>
      <p:sp>
        <p:nvSpPr>
          <p:cNvPr id="7" name="TextBox 6">
            <a:extLst>
              <a:ext uri="{FF2B5EF4-FFF2-40B4-BE49-F238E27FC236}">
                <a16:creationId xmlns:a16="http://schemas.microsoft.com/office/drawing/2014/main" id="{AE3D7F96-B557-D997-E7AD-8BB7F28B3DA3}"/>
              </a:ext>
            </a:extLst>
          </p:cNvPr>
          <p:cNvSpPr txBox="1"/>
          <p:nvPr/>
        </p:nvSpPr>
        <p:spPr>
          <a:xfrm>
            <a:off x="529988" y="5148617"/>
            <a:ext cx="11132024" cy="1323439"/>
          </a:xfrm>
          <a:prstGeom prst="rect">
            <a:avLst/>
          </a:prstGeom>
          <a:noFill/>
        </p:spPr>
        <p:txBody>
          <a:bodyPr wrap="square">
            <a:spAutoFit/>
          </a:bodyPr>
          <a:lstStyle/>
          <a:p>
            <a:pPr algn="ctr"/>
            <a:r>
              <a:rPr lang="en-US" sz="1600" dirty="0"/>
              <a:t>Table 5: Bone-specific alkaline phosphatase (BAP) is synthesized by the osteoblasts; reference range is approximately 7-27mcg/L. Intact parathyroid hormone (PTH) reference range is 10-65 pg/ml. KDIGO guidelines recommend maintaining intact PTH in the range of 2-9 times the upper range of normal in dialysis patients. A low intact PTH (e.g., below 100 pg/ml) in a dialysis patient is consistent with low bone turnover state such as adynamic bone disease, while a high intact PTH (e.g., above 600 pg/ml) is consistent with high bone turnover state such as secondary hyperparathyroidism</a:t>
            </a:r>
          </a:p>
        </p:txBody>
      </p:sp>
      <p:sp>
        <p:nvSpPr>
          <p:cNvPr id="10" name="TextBox 9">
            <a:extLst>
              <a:ext uri="{FF2B5EF4-FFF2-40B4-BE49-F238E27FC236}">
                <a16:creationId xmlns:a16="http://schemas.microsoft.com/office/drawing/2014/main" id="{9C74D922-9856-150D-091A-5ACDF2875520}"/>
              </a:ext>
            </a:extLst>
          </p:cNvPr>
          <p:cNvSpPr txBox="1"/>
          <p:nvPr/>
        </p:nvSpPr>
        <p:spPr>
          <a:xfrm>
            <a:off x="0" y="6566888"/>
            <a:ext cx="6093724" cy="307777"/>
          </a:xfrm>
          <a:prstGeom prst="rect">
            <a:avLst/>
          </a:prstGeom>
          <a:noFill/>
        </p:spPr>
        <p:txBody>
          <a:bodyPr wrap="square">
            <a:spAutoFit/>
          </a:bodyPr>
          <a:lstStyle/>
          <a:p>
            <a:r>
              <a:rPr lang="en-US" sz="1400" dirty="0"/>
              <a:t>Arch Intern Med Res 2022; 5 (2): 161-171 </a:t>
            </a:r>
          </a:p>
        </p:txBody>
      </p:sp>
    </p:spTree>
    <p:extLst>
      <p:ext uri="{BB962C8B-B14F-4D97-AF65-F5344CB8AC3E}">
        <p14:creationId xmlns:p14="http://schemas.microsoft.com/office/powerpoint/2010/main" val="1674622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5" name="Rectangle 205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CD78EE-0062-39BA-F641-BFD5821925DA}"/>
              </a:ext>
            </a:extLst>
          </p:cNvPr>
          <p:cNvSpPr>
            <a:spLocks noGrp="1"/>
          </p:cNvSpPr>
          <p:nvPr>
            <p:ph type="title"/>
          </p:nvPr>
        </p:nvSpPr>
        <p:spPr>
          <a:xfrm>
            <a:off x="9267909" y="2023110"/>
            <a:ext cx="2469624" cy="2846070"/>
          </a:xfr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r>
              <a:rPr lang="en-US" sz="3700" b="1" kern="1200">
                <a:solidFill>
                  <a:schemeClr val="tx1"/>
                </a:solidFill>
                <a:latin typeface="+mj-lt"/>
                <a:ea typeface="+mj-ea"/>
                <a:cs typeface="+mj-cs"/>
              </a:rPr>
              <a:t>Bone structure </a:t>
            </a:r>
          </a:p>
        </p:txBody>
      </p:sp>
      <p:sp>
        <p:nvSpPr>
          <p:cNvPr id="2066" name="Rectangle 205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Rectangle 205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Functions of the skeletal system 1. Support - framework for the body 2.  Protection - skull, vertebrae, ribcage … | Osteology, Anatomy bones, Bone  composition">
            <a:extLst>
              <a:ext uri="{FF2B5EF4-FFF2-40B4-BE49-F238E27FC236}">
                <a16:creationId xmlns:a16="http://schemas.microsoft.com/office/drawing/2014/main" id="{BEC33752-121B-F978-BA25-C28E9D4EF6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29" t="26335" r="30400" b="16315"/>
          <a:stretch/>
        </p:blipFill>
        <p:spPr bwMode="auto">
          <a:xfrm>
            <a:off x="545238" y="1010246"/>
            <a:ext cx="7608304" cy="4908464"/>
          </a:xfrm>
          <a:prstGeom prst="rect">
            <a:avLst/>
          </a:prstGeom>
          <a:noFill/>
          <a:extLst>
            <a:ext uri="{909E8E84-426E-40DD-AFC4-6F175D3DCCD1}">
              <a14:hiddenFill xmlns:a14="http://schemas.microsoft.com/office/drawing/2010/main">
                <a:solidFill>
                  <a:srgbClr val="FFFFFF"/>
                </a:solidFill>
              </a14:hiddenFill>
            </a:ext>
          </a:extLst>
        </p:spPr>
      </p:pic>
      <p:sp>
        <p:nvSpPr>
          <p:cNvPr id="2068" name="Rectangle 206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2242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5635D7-F3E8-0A68-79B6-F44BA02FB7BD}"/>
              </a:ext>
            </a:extLst>
          </p:cNvPr>
          <p:cNvSpPr>
            <a:spLocks noGrp="1"/>
          </p:cNvSpPr>
          <p:nvPr>
            <p:ph type="title"/>
          </p:nvPr>
        </p:nvSpPr>
        <p:spPr>
          <a:xfrm>
            <a:off x="838200" y="556995"/>
            <a:ext cx="10515600" cy="1133693"/>
          </a:xfrm>
        </p:spPr>
        <p:style>
          <a:lnRef idx="1">
            <a:schemeClr val="accent3"/>
          </a:lnRef>
          <a:fillRef idx="2">
            <a:schemeClr val="accent3"/>
          </a:fillRef>
          <a:effectRef idx="1">
            <a:schemeClr val="accent3"/>
          </a:effectRef>
          <a:fontRef idx="minor">
            <a:schemeClr val="dk1"/>
          </a:fontRef>
        </p:style>
        <p:txBody>
          <a:bodyPr>
            <a:normAutofit/>
          </a:bodyPr>
          <a:lstStyle/>
          <a:p>
            <a:r>
              <a:rPr lang="en-US" sz="5200"/>
              <a:t>Teriparatide </a:t>
            </a:r>
          </a:p>
        </p:txBody>
      </p:sp>
      <p:graphicFrame>
        <p:nvGraphicFramePr>
          <p:cNvPr id="6" name="Content Placeholder 2">
            <a:extLst>
              <a:ext uri="{FF2B5EF4-FFF2-40B4-BE49-F238E27FC236}">
                <a16:creationId xmlns:a16="http://schemas.microsoft.com/office/drawing/2014/main" id="{24C9823A-88C6-8468-CF8B-034D37FFDCB4}"/>
              </a:ext>
            </a:extLst>
          </p:cNvPr>
          <p:cNvGraphicFramePr>
            <a:graphicFrameLocks noGrp="1"/>
          </p:cNvGraphicFramePr>
          <p:nvPr>
            <p:ph idx="1"/>
            <p:extLst>
              <p:ext uri="{D42A27DB-BD31-4B8C-83A1-F6EECF244321}">
                <p14:modId xmlns:p14="http://schemas.microsoft.com/office/powerpoint/2010/main" val="542891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75865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2" name="Freeform: Shape 1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C4DABA-ADDE-A9C5-F79D-F4636CFBCC41}"/>
              </a:ext>
            </a:extLst>
          </p:cNvPr>
          <p:cNvPicPr>
            <a:picLocks noChangeAspect="1"/>
          </p:cNvPicPr>
          <p:nvPr/>
        </p:nvPicPr>
        <p:blipFill>
          <a:blip r:embed="rId2"/>
          <a:stretch>
            <a:fillRect/>
          </a:stretch>
        </p:blipFill>
        <p:spPr>
          <a:xfrm>
            <a:off x="643467" y="702732"/>
            <a:ext cx="10905066" cy="5452535"/>
          </a:xfrm>
          <a:prstGeom prst="rect">
            <a:avLst/>
          </a:prstGeom>
          <a:ln>
            <a:noFill/>
          </a:ln>
        </p:spPr>
      </p:pic>
    </p:spTree>
    <p:extLst>
      <p:ext uri="{BB962C8B-B14F-4D97-AF65-F5344CB8AC3E}">
        <p14:creationId xmlns:p14="http://schemas.microsoft.com/office/powerpoint/2010/main" val="1344812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719B8C-B519-E029-0DAD-FDC820932630}"/>
              </a:ext>
            </a:extLst>
          </p:cNvPr>
          <p:cNvPicPr>
            <a:picLocks noChangeAspect="1"/>
          </p:cNvPicPr>
          <p:nvPr/>
        </p:nvPicPr>
        <p:blipFill rotWithShape="1">
          <a:blip r:embed="rId2"/>
          <a:srcRect l="3923" t="9911" r="30192" b="30452"/>
          <a:stretch/>
        </p:blipFill>
        <p:spPr>
          <a:xfrm>
            <a:off x="576538" y="0"/>
            <a:ext cx="10602198" cy="5395583"/>
          </a:xfrm>
          <a:prstGeom prst="rect">
            <a:avLst/>
          </a:prstGeom>
        </p:spPr>
      </p:pic>
      <p:pic>
        <p:nvPicPr>
          <p:cNvPr id="4" name="Picture 3">
            <a:extLst>
              <a:ext uri="{FF2B5EF4-FFF2-40B4-BE49-F238E27FC236}">
                <a16:creationId xmlns:a16="http://schemas.microsoft.com/office/drawing/2014/main" id="{256DEF67-8BBF-9018-9776-159D9D2BFE65}"/>
              </a:ext>
            </a:extLst>
          </p:cNvPr>
          <p:cNvPicPr>
            <a:picLocks noChangeAspect="1"/>
          </p:cNvPicPr>
          <p:nvPr/>
        </p:nvPicPr>
        <p:blipFill rotWithShape="1">
          <a:blip r:embed="rId3"/>
          <a:srcRect l="242" t="36521" r="1439" b="44141"/>
          <a:stretch/>
        </p:blipFill>
        <p:spPr>
          <a:xfrm>
            <a:off x="286877" y="5532437"/>
            <a:ext cx="11618246" cy="1325563"/>
          </a:xfrm>
          <a:prstGeom prst="rect">
            <a:avLst/>
          </a:prstGeom>
        </p:spPr>
      </p:pic>
    </p:spTree>
    <p:extLst>
      <p:ext uri="{BB962C8B-B14F-4D97-AF65-F5344CB8AC3E}">
        <p14:creationId xmlns:p14="http://schemas.microsoft.com/office/powerpoint/2010/main" val="2642735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EC9AA6-3078-4CD5-07D3-FE1C3B68880C}"/>
              </a:ext>
            </a:extLst>
          </p:cNvPr>
          <p:cNvSpPr>
            <a:spLocks noGrp="1"/>
          </p:cNvSpPr>
          <p:nvPr>
            <p:ph type="title"/>
          </p:nvPr>
        </p:nvSpPr>
        <p:spPr>
          <a:xfrm>
            <a:off x="838200" y="557189"/>
            <a:ext cx="3374136" cy="5567891"/>
          </a:xfr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a:bodyPr>
          <a:lstStyle/>
          <a:p>
            <a:r>
              <a:rPr lang="en-US" sz="5200">
                <a:latin typeface="+mn-lt"/>
                <a:ea typeface="+mn-ea"/>
                <a:cs typeface="+mn-cs"/>
              </a:rPr>
              <a:t>Indications </a:t>
            </a:r>
          </a:p>
        </p:txBody>
      </p:sp>
      <p:graphicFrame>
        <p:nvGraphicFramePr>
          <p:cNvPr id="5" name="Content Placeholder 2">
            <a:extLst>
              <a:ext uri="{FF2B5EF4-FFF2-40B4-BE49-F238E27FC236}">
                <a16:creationId xmlns:a16="http://schemas.microsoft.com/office/drawing/2014/main" id="{A65AA966-C2E7-D6E5-A31B-8D596FB6A359}"/>
              </a:ext>
            </a:extLst>
          </p:cNvPr>
          <p:cNvGraphicFramePr>
            <a:graphicFrameLocks noGrp="1"/>
          </p:cNvGraphicFramePr>
          <p:nvPr>
            <p:ph idx="1"/>
            <p:extLst>
              <p:ext uri="{D42A27DB-BD31-4B8C-83A1-F6EECF244321}">
                <p14:modId xmlns:p14="http://schemas.microsoft.com/office/powerpoint/2010/main" val="3297274051"/>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6774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8FF735-429E-FE87-6FCB-36086FCBDF53}"/>
              </a:ext>
            </a:extLst>
          </p:cNvPr>
          <p:cNvSpPr>
            <a:spLocks noGrp="1"/>
          </p:cNvSpPr>
          <p:nvPr>
            <p:ph type="title"/>
          </p:nvPr>
        </p:nvSpPr>
        <p:spPr>
          <a:xfrm>
            <a:off x="838200" y="557188"/>
            <a:ext cx="10515600" cy="1133499"/>
          </a:xfr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a:bodyPr>
          <a:lstStyle/>
          <a:p>
            <a:pPr algn="ctr"/>
            <a:r>
              <a:rPr lang="en-US" sz="5200">
                <a:latin typeface="+mn-lt"/>
                <a:ea typeface="+mn-ea"/>
                <a:cs typeface="+mn-cs"/>
              </a:rPr>
              <a:t>Dosage</a:t>
            </a:r>
          </a:p>
        </p:txBody>
      </p:sp>
      <p:graphicFrame>
        <p:nvGraphicFramePr>
          <p:cNvPr id="5" name="Content Placeholder 2">
            <a:extLst>
              <a:ext uri="{FF2B5EF4-FFF2-40B4-BE49-F238E27FC236}">
                <a16:creationId xmlns:a16="http://schemas.microsoft.com/office/drawing/2014/main" id="{68CABB1B-B563-B65E-BFC6-24A1B7CF6ACC}"/>
              </a:ext>
            </a:extLst>
          </p:cNvPr>
          <p:cNvGraphicFramePr>
            <a:graphicFrameLocks noGrp="1"/>
          </p:cNvGraphicFramePr>
          <p:nvPr>
            <p:ph idx="1"/>
            <p:extLst>
              <p:ext uri="{D42A27DB-BD31-4B8C-83A1-F6EECF244321}">
                <p14:modId xmlns:p14="http://schemas.microsoft.com/office/powerpoint/2010/main" val="70792342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74552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8FF735-429E-FE87-6FCB-36086FCBDF53}"/>
              </a:ext>
            </a:extLst>
          </p:cNvPr>
          <p:cNvSpPr>
            <a:spLocks noGrp="1"/>
          </p:cNvSpPr>
          <p:nvPr>
            <p:ph type="title"/>
          </p:nvPr>
        </p:nvSpPr>
        <p:spPr>
          <a:xfrm>
            <a:off x="838200" y="557189"/>
            <a:ext cx="3374136" cy="5567891"/>
          </a:xfr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a:bodyPr>
          <a:lstStyle/>
          <a:p>
            <a:r>
              <a:rPr lang="en-US" sz="3300">
                <a:latin typeface="+mn-lt"/>
                <a:ea typeface="+mn-ea"/>
                <a:cs typeface="+mn-cs"/>
              </a:rPr>
              <a:t>Contraindication </a:t>
            </a:r>
          </a:p>
        </p:txBody>
      </p:sp>
      <p:graphicFrame>
        <p:nvGraphicFramePr>
          <p:cNvPr id="5" name="Content Placeholder 2">
            <a:extLst>
              <a:ext uri="{FF2B5EF4-FFF2-40B4-BE49-F238E27FC236}">
                <a16:creationId xmlns:a16="http://schemas.microsoft.com/office/drawing/2014/main" id="{68CABB1B-B563-B65E-BFC6-24A1B7CF6ACC}"/>
              </a:ext>
            </a:extLst>
          </p:cNvPr>
          <p:cNvGraphicFramePr>
            <a:graphicFrameLocks noGrp="1"/>
          </p:cNvGraphicFramePr>
          <p:nvPr>
            <p:ph idx="1"/>
            <p:extLst>
              <p:ext uri="{D42A27DB-BD31-4B8C-83A1-F6EECF244321}">
                <p14:modId xmlns:p14="http://schemas.microsoft.com/office/powerpoint/2010/main" val="3149915363"/>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5908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4155C20-3F0E-4576-8A0B-C345B6231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C428907-0C75-F985-00FF-6C8570470340}"/>
              </a:ext>
            </a:extLst>
          </p:cNvPr>
          <p:cNvSpPr>
            <a:spLocks noGrp="1"/>
          </p:cNvSpPr>
          <p:nvPr>
            <p:ph type="title"/>
          </p:nvPr>
        </p:nvSpPr>
        <p:spPr>
          <a:xfrm>
            <a:off x="466730" y="1598246"/>
            <a:ext cx="4747855" cy="5034817"/>
          </a:xfrm>
        </p:spPr>
        <p:txBody>
          <a:bodyPr vert="horz" lIns="91440" tIns="45720" rIns="91440" bIns="45720" rtlCol="0" anchor="t">
            <a:normAutofit/>
          </a:bodyPr>
          <a:lstStyle/>
          <a:p>
            <a:r>
              <a:rPr lang="en-US" b="1" dirty="0">
                <a:solidFill>
                  <a:srgbClr val="FFFFFF"/>
                </a:solidFill>
              </a:rPr>
              <a:t>Contraindication </a:t>
            </a:r>
            <a:br>
              <a:rPr lang="en-US" b="1" i="0" kern="1200" dirty="0">
                <a:solidFill>
                  <a:srgbClr val="FFFFFF"/>
                </a:solidFill>
                <a:effectLst/>
                <a:latin typeface="+mj-lt"/>
                <a:ea typeface="+mj-ea"/>
                <a:cs typeface="+mj-cs"/>
              </a:rPr>
            </a:br>
            <a:endParaRPr lang="en-US" kern="1200" dirty="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663861A9-84B2-2DE9-6386-A7F839AAD5B8}"/>
              </a:ext>
            </a:extLst>
          </p:cNvPr>
          <p:cNvSpPr>
            <a:spLocks noGrp="1"/>
          </p:cNvSpPr>
          <p:nvPr>
            <p:ph idx="1"/>
          </p:nvPr>
        </p:nvSpPr>
        <p:spPr>
          <a:xfrm>
            <a:off x="5792994" y="1590840"/>
            <a:ext cx="5010506" cy="5007531"/>
          </a:xfrm>
        </p:spPr>
        <p:txBody>
          <a:bodyPr vert="horz" lIns="91440" tIns="45720" rIns="91440" bIns="45720" rtlCol="0">
            <a:normAutofit/>
          </a:bodyPr>
          <a:lstStyle/>
          <a:p>
            <a:pPr marL="0" indent="0">
              <a:buNone/>
            </a:pPr>
            <a:r>
              <a:rPr lang="en-US" sz="3600" b="0" i="0" kern="1200" dirty="0">
                <a:solidFill>
                  <a:srgbClr val="FFFFFF"/>
                </a:solidFill>
                <a:effectLst/>
                <a:latin typeface="+mn-lt"/>
                <a:ea typeface="+mn-ea"/>
                <a:cs typeface="+mn-cs"/>
              </a:rPr>
              <a:t>Patients with hypersensitivity to teriparatide or to any of its excipients</a:t>
            </a:r>
            <a:endParaRPr lang="en-US" sz="3600" kern="1200" dirty="0">
              <a:solidFill>
                <a:srgbClr val="FFFFFF"/>
              </a:solidFill>
              <a:latin typeface="+mn-lt"/>
              <a:ea typeface="+mn-ea"/>
              <a:cs typeface="+mn-cs"/>
            </a:endParaRPr>
          </a:p>
        </p:txBody>
      </p:sp>
      <p:cxnSp>
        <p:nvCxnSpPr>
          <p:cNvPr id="10" name="Straight Connector 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2" name="Graphic 21">
            <a:extLst>
              <a:ext uri="{FF2B5EF4-FFF2-40B4-BE49-F238E27FC236}">
                <a16:creationId xmlns:a16="http://schemas.microsoft.com/office/drawing/2014/main" id="{0BAEB82B-9A6B-4982-B56B-7529C6EA9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3128" y="1731109"/>
            <a:ext cx="139039" cy="136646"/>
          </a:xfrm>
          <a:custGeom>
            <a:avLst/>
            <a:gdLst>
              <a:gd name="connsiteX0" fmla="*/ 129602 w 139039"/>
              <a:gd name="connsiteY0" fmla="*/ 59048 h 136646"/>
              <a:gd name="connsiteX1" fmla="*/ 78957 w 139039"/>
              <a:gd name="connsiteY1" fmla="*/ 59048 h 136646"/>
              <a:gd name="connsiteX2" fmla="*/ 78957 w 139039"/>
              <a:gd name="connsiteY2" fmla="*/ 9275 h 136646"/>
              <a:gd name="connsiteX3" fmla="*/ 69520 w 139039"/>
              <a:gd name="connsiteY3" fmla="*/ 0 h 136646"/>
              <a:gd name="connsiteX4" fmla="*/ 60082 w 139039"/>
              <a:gd name="connsiteY4" fmla="*/ 9275 h 136646"/>
              <a:gd name="connsiteX5" fmla="*/ 60082 w 139039"/>
              <a:gd name="connsiteY5" fmla="*/ 59048 h 136646"/>
              <a:gd name="connsiteX6" fmla="*/ 9437 w 139039"/>
              <a:gd name="connsiteY6" fmla="*/ 59048 h 136646"/>
              <a:gd name="connsiteX7" fmla="*/ 0 w 139039"/>
              <a:gd name="connsiteY7" fmla="*/ 68323 h 136646"/>
              <a:gd name="connsiteX8" fmla="*/ 9437 w 139039"/>
              <a:gd name="connsiteY8" fmla="*/ 77598 h 136646"/>
              <a:gd name="connsiteX9" fmla="*/ 60082 w 139039"/>
              <a:gd name="connsiteY9" fmla="*/ 77598 h 136646"/>
              <a:gd name="connsiteX10" fmla="*/ 60082 w 139039"/>
              <a:gd name="connsiteY10" fmla="*/ 127371 h 136646"/>
              <a:gd name="connsiteX11" fmla="*/ 69520 w 139039"/>
              <a:gd name="connsiteY11" fmla="*/ 136646 h 136646"/>
              <a:gd name="connsiteX12" fmla="*/ 78957 w 139039"/>
              <a:gd name="connsiteY12" fmla="*/ 127371 h 136646"/>
              <a:gd name="connsiteX13" fmla="*/ 78957 w 139039"/>
              <a:gd name="connsiteY13" fmla="*/ 77598 h 136646"/>
              <a:gd name="connsiteX14" fmla="*/ 129602 w 139039"/>
              <a:gd name="connsiteY14" fmla="*/ 77598 h 136646"/>
              <a:gd name="connsiteX15" fmla="*/ 139039 w 139039"/>
              <a:gd name="connsiteY15" fmla="*/ 68323 h 136646"/>
              <a:gd name="connsiteX16" fmla="*/ 129602 w 139039"/>
              <a:gd name="connsiteY16" fmla="*/ 59048 h 13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6646">
                <a:moveTo>
                  <a:pt x="129602" y="59048"/>
                </a:moveTo>
                <a:lnTo>
                  <a:pt x="78957" y="59048"/>
                </a:lnTo>
                <a:lnTo>
                  <a:pt x="78957" y="9275"/>
                </a:lnTo>
                <a:cubicBezTo>
                  <a:pt x="78957" y="4152"/>
                  <a:pt x="74731" y="0"/>
                  <a:pt x="69520" y="0"/>
                </a:cubicBezTo>
                <a:cubicBezTo>
                  <a:pt x="64308" y="0"/>
                  <a:pt x="60082" y="4152"/>
                  <a:pt x="60082" y="9275"/>
                </a:cubicBezTo>
                <a:lnTo>
                  <a:pt x="60082" y="59048"/>
                </a:lnTo>
                <a:lnTo>
                  <a:pt x="9437" y="59048"/>
                </a:lnTo>
                <a:cubicBezTo>
                  <a:pt x="4225" y="59048"/>
                  <a:pt x="0" y="63201"/>
                  <a:pt x="0" y="68323"/>
                </a:cubicBezTo>
                <a:cubicBezTo>
                  <a:pt x="0" y="73445"/>
                  <a:pt x="4225" y="77598"/>
                  <a:pt x="9437" y="77598"/>
                </a:cubicBezTo>
                <a:lnTo>
                  <a:pt x="60082" y="77598"/>
                </a:lnTo>
                <a:lnTo>
                  <a:pt x="60082" y="127371"/>
                </a:lnTo>
                <a:cubicBezTo>
                  <a:pt x="60082" y="132493"/>
                  <a:pt x="64308" y="136646"/>
                  <a:pt x="69520" y="136646"/>
                </a:cubicBezTo>
                <a:cubicBezTo>
                  <a:pt x="74731" y="136646"/>
                  <a:pt x="78957" y="132493"/>
                  <a:pt x="78957" y="127371"/>
                </a:cubicBezTo>
                <a:lnTo>
                  <a:pt x="78957" y="77598"/>
                </a:lnTo>
                <a:lnTo>
                  <a:pt x="129602" y="77598"/>
                </a:lnTo>
                <a:cubicBezTo>
                  <a:pt x="134814" y="77598"/>
                  <a:pt x="139039" y="73445"/>
                  <a:pt x="139039" y="68323"/>
                </a:cubicBezTo>
                <a:cubicBezTo>
                  <a:pt x="139039" y="63201"/>
                  <a:pt x="134814" y="59048"/>
                  <a:pt x="129602" y="59048"/>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4" name="Graphic 17">
            <a:extLst>
              <a:ext uri="{FF2B5EF4-FFF2-40B4-BE49-F238E27FC236}">
                <a16:creationId xmlns:a16="http://schemas.microsoft.com/office/drawing/2014/main" id="{FC71CE45-EECF-4555-AD4B-1B3D0D5D1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1908" y="1956458"/>
            <a:ext cx="91138" cy="89570"/>
          </a:xfrm>
          <a:custGeom>
            <a:avLst/>
            <a:gdLst>
              <a:gd name="connsiteX0" fmla="*/ 91138 w 91138"/>
              <a:gd name="connsiteY0" fmla="*/ 44785 h 89570"/>
              <a:gd name="connsiteX1" fmla="*/ 45569 w 91138"/>
              <a:gd name="connsiteY1" fmla="*/ 89570 h 89570"/>
              <a:gd name="connsiteX2" fmla="*/ 0 w 91138"/>
              <a:gd name="connsiteY2" fmla="*/ 44785 h 89570"/>
              <a:gd name="connsiteX3" fmla="*/ 45569 w 91138"/>
              <a:gd name="connsiteY3" fmla="*/ 0 h 89570"/>
              <a:gd name="connsiteX4" fmla="*/ 91138 w 91138"/>
              <a:gd name="connsiteY4" fmla="*/ 44785 h 8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89570">
                <a:moveTo>
                  <a:pt x="91138" y="44785"/>
                </a:moveTo>
                <a:cubicBezTo>
                  <a:pt x="91138" y="69519"/>
                  <a:pt x="70736" y="89570"/>
                  <a:pt x="45569" y="89570"/>
                </a:cubicBezTo>
                <a:cubicBezTo>
                  <a:pt x="20402" y="89570"/>
                  <a:pt x="0" y="69519"/>
                  <a:pt x="0" y="44785"/>
                </a:cubicBezTo>
                <a:cubicBezTo>
                  <a:pt x="0" y="20051"/>
                  <a:pt x="20402" y="0"/>
                  <a:pt x="45569" y="0"/>
                </a:cubicBezTo>
                <a:cubicBezTo>
                  <a:pt x="70736" y="0"/>
                  <a:pt x="91138" y="20051"/>
                  <a:pt x="91138" y="44785"/>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6" name="Graphic 22">
            <a:extLst>
              <a:ext uri="{FF2B5EF4-FFF2-40B4-BE49-F238E27FC236}">
                <a16:creationId xmlns:a16="http://schemas.microsoft.com/office/drawing/2014/main" id="{53AA89D1-0C70-46BB-8E35-5722A4B18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7588" y="2177021"/>
            <a:ext cx="127714" cy="125516"/>
          </a:xfrm>
          <a:custGeom>
            <a:avLst/>
            <a:gdLst>
              <a:gd name="connsiteX0" fmla="*/ 63857 w 127714"/>
              <a:gd name="connsiteY0" fmla="*/ 18549 h 125516"/>
              <a:gd name="connsiteX1" fmla="*/ 108840 w 127714"/>
              <a:gd name="connsiteY1" fmla="*/ 62758 h 125516"/>
              <a:gd name="connsiteX2" fmla="*/ 63857 w 127714"/>
              <a:gd name="connsiteY2" fmla="*/ 106967 h 125516"/>
              <a:gd name="connsiteX3" fmla="*/ 18874 w 127714"/>
              <a:gd name="connsiteY3" fmla="*/ 62758 h 125516"/>
              <a:gd name="connsiteX4" fmla="*/ 63857 w 127714"/>
              <a:gd name="connsiteY4" fmla="*/ 18549 h 125516"/>
              <a:gd name="connsiteX5" fmla="*/ 63857 w 127714"/>
              <a:gd name="connsiteY5" fmla="*/ 0 h 125516"/>
              <a:gd name="connsiteX6" fmla="*/ 0 w 127714"/>
              <a:gd name="connsiteY6" fmla="*/ 62758 h 125516"/>
              <a:gd name="connsiteX7" fmla="*/ 63857 w 127714"/>
              <a:gd name="connsiteY7" fmla="*/ 125516 h 125516"/>
              <a:gd name="connsiteX8" fmla="*/ 127714 w 127714"/>
              <a:gd name="connsiteY8" fmla="*/ 62758 h 125516"/>
              <a:gd name="connsiteX9" fmla="*/ 63857 w 127714"/>
              <a:gd name="connsiteY9" fmla="*/ 0 h 12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5516">
                <a:moveTo>
                  <a:pt x="63857" y="18549"/>
                </a:moveTo>
                <a:cubicBezTo>
                  <a:pt x="88700" y="18549"/>
                  <a:pt x="108840" y="38342"/>
                  <a:pt x="108840" y="62758"/>
                </a:cubicBezTo>
                <a:cubicBezTo>
                  <a:pt x="108840" y="87174"/>
                  <a:pt x="88700" y="106967"/>
                  <a:pt x="63857" y="106967"/>
                </a:cubicBezTo>
                <a:cubicBezTo>
                  <a:pt x="39014" y="106967"/>
                  <a:pt x="18874" y="87174"/>
                  <a:pt x="18874" y="62758"/>
                </a:cubicBezTo>
                <a:cubicBezTo>
                  <a:pt x="18898" y="38352"/>
                  <a:pt x="39024" y="18573"/>
                  <a:pt x="63857" y="18549"/>
                </a:cubicBezTo>
                <a:moveTo>
                  <a:pt x="63857" y="0"/>
                </a:moveTo>
                <a:cubicBezTo>
                  <a:pt x="28590" y="0"/>
                  <a:pt x="0" y="28098"/>
                  <a:pt x="0" y="62758"/>
                </a:cubicBezTo>
                <a:cubicBezTo>
                  <a:pt x="0" y="97418"/>
                  <a:pt x="28590" y="125516"/>
                  <a:pt x="63857" y="125516"/>
                </a:cubicBezTo>
                <a:cubicBezTo>
                  <a:pt x="99124" y="125516"/>
                  <a:pt x="127714" y="97418"/>
                  <a:pt x="127714" y="62758"/>
                </a:cubicBezTo>
                <a:cubicBezTo>
                  <a:pt x="127714" y="28098"/>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26407723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21C23B-F2CB-9AE7-AA99-DB520A1E7F91}"/>
              </a:ext>
            </a:extLst>
          </p:cNvPr>
          <p:cNvSpPr>
            <a:spLocks noGrp="1"/>
          </p:cNvSpPr>
          <p:nvPr>
            <p:ph type="title"/>
          </p:nvPr>
        </p:nvSpPr>
        <p:spPr>
          <a:xfrm>
            <a:off x="838200" y="557189"/>
            <a:ext cx="3374136" cy="5567891"/>
          </a:xfrm>
        </p:spPr>
        <p:txBody>
          <a:bodyPr>
            <a:normAutofit/>
          </a:bodyPr>
          <a:lstStyle/>
          <a:p>
            <a:r>
              <a:rPr lang="en-US" b="1" i="0">
                <a:effectLst/>
                <a:latin typeface="Arial" panose="020B0604020202020204" pitchFamily="34" charset="0"/>
              </a:rPr>
              <a:t>Warnings and precautions </a:t>
            </a:r>
            <a:br>
              <a:rPr lang="en-US" b="1" i="0">
                <a:effectLst/>
                <a:latin typeface="Arial" panose="020B0604020202020204" pitchFamily="34" charset="0"/>
              </a:rPr>
            </a:br>
            <a:endParaRPr lang="en-US" dirty="0"/>
          </a:p>
        </p:txBody>
      </p:sp>
      <p:graphicFrame>
        <p:nvGraphicFramePr>
          <p:cNvPr id="4" name="Content Placeholder 3">
            <a:extLst>
              <a:ext uri="{FF2B5EF4-FFF2-40B4-BE49-F238E27FC236}">
                <a16:creationId xmlns:a16="http://schemas.microsoft.com/office/drawing/2014/main" id="{1BF58150-0DF2-DF61-AF72-3F59FF8CEB46}"/>
              </a:ext>
            </a:extLst>
          </p:cNvPr>
          <p:cNvGraphicFramePr>
            <a:graphicFrameLocks noGrp="1"/>
          </p:cNvGraphicFramePr>
          <p:nvPr>
            <p:ph idx="1"/>
            <p:extLst>
              <p:ext uri="{D42A27DB-BD31-4B8C-83A1-F6EECF244321}">
                <p14:modId xmlns:p14="http://schemas.microsoft.com/office/powerpoint/2010/main" val="1489766958"/>
              </p:ext>
            </p:extLst>
          </p:nvPr>
        </p:nvGraphicFramePr>
        <p:xfrm>
          <a:off x="4899900" y="84586"/>
          <a:ext cx="6923132" cy="65130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1035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4155C20-3F0E-4576-8A0B-C345B6231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3B8A65F-ADE7-D2E6-9BE5-29DEFBC3B241}"/>
              </a:ext>
            </a:extLst>
          </p:cNvPr>
          <p:cNvSpPr>
            <a:spLocks noGrp="1"/>
          </p:cNvSpPr>
          <p:nvPr>
            <p:ph type="title"/>
          </p:nvPr>
        </p:nvSpPr>
        <p:spPr>
          <a:xfrm>
            <a:off x="466730" y="1598246"/>
            <a:ext cx="4554659" cy="5034817"/>
          </a:xfrm>
        </p:spPr>
        <p:txBody>
          <a:bodyPr vert="horz" lIns="91440" tIns="45720" rIns="91440" bIns="45720" rtlCol="0" anchor="t">
            <a:normAutofit/>
          </a:bodyPr>
          <a:lstStyle/>
          <a:p>
            <a:r>
              <a:rPr lang="en-US" sz="7400" b="1" kern="1200">
                <a:solidFill>
                  <a:srgbClr val="FFFFFF"/>
                </a:solidFill>
                <a:latin typeface="+mj-lt"/>
                <a:ea typeface="+mj-ea"/>
                <a:cs typeface="+mj-cs"/>
              </a:rPr>
              <a:t>Adverse reactions </a:t>
            </a:r>
            <a:endParaRPr lang="en-US" sz="7400" kern="120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610F03D8-CAFD-9E56-9398-AFB69D61DF18}"/>
              </a:ext>
            </a:extLst>
          </p:cNvPr>
          <p:cNvSpPr>
            <a:spLocks noGrp="1"/>
          </p:cNvSpPr>
          <p:nvPr>
            <p:ph idx="1"/>
          </p:nvPr>
        </p:nvSpPr>
        <p:spPr>
          <a:xfrm>
            <a:off x="5792994" y="1590840"/>
            <a:ext cx="5010506" cy="5007531"/>
          </a:xfrm>
        </p:spPr>
        <p:txBody>
          <a:bodyPr vert="horz" lIns="91440" tIns="45720" rIns="91440" bIns="45720" rtlCol="0">
            <a:normAutofit/>
          </a:bodyPr>
          <a:lstStyle/>
          <a:p>
            <a:pPr marL="0" indent="0">
              <a:buNone/>
            </a:pPr>
            <a:r>
              <a:rPr lang="en-US" sz="4400" b="0" i="0" kern="1200" dirty="0">
                <a:solidFill>
                  <a:srgbClr val="FFFFFF"/>
                </a:solidFill>
                <a:effectLst/>
                <a:latin typeface="+mn-lt"/>
                <a:ea typeface="+mn-ea"/>
                <a:cs typeface="+mn-cs"/>
              </a:rPr>
              <a:t>Most common adverse reactions (&gt;10%) include arthralgia, pain, and nausea</a:t>
            </a:r>
            <a:endParaRPr lang="en-US" sz="4400" kern="1200" dirty="0">
              <a:solidFill>
                <a:srgbClr val="FFFFFF"/>
              </a:solidFill>
              <a:latin typeface="+mn-lt"/>
              <a:ea typeface="+mn-ea"/>
              <a:cs typeface="+mn-cs"/>
            </a:endParaRPr>
          </a:p>
        </p:txBody>
      </p:sp>
      <p:cxnSp>
        <p:nvCxnSpPr>
          <p:cNvPr id="10" name="Straight Connector 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2" name="Graphic 21">
            <a:extLst>
              <a:ext uri="{FF2B5EF4-FFF2-40B4-BE49-F238E27FC236}">
                <a16:creationId xmlns:a16="http://schemas.microsoft.com/office/drawing/2014/main" id="{0BAEB82B-9A6B-4982-B56B-7529C6EA9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3128" y="1731109"/>
            <a:ext cx="139039" cy="136646"/>
          </a:xfrm>
          <a:custGeom>
            <a:avLst/>
            <a:gdLst>
              <a:gd name="connsiteX0" fmla="*/ 129602 w 139039"/>
              <a:gd name="connsiteY0" fmla="*/ 59048 h 136646"/>
              <a:gd name="connsiteX1" fmla="*/ 78957 w 139039"/>
              <a:gd name="connsiteY1" fmla="*/ 59048 h 136646"/>
              <a:gd name="connsiteX2" fmla="*/ 78957 w 139039"/>
              <a:gd name="connsiteY2" fmla="*/ 9275 h 136646"/>
              <a:gd name="connsiteX3" fmla="*/ 69520 w 139039"/>
              <a:gd name="connsiteY3" fmla="*/ 0 h 136646"/>
              <a:gd name="connsiteX4" fmla="*/ 60082 w 139039"/>
              <a:gd name="connsiteY4" fmla="*/ 9275 h 136646"/>
              <a:gd name="connsiteX5" fmla="*/ 60082 w 139039"/>
              <a:gd name="connsiteY5" fmla="*/ 59048 h 136646"/>
              <a:gd name="connsiteX6" fmla="*/ 9437 w 139039"/>
              <a:gd name="connsiteY6" fmla="*/ 59048 h 136646"/>
              <a:gd name="connsiteX7" fmla="*/ 0 w 139039"/>
              <a:gd name="connsiteY7" fmla="*/ 68323 h 136646"/>
              <a:gd name="connsiteX8" fmla="*/ 9437 w 139039"/>
              <a:gd name="connsiteY8" fmla="*/ 77598 h 136646"/>
              <a:gd name="connsiteX9" fmla="*/ 60082 w 139039"/>
              <a:gd name="connsiteY9" fmla="*/ 77598 h 136646"/>
              <a:gd name="connsiteX10" fmla="*/ 60082 w 139039"/>
              <a:gd name="connsiteY10" fmla="*/ 127371 h 136646"/>
              <a:gd name="connsiteX11" fmla="*/ 69520 w 139039"/>
              <a:gd name="connsiteY11" fmla="*/ 136646 h 136646"/>
              <a:gd name="connsiteX12" fmla="*/ 78957 w 139039"/>
              <a:gd name="connsiteY12" fmla="*/ 127371 h 136646"/>
              <a:gd name="connsiteX13" fmla="*/ 78957 w 139039"/>
              <a:gd name="connsiteY13" fmla="*/ 77598 h 136646"/>
              <a:gd name="connsiteX14" fmla="*/ 129602 w 139039"/>
              <a:gd name="connsiteY14" fmla="*/ 77598 h 136646"/>
              <a:gd name="connsiteX15" fmla="*/ 139039 w 139039"/>
              <a:gd name="connsiteY15" fmla="*/ 68323 h 136646"/>
              <a:gd name="connsiteX16" fmla="*/ 129602 w 139039"/>
              <a:gd name="connsiteY16" fmla="*/ 59048 h 13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6646">
                <a:moveTo>
                  <a:pt x="129602" y="59048"/>
                </a:moveTo>
                <a:lnTo>
                  <a:pt x="78957" y="59048"/>
                </a:lnTo>
                <a:lnTo>
                  <a:pt x="78957" y="9275"/>
                </a:lnTo>
                <a:cubicBezTo>
                  <a:pt x="78957" y="4152"/>
                  <a:pt x="74731" y="0"/>
                  <a:pt x="69520" y="0"/>
                </a:cubicBezTo>
                <a:cubicBezTo>
                  <a:pt x="64308" y="0"/>
                  <a:pt x="60082" y="4152"/>
                  <a:pt x="60082" y="9275"/>
                </a:cubicBezTo>
                <a:lnTo>
                  <a:pt x="60082" y="59048"/>
                </a:lnTo>
                <a:lnTo>
                  <a:pt x="9437" y="59048"/>
                </a:lnTo>
                <a:cubicBezTo>
                  <a:pt x="4225" y="59048"/>
                  <a:pt x="0" y="63201"/>
                  <a:pt x="0" y="68323"/>
                </a:cubicBezTo>
                <a:cubicBezTo>
                  <a:pt x="0" y="73445"/>
                  <a:pt x="4225" y="77598"/>
                  <a:pt x="9437" y="77598"/>
                </a:cubicBezTo>
                <a:lnTo>
                  <a:pt x="60082" y="77598"/>
                </a:lnTo>
                <a:lnTo>
                  <a:pt x="60082" y="127371"/>
                </a:lnTo>
                <a:cubicBezTo>
                  <a:pt x="60082" y="132493"/>
                  <a:pt x="64308" y="136646"/>
                  <a:pt x="69520" y="136646"/>
                </a:cubicBezTo>
                <a:cubicBezTo>
                  <a:pt x="74731" y="136646"/>
                  <a:pt x="78957" y="132493"/>
                  <a:pt x="78957" y="127371"/>
                </a:cubicBezTo>
                <a:lnTo>
                  <a:pt x="78957" y="77598"/>
                </a:lnTo>
                <a:lnTo>
                  <a:pt x="129602" y="77598"/>
                </a:lnTo>
                <a:cubicBezTo>
                  <a:pt x="134814" y="77598"/>
                  <a:pt x="139039" y="73445"/>
                  <a:pt x="139039" y="68323"/>
                </a:cubicBezTo>
                <a:cubicBezTo>
                  <a:pt x="139039" y="63201"/>
                  <a:pt x="134814" y="59048"/>
                  <a:pt x="129602" y="59048"/>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4" name="Graphic 17">
            <a:extLst>
              <a:ext uri="{FF2B5EF4-FFF2-40B4-BE49-F238E27FC236}">
                <a16:creationId xmlns:a16="http://schemas.microsoft.com/office/drawing/2014/main" id="{FC71CE45-EECF-4555-AD4B-1B3D0D5D1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1908" y="1956458"/>
            <a:ext cx="91138" cy="89570"/>
          </a:xfrm>
          <a:custGeom>
            <a:avLst/>
            <a:gdLst>
              <a:gd name="connsiteX0" fmla="*/ 91138 w 91138"/>
              <a:gd name="connsiteY0" fmla="*/ 44785 h 89570"/>
              <a:gd name="connsiteX1" fmla="*/ 45569 w 91138"/>
              <a:gd name="connsiteY1" fmla="*/ 89570 h 89570"/>
              <a:gd name="connsiteX2" fmla="*/ 0 w 91138"/>
              <a:gd name="connsiteY2" fmla="*/ 44785 h 89570"/>
              <a:gd name="connsiteX3" fmla="*/ 45569 w 91138"/>
              <a:gd name="connsiteY3" fmla="*/ 0 h 89570"/>
              <a:gd name="connsiteX4" fmla="*/ 91138 w 91138"/>
              <a:gd name="connsiteY4" fmla="*/ 44785 h 8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89570">
                <a:moveTo>
                  <a:pt x="91138" y="44785"/>
                </a:moveTo>
                <a:cubicBezTo>
                  <a:pt x="91138" y="69519"/>
                  <a:pt x="70736" y="89570"/>
                  <a:pt x="45569" y="89570"/>
                </a:cubicBezTo>
                <a:cubicBezTo>
                  <a:pt x="20402" y="89570"/>
                  <a:pt x="0" y="69519"/>
                  <a:pt x="0" y="44785"/>
                </a:cubicBezTo>
                <a:cubicBezTo>
                  <a:pt x="0" y="20051"/>
                  <a:pt x="20402" y="0"/>
                  <a:pt x="45569" y="0"/>
                </a:cubicBezTo>
                <a:cubicBezTo>
                  <a:pt x="70736" y="0"/>
                  <a:pt x="91138" y="20051"/>
                  <a:pt x="91138" y="44785"/>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6" name="Graphic 22">
            <a:extLst>
              <a:ext uri="{FF2B5EF4-FFF2-40B4-BE49-F238E27FC236}">
                <a16:creationId xmlns:a16="http://schemas.microsoft.com/office/drawing/2014/main" id="{53AA89D1-0C70-46BB-8E35-5722A4B18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7588" y="2177021"/>
            <a:ext cx="127714" cy="125516"/>
          </a:xfrm>
          <a:custGeom>
            <a:avLst/>
            <a:gdLst>
              <a:gd name="connsiteX0" fmla="*/ 63857 w 127714"/>
              <a:gd name="connsiteY0" fmla="*/ 18549 h 125516"/>
              <a:gd name="connsiteX1" fmla="*/ 108840 w 127714"/>
              <a:gd name="connsiteY1" fmla="*/ 62758 h 125516"/>
              <a:gd name="connsiteX2" fmla="*/ 63857 w 127714"/>
              <a:gd name="connsiteY2" fmla="*/ 106967 h 125516"/>
              <a:gd name="connsiteX3" fmla="*/ 18874 w 127714"/>
              <a:gd name="connsiteY3" fmla="*/ 62758 h 125516"/>
              <a:gd name="connsiteX4" fmla="*/ 63857 w 127714"/>
              <a:gd name="connsiteY4" fmla="*/ 18549 h 125516"/>
              <a:gd name="connsiteX5" fmla="*/ 63857 w 127714"/>
              <a:gd name="connsiteY5" fmla="*/ 0 h 125516"/>
              <a:gd name="connsiteX6" fmla="*/ 0 w 127714"/>
              <a:gd name="connsiteY6" fmla="*/ 62758 h 125516"/>
              <a:gd name="connsiteX7" fmla="*/ 63857 w 127714"/>
              <a:gd name="connsiteY7" fmla="*/ 125516 h 125516"/>
              <a:gd name="connsiteX8" fmla="*/ 127714 w 127714"/>
              <a:gd name="connsiteY8" fmla="*/ 62758 h 125516"/>
              <a:gd name="connsiteX9" fmla="*/ 63857 w 127714"/>
              <a:gd name="connsiteY9" fmla="*/ 0 h 12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5516">
                <a:moveTo>
                  <a:pt x="63857" y="18549"/>
                </a:moveTo>
                <a:cubicBezTo>
                  <a:pt x="88700" y="18549"/>
                  <a:pt x="108840" y="38342"/>
                  <a:pt x="108840" y="62758"/>
                </a:cubicBezTo>
                <a:cubicBezTo>
                  <a:pt x="108840" y="87174"/>
                  <a:pt x="88700" y="106967"/>
                  <a:pt x="63857" y="106967"/>
                </a:cubicBezTo>
                <a:cubicBezTo>
                  <a:pt x="39014" y="106967"/>
                  <a:pt x="18874" y="87174"/>
                  <a:pt x="18874" y="62758"/>
                </a:cubicBezTo>
                <a:cubicBezTo>
                  <a:pt x="18898" y="38352"/>
                  <a:pt x="39024" y="18573"/>
                  <a:pt x="63857" y="18549"/>
                </a:cubicBezTo>
                <a:moveTo>
                  <a:pt x="63857" y="0"/>
                </a:moveTo>
                <a:cubicBezTo>
                  <a:pt x="28590" y="0"/>
                  <a:pt x="0" y="28098"/>
                  <a:pt x="0" y="62758"/>
                </a:cubicBezTo>
                <a:cubicBezTo>
                  <a:pt x="0" y="97418"/>
                  <a:pt x="28590" y="125516"/>
                  <a:pt x="63857" y="125516"/>
                </a:cubicBezTo>
                <a:cubicBezTo>
                  <a:pt x="99124" y="125516"/>
                  <a:pt x="127714" y="97418"/>
                  <a:pt x="127714" y="62758"/>
                </a:cubicBezTo>
                <a:cubicBezTo>
                  <a:pt x="127714" y="28098"/>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2482155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5988B-18B5-1412-53B5-0A9D829E7645}"/>
              </a:ext>
            </a:extLst>
          </p:cNvPr>
          <p:cNvSpPr>
            <a:spLocks noGrp="1"/>
          </p:cNvSpPr>
          <p:nvPr>
            <p:ph type="title"/>
          </p:nvPr>
        </p:nvSpPr>
        <p:spPr>
          <a:xfrm>
            <a:off x="1188069" y="381935"/>
            <a:ext cx="9356106" cy="1200329"/>
          </a:xfrm>
        </p:spPr>
        <p:txBody>
          <a:bodyPr anchor="t">
            <a:normAutofit/>
          </a:bodyPr>
          <a:lstStyle/>
          <a:p>
            <a:r>
              <a:rPr lang="en-US" sz="3800" b="1" i="0">
                <a:effectLst/>
                <a:latin typeface="Arial" panose="020B0604020202020204" pitchFamily="34" charset="0"/>
              </a:rPr>
              <a:t>Use in specific population </a:t>
            </a:r>
            <a:br>
              <a:rPr lang="en-US" sz="3800" b="1" i="0">
                <a:effectLst/>
                <a:latin typeface="Arial" panose="020B0604020202020204" pitchFamily="34" charset="0"/>
              </a:rPr>
            </a:br>
            <a:endParaRPr lang="en-US" sz="3800"/>
          </a:p>
        </p:txBody>
      </p:sp>
      <p:grpSp>
        <p:nvGrpSpPr>
          <p:cNvPr id="12" name="Group 11">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D56AB49-B69E-64A4-46EB-529C5A84EE19}"/>
              </a:ext>
            </a:extLst>
          </p:cNvPr>
          <p:cNvGraphicFramePr>
            <a:graphicFrameLocks noGrp="1"/>
          </p:cNvGraphicFramePr>
          <p:nvPr>
            <p:ph idx="1"/>
            <p:extLst>
              <p:ext uri="{D42A27DB-BD31-4B8C-83A1-F6EECF244321}">
                <p14:modId xmlns:p14="http://schemas.microsoft.com/office/powerpoint/2010/main" val="1877726876"/>
              </p:ext>
            </p:extLst>
          </p:nvPr>
        </p:nvGraphicFramePr>
        <p:xfrm>
          <a:off x="1188062" y="1562672"/>
          <a:ext cx="10267887" cy="46571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7356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A2A54A25-A860-DC22-FEA3-C240EBABB0E9}"/>
              </a:ext>
            </a:extLst>
          </p:cNvPr>
          <p:cNvSpPr>
            <a:spLocks noGrp="1"/>
          </p:cNvSpPr>
          <p:nvPr>
            <p:ph type="title"/>
          </p:nvPr>
        </p:nvSpPr>
        <p:spPr>
          <a:xfrm>
            <a:off x="479394" y="1070800"/>
            <a:ext cx="3939688" cy="5583126"/>
          </a:xfrm>
        </p:spPr>
        <p:style>
          <a:lnRef idx="1">
            <a:schemeClr val="accent3"/>
          </a:lnRef>
          <a:fillRef idx="2">
            <a:schemeClr val="accent3"/>
          </a:fillRef>
          <a:effectRef idx="1">
            <a:schemeClr val="accent3"/>
          </a:effectRef>
          <a:fontRef idx="minor">
            <a:schemeClr val="dk1"/>
          </a:fontRef>
        </p:style>
        <p:txBody>
          <a:bodyPr>
            <a:normAutofit/>
          </a:bodyPr>
          <a:lstStyle/>
          <a:p>
            <a:pPr algn="r"/>
            <a:r>
              <a:rPr lang="en-US" sz="8000" b="1"/>
              <a:t>PTH </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DC4CF7A-3496-3037-59BB-84C42D32FF09}"/>
              </a:ext>
            </a:extLst>
          </p:cNvPr>
          <p:cNvGraphicFramePr>
            <a:graphicFrameLocks noGrp="1"/>
          </p:cNvGraphicFramePr>
          <p:nvPr>
            <p:ph idx="1"/>
            <p:extLst>
              <p:ext uri="{D42A27DB-BD31-4B8C-83A1-F6EECF244321}">
                <p14:modId xmlns:p14="http://schemas.microsoft.com/office/powerpoint/2010/main" val="1243844103"/>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9633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711E046-416A-07F9-3857-1E203F60130E}"/>
              </a:ext>
            </a:extLst>
          </p:cNvPr>
          <p:cNvPicPr>
            <a:picLocks noChangeAspect="1"/>
          </p:cNvPicPr>
          <p:nvPr/>
        </p:nvPicPr>
        <p:blipFill rotWithShape="1">
          <a:blip r:embed="rId2">
            <a:duotone>
              <a:schemeClr val="bg2">
                <a:shade val="45000"/>
                <a:satMod val="135000"/>
              </a:schemeClr>
              <a:prstClr val="white"/>
            </a:duotone>
          </a:blip>
          <a:srcRect t="7680" b="8050"/>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6D3AFF-DBCC-A54E-3E24-BA80EE983E8E}"/>
              </a:ext>
            </a:extLst>
          </p:cNvPr>
          <p:cNvSpPr>
            <a:spLocks noGrp="1"/>
          </p:cNvSpPr>
          <p:nvPr>
            <p:ph type="title"/>
          </p:nvPr>
        </p:nvSpPr>
        <p:spPr>
          <a:xfrm>
            <a:off x="838200" y="365125"/>
            <a:ext cx="10515600" cy="1325563"/>
          </a:xfrm>
        </p:spPr>
        <p:txBody>
          <a:bodyPr>
            <a:normAutofit/>
          </a:bodyPr>
          <a:lstStyle/>
          <a:p>
            <a:r>
              <a:rPr lang="en-US" b="1" i="0">
                <a:effectLst/>
                <a:latin typeface="arial" panose="020B0604020202020204" pitchFamily="34" charset="0"/>
              </a:rPr>
              <a:t>Monitoring</a:t>
            </a:r>
            <a:endParaRPr lang="en-US"/>
          </a:p>
        </p:txBody>
      </p:sp>
      <p:graphicFrame>
        <p:nvGraphicFramePr>
          <p:cNvPr id="17" name="Content Placeholder 2">
            <a:extLst>
              <a:ext uri="{FF2B5EF4-FFF2-40B4-BE49-F238E27FC236}">
                <a16:creationId xmlns:a16="http://schemas.microsoft.com/office/drawing/2014/main" id="{4A2DEF76-691C-F55A-B1CC-0D0ADB0B8246}"/>
              </a:ext>
            </a:extLst>
          </p:cNvPr>
          <p:cNvGraphicFramePr>
            <a:graphicFrameLocks noGrp="1"/>
          </p:cNvGraphicFramePr>
          <p:nvPr>
            <p:ph idx="1"/>
            <p:extLst>
              <p:ext uri="{D42A27DB-BD31-4B8C-83A1-F6EECF244321}">
                <p14:modId xmlns:p14="http://schemas.microsoft.com/office/powerpoint/2010/main" val="117051450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9F75EE3E-E0BE-68B9-0063-8F4AA7C21EB9}"/>
              </a:ext>
            </a:extLst>
          </p:cNvPr>
          <p:cNvSpPr txBox="1"/>
          <p:nvPr/>
        </p:nvSpPr>
        <p:spPr>
          <a:xfrm>
            <a:off x="127200" y="6488668"/>
            <a:ext cx="6093724" cy="307777"/>
          </a:xfrm>
          <a:prstGeom prst="rect">
            <a:avLst/>
          </a:prstGeom>
          <a:noFill/>
        </p:spPr>
        <p:txBody>
          <a:bodyPr wrap="square">
            <a:spAutoFit/>
          </a:bodyPr>
          <a:lstStyle/>
          <a:p>
            <a:r>
              <a:rPr lang="en-US" sz="1400" dirty="0"/>
              <a:t>https://www.ncbi.nlm.nih.gov/books/NBK559248/#</a:t>
            </a:r>
          </a:p>
        </p:txBody>
      </p:sp>
    </p:spTree>
    <p:extLst>
      <p:ext uri="{BB962C8B-B14F-4D97-AF65-F5344CB8AC3E}">
        <p14:creationId xmlns:p14="http://schemas.microsoft.com/office/powerpoint/2010/main" val="27175543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7FCFAB8-9E9C-414D-9FCB-CECED12D5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C16827-9A48-4468-BE81-11EC18E0A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799"/>
            <a:ext cx="54102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E12556-8846-CF97-C9CF-AD1DCE6244E8}"/>
              </a:ext>
            </a:extLst>
          </p:cNvPr>
          <p:cNvSpPr>
            <a:spLocks noGrp="1"/>
          </p:cNvSpPr>
          <p:nvPr>
            <p:ph type="title"/>
          </p:nvPr>
        </p:nvSpPr>
        <p:spPr>
          <a:xfrm>
            <a:off x="1632439" y="1335183"/>
            <a:ext cx="3516922" cy="4150899"/>
          </a:xfrm>
        </p:spPr>
        <p:txBody>
          <a:bodyPr>
            <a:normAutofit/>
          </a:bodyPr>
          <a:lstStyle/>
          <a:p>
            <a:pPr algn="ctr"/>
            <a:r>
              <a:rPr lang="en-US" sz="3200" b="1" i="0">
                <a:solidFill>
                  <a:srgbClr val="595959"/>
                </a:solidFill>
                <a:effectLst/>
                <a:latin typeface="Arial" panose="020B0604020202020204" pitchFamily="34" charset="0"/>
              </a:rPr>
              <a:t>Mechanism of Action</a:t>
            </a:r>
            <a:endParaRPr lang="en-US" sz="3200">
              <a:solidFill>
                <a:srgbClr val="595959"/>
              </a:solidFill>
            </a:endParaRPr>
          </a:p>
        </p:txBody>
      </p:sp>
      <p:sp>
        <p:nvSpPr>
          <p:cNvPr id="12" name="Rectangle 11">
            <a:extLst>
              <a:ext uri="{FF2B5EF4-FFF2-40B4-BE49-F238E27FC236}">
                <a16:creationId xmlns:a16="http://schemas.microsoft.com/office/drawing/2014/main" id="{899956BA-5C38-49F9-88D6-BD6C71E9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85799"/>
            <a:ext cx="5410200" cy="5486401"/>
          </a:xfrm>
          <a:prstGeom prst="rect">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Content Placeholder 2">
            <a:extLst>
              <a:ext uri="{FF2B5EF4-FFF2-40B4-BE49-F238E27FC236}">
                <a16:creationId xmlns:a16="http://schemas.microsoft.com/office/drawing/2014/main" id="{58439650-C7ED-A06A-10DC-4C75BBA54A2C}"/>
              </a:ext>
            </a:extLst>
          </p:cNvPr>
          <p:cNvGraphicFramePr>
            <a:graphicFrameLocks noGrp="1"/>
          </p:cNvGraphicFramePr>
          <p:nvPr>
            <p:ph idx="1"/>
            <p:extLst>
              <p:ext uri="{D42A27DB-BD31-4B8C-83A1-F6EECF244321}">
                <p14:modId xmlns:p14="http://schemas.microsoft.com/office/powerpoint/2010/main" val="2288231555"/>
              </p:ext>
            </p:extLst>
          </p:nvPr>
        </p:nvGraphicFramePr>
        <p:xfrm>
          <a:off x="6746001" y="685799"/>
          <a:ext cx="4110198" cy="51535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3057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F935EE5D-EBE1-E4F5-27C9-D72C90B51176}"/>
              </a:ext>
            </a:extLst>
          </p:cNvPr>
          <p:cNvSpPr>
            <a:spLocks noGrp="1"/>
          </p:cNvSpPr>
          <p:nvPr>
            <p:ph type="title"/>
          </p:nvPr>
        </p:nvSpPr>
        <p:spPr>
          <a:xfrm>
            <a:off x="479394" y="1070800"/>
            <a:ext cx="3939688" cy="5583126"/>
          </a:xfrm>
        </p:spPr>
        <p:txBody>
          <a:bodyPr>
            <a:normAutofit/>
          </a:bodyPr>
          <a:lstStyle/>
          <a:p>
            <a:pPr algn="r"/>
            <a:r>
              <a:rPr lang="en-US" sz="2600" b="1" i="0" dirty="0">
                <a:effectLst/>
                <a:latin typeface="Arial" panose="020B0604020202020204" pitchFamily="34" charset="0"/>
              </a:rPr>
              <a:t>Pharmacodynamics</a:t>
            </a:r>
            <a:endParaRPr lang="en-US" sz="2600" dirty="0"/>
          </a:p>
        </p:txBody>
      </p:sp>
      <p:cxnSp>
        <p:nvCxnSpPr>
          <p:cNvPr id="12" name="Straight Connector 1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A296E9F-05B8-F64C-32A2-EE5168F2B90E}"/>
              </a:ext>
            </a:extLst>
          </p:cNvPr>
          <p:cNvGraphicFramePr>
            <a:graphicFrameLocks noGrp="1"/>
          </p:cNvGraphicFramePr>
          <p:nvPr>
            <p:ph idx="1"/>
            <p:extLst>
              <p:ext uri="{D42A27DB-BD31-4B8C-83A1-F6EECF244321}">
                <p14:modId xmlns:p14="http://schemas.microsoft.com/office/powerpoint/2010/main" val="3457652642"/>
              </p:ext>
            </p:extLst>
          </p:nvPr>
        </p:nvGraphicFramePr>
        <p:xfrm>
          <a:off x="5108535" y="368968"/>
          <a:ext cx="6245265" cy="62911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4143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2E827-B956-F92B-C508-E7655245F89C}"/>
              </a:ext>
            </a:extLst>
          </p:cNvPr>
          <p:cNvSpPr>
            <a:spLocks noGrp="1"/>
          </p:cNvSpPr>
          <p:nvPr>
            <p:ph type="title"/>
          </p:nvPr>
        </p:nvSpPr>
        <p:spPr/>
        <p:txBody>
          <a:bodyPr/>
          <a:lstStyle/>
          <a:p>
            <a:r>
              <a:rPr lang="en-US" sz="4400" b="1" i="0" dirty="0">
                <a:effectLst/>
                <a:latin typeface="Arial" panose="020B0604020202020204" pitchFamily="34" charset="0"/>
              </a:rPr>
              <a:t>Pharmacodynamics</a:t>
            </a:r>
            <a:endParaRPr lang="en-US" dirty="0"/>
          </a:p>
        </p:txBody>
      </p:sp>
      <p:graphicFrame>
        <p:nvGraphicFramePr>
          <p:cNvPr id="5" name="Content Placeholder 2">
            <a:extLst>
              <a:ext uri="{FF2B5EF4-FFF2-40B4-BE49-F238E27FC236}">
                <a16:creationId xmlns:a16="http://schemas.microsoft.com/office/drawing/2014/main" id="{3CA50044-6723-B4CE-1782-092431A00DF4}"/>
              </a:ext>
            </a:extLst>
          </p:cNvPr>
          <p:cNvGraphicFramePr>
            <a:graphicFrameLocks noGrp="1"/>
          </p:cNvGraphicFramePr>
          <p:nvPr>
            <p:ph idx="1"/>
            <p:extLst>
              <p:ext uri="{D42A27DB-BD31-4B8C-83A1-F6EECF244321}">
                <p14:modId xmlns:p14="http://schemas.microsoft.com/office/powerpoint/2010/main" val="3024661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7576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46ADA-2955-67A2-7AD7-6EEFDC882F15}"/>
              </a:ext>
            </a:extLst>
          </p:cNvPr>
          <p:cNvSpPr>
            <a:spLocks noGrp="1"/>
          </p:cNvSpPr>
          <p:nvPr>
            <p:ph type="title"/>
          </p:nvPr>
        </p:nvSpPr>
        <p:spPr/>
        <p:txBody>
          <a:bodyPr/>
          <a:lstStyle/>
          <a:p>
            <a:r>
              <a:rPr lang="en-US" b="1" i="0" dirty="0">
                <a:solidFill>
                  <a:srgbClr val="000000"/>
                </a:solidFill>
                <a:effectLst/>
                <a:latin typeface="Arial" panose="020B0604020202020204" pitchFamily="34" charset="0"/>
              </a:rPr>
              <a:t>Pharmacokinetics</a:t>
            </a:r>
            <a:endParaRPr lang="en-US" dirty="0"/>
          </a:p>
        </p:txBody>
      </p:sp>
      <p:graphicFrame>
        <p:nvGraphicFramePr>
          <p:cNvPr id="5" name="Content Placeholder 2">
            <a:extLst>
              <a:ext uri="{FF2B5EF4-FFF2-40B4-BE49-F238E27FC236}">
                <a16:creationId xmlns:a16="http://schemas.microsoft.com/office/drawing/2014/main" id="{0F11EC2D-CFDE-FA59-0453-BCC992878EB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90764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AC75B1D-4749-49A1-8553-FD296DD7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A8ECCF6-3858-46C9-8F9F-C06506CC3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1" y="1371600"/>
            <a:ext cx="9486899" cy="41148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80350-9D6C-1629-3890-76E56EF883B6}"/>
              </a:ext>
            </a:extLst>
          </p:cNvPr>
          <p:cNvSpPr>
            <a:spLocks noGrp="1"/>
          </p:cNvSpPr>
          <p:nvPr>
            <p:ph type="title"/>
          </p:nvPr>
        </p:nvSpPr>
        <p:spPr>
          <a:xfrm>
            <a:off x="2659529" y="2085788"/>
            <a:ext cx="6884895" cy="1496649"/>
          </a:xfrm>
        </p:spPr>
        <p:txBody>
          <a:bodyPr vert="horz" lIns="91440" tIns="45720" rIns="91440" bIns="45720" rtlCol="0" anchor="b">
            <a:normAutofit/>
          </a:bodyPr>
          <a:lstStyle/>
          <a:p>
            <a:pPr algn="ctr"/>
            <a:r>
              <a:rPr lang="en-US" sz="3200" kern="1200">
                <a:solidFill>
                  <a:srgbClr val="595959"/>
                </a:solidFill>
                <a:latin typeface="+mj-lt"/>
                <a:ea typeface="+mj-ea"/>
                <a:cs typeface="+mj-cs"/>
              </a:rPr>
              <a:t>Landmark studies </a:t>
            </a:r>
          </a:p>
        </p:txBody>
      </p:sp>
    </p:spTree>
    <p:extLst>
      <p:ext uri="{BB962C8B-B14F-4D97-AF65-F5344CB8AC3E}">
        <p14:creationId xmlns:p14="http://schemas.microsoft.com/office/powerpoint/2010/main" val="20325041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DF421-3A49-E313-023D-2220B429B8C9}"/>
              </a:ext>
            </a:extLst>
          </p:cNvPr>
          <p:cNvSpPr>
            <a:spLocks noGrp="1"/>
          </p:cNvSpPr>
          <p:nvPr>
            <p:ph type="title"/>
          </p:nvPr>
        </p:nvSpPr>
        <p:spPr/>
        <p:txBody>
          <a:bodyPr>
            <a:noAutofit/>
          </a:bodyPr>
          <a:lstStyle/>
          <a:p>
            <a:r>
              <a:rPr lang="en-US" sz="2800" dirty="0"/>
              <a:t>Decreases the risk of vertebral and nonvertebral fractures; increases vertebral, femoral, and total-body bone mineral density in postmenopausal women with osteoporosis</a:t>
            </a:r>
            <a:br>
              <a:rPr lang="en-US" sz="2800" dirty="0"/>
            </a:br>
            <a:endParaRPr lang="en-US" sz="2800" dirty="0"/>
          </a:p>
        </p:txBody>
      </p:sp>
      <p:graphicFrame>
        <p:nvGraphicFramePr>
          <p:cNvPr id="6" name="Content Placeholder 2">
            <a:extLst>
              <a:ext uri="{FF2B5EF4-FFF2-40B4-BE49-F238E27FC236}">
                <a16:creationId xmlns:a16="http://schemas.microsoft.com/office/drawing/2014/main" id="{9D77C7D0-398E-473F-6617-05D2A6BD3B74}"/>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5BA01655-6DD4-789D-D24D-A4F91FCB8F5A}"/>
              </a:ext>
            </a:extLst>
          </p:cNvPr>
          <p:cNvSpPr txBox="1"/>
          <p:nvPr/>
        </p:nvSpPr>
        <p:spPr>
          <a:xfrm>
            <a:off x="98259" y="6488668"/>
            <a:ext cx="6093994" cy="276999"/>
          </a:xfrm>
          <a:prstGeom prst="rect">
            <a:avLst/>
          </a:prstGeom>
          <a:noFill/>
        </p:spPr>
        <p:txBody>
          <a:bodyPr wrap="square">
            <a:spAutoFit/>
          </a:bodyPr>
          <a:lstStyle/>
          <a:p>
            <a:r>
              <a:rPr lang="en-US" sz="1200" dirty="0"/>
              <a:t>N Engl J Med . 2001 May 10;344(19):1434-41. </a:t>
            </a:r>
          </a:p>
        </p:txBody>
      </p:sp>
    </p:spTree>
    <p:extLst>
      <p:ext uri="{BB962C8B-B14F-4D97-AF65-F5344CB8AC3E}">
        <p14:creationId xmlns:p14="http://schemas.microsoft.com/office/powerpoint/2010/main" val="22067272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22E1A-AD67-723F-5D34-4014FA9B3F65}"/>
              </a:ext>
            </a:extLst>
          </p:cNvPr>
          <p:cNvSpPr>
            <a:spLocks noGrp="1"/>
          </p:cNvSpPr>
          <p:nvPr>
            <p:ph type="title"/>
          </p:nvPr>
        </p:nvSpPr>
        <p:spPr/>
        <p:txBody>
          <a:bodyPr>
            <a:normAutofit/>
          </a:bodyPr>
          <a:lstStyle/>
          <a:p>
            <a:r>
              <a:rPr lang="en-US" sz="3600"/>
              <a:t>Increase in bone mineral density and is a potentially useful therapy for osteoporosis in men.</a:t>
            </a:r>
          </a:p>
        </p:txBody>
      </p:sp>
      <p:graphicFrame>
        <p:nvGraphicFramePr>
          <p:cNvPr id="6" name="Content Placeholder 2">
            <a:extLst>
              <a:ext uri="{FF2B5EF4-FFF2-40B4-BE49-F238E27FC236}">
                <a16:creationId xmlns:a16="http://schemas.microsoft.com/office/drawing/2014/main" id="{C2F1295E-78B0-DDD5-B61E-3D96A242E1FE}"/>
              </a:ext>
            </a:extLst>
          </p:cNvPr>
          <p:cNvGraphicFramePr>
            <a:graphicFrameLocks noGrp="1"/>
          </p:cNvGraphicFramePr>
          <p:nvPr>
            <p:ph idx="1"/>
            <p:extLst>
              <p:ext uri="{D42A27DB-BD31-4B8C-83A1-F6EECF244321}">
                <p14:modId xmlns:p14="http://schemas.microsoft.com/office/powerpoint/2010/main" val="3635927799"/>
              </p:ext>
            </p:extLst>
          </p:nvPr>
        </p:nvGraphicFramePr>
        <p:xfrm>
          <a:off x="838199" y="1690688"/>
          <a:ext cx="10888579" cy="4729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D04C004E-5FD3-6112-689E-F07EEB9AA490}"/>
              </a:ext>
            </a:extLst>
          </p:cNvPr>
          <p:cNvSpPr txBox="1"/>
          <p:nvPr/>
        </p:nvSpPr>
        <p:spPr>
          <a:xfrm>
            <a:off x="0" y="6420017"/>
            <a:ext cx="6096000" cy="307777"/>
          </a:xfrm>
          <a:prstGeom prst="rect">
            <a:avLst/>
          </a:prstGeom>
          <a:noFill/>
        </p:spPr>
        <p:txBody>
          <a:bodyPr wrap="square">
            <a:spAutoFit/>
          </a:bodyPr>
          <a:lstStyle/>
          <a:p>
            <a:r>
              <a:rPr lang="en-US" sz="1400" dirty="0"/>
              <a:t>J Bone Miner Res. 2003 Jan;18(1):9-17</a:t>
            </a:r>
          </a:p>
        </p:txBody>
      </p:sp>
    </p:spTree>
    <p:extLst>
      <p:ext uri="{BB962C8B-B14F-4D97-AF65-F5344CB8AC3E}">
        <p14:creationId xmlns:p14="http://schemas.microsoft.com/office/powerpoint/2010/main" val="15310504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04F2-1B05-DDA3-6709-8BFC96AAD4EB}"/>
              </a:ext>
            </a:extLst>
          </p:cNvPr>
          <p:cNvSpPr>
            <a:spLocks noGrp="1"/>
          </p:cNvSpPr>
          <p:nvPr>
            <p:ph type="title"/>
          </p:nvPr>
        </p:nvSpPr>
        <p:spPr/>
        <p:txBody>
          <a:bodyPr>
            <a:noAutofit/>
          </a:bodyPr>
          <a:lstStyle/>
          <a:p>
            <a:r>
              <a:rPr lang="en-US" sz="2800" dirty="0"/>
              <a:t>Glucocorticoid-induced OP treated with teriparatide for 36 months had greater increases in BMD and fewer new vertebral fractures than subjects treated with alendronate.</a:t>
            </a:r>
          </a:p>
        </p:txBody>
      </p:sp>
      <p:graphicFrame>
        <p:nvGraphicFramePr>
          <p:cNvPr id="6" name="Content Placeholder 2">
            <a:extLst>
              <a:ext uri="{FF2B5EF4-FFF2-40B4-BE49-F238E27FC236}">
                <a16:creationId xmlns:a16="http://schemas.microsoft.com/office/drawing/2014/main" id="{69A1B3B1-86BE-B8D2-ACEF-9CBEEC7B55D1}"/>
              </a:ext>
            </a:extLst>
          </p:cNvPr>
          <p:cNvGraphicFramePr>
            <a:graphicFrameLocks noGrp="1"/>
          </p:cNvGraphicFramePr>
          <p:nvPr>
            <p:ph idx="1"/>
            <p:extLst>
              <p:ext uri="{D42A27DB-BD31-4B8C-83A1-F6EECF244321}">
                <p14:modId xmlns:p14="http://schemas.microsoft.com/office/powerpoint/2010/main" val="21834232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BDE17AAD-0FDF-BD77-6098-45176830CB41}"/>
              </a:ext>
            </a:extLst>
          </p:cNvPr>
          <p:cNvSpPr txBox="1"/>
          <p:nvPr/>
        </p:nvSpPr>
        <p:spPr>
          <a:xfrm>
            <a:off x="0" y="6509670"/>
            <a:ext cx="6096000" cy="276999"/>
          </a:xfrm>
          <a:prstGeom prst="rect">
            <a:avLst/>
          </a:prstGeom>
          <a:noFill/>
        </p:spPr>
        <p:txBody>
          <a:bodyPr wrap="square">
            <a:spAutoFit/>
          </a:bodyPr>
          <a:lstStyle/>
          <a:p>
            <a:r>
              <a:rPr lang="en-US" sz="1200" dirty="0"/>
              <a:t>Arthritis Rheum. 2009 Nov;60(11):3346-55</a:t>
            </a:r>
          </a:p>
        </p:txBody>
      </p:sp>
    </p:spTree>
    <p:extLst>
      <p:ext uri="{BB962C8B-B14F-4D97-AF65-F5344CB8AC3E}">
        <p14:creationId xmlns:p14="http://schemas.microsoft.com/office/powerpoint/2010/main" val="41757814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211B8-BD90-698D-939C-7E8A0EDF101A}"/>
              </a:ext>
            </a:extLst>
          </p:cNvPr>
          <p:cNvSpPr>
            <a:spLocks noGrp="1"/>
          </p:cNvSpPr>
          <p:nvPr>
            <p:ph type="title"/>
          </p:nvPr>
        </p:nvSpPr>
        <p:spPr/>
        <p:txBody>
          <a:bodyPr/>
          <a:lstStyle/>
          <a:p>
            <a:r>
              <a:rPr lang="en-US" dirty="0"/>
              <a:t>Clinical overview </a:t>
            </a:r>
          </a:p>
        </p:txBody>
      </p:sp>
      <p:sp>
        <p:nvSpPr>
          <p:cNvPr id="3" name="Content Placeholder 2">
            <a:extLst>
              <a:ext uri="{FF2B5EF4-FFF2-40B4-BE49-F238E27FC236}">
                <a16:creationId xmlns:a16="http://schemas.microsoft.com/office/drawing/2014/main" id="{8A5243CD-502B-BA85-2EE9-44F93B60CE95}"/>
              </a:ext>
            </a:extLst>
          </p:cNvPr>
          <p:cNvSpPr>
            <a:spLocks noGrp="1"/>
          </p:cNvSpPr>
          <p:nvPr>
            <p:ph idx="1"/>
          </p:nvPr>
        </p:nvSpPr>
        <p:spPr/>
        <p:txBody>
          <a:bodyPr/>
          <a:lstStyle/>
          <a:p>
            <a:r>
              <a:rPr lang="en-US" dirty="0"/>
              <a:t>Glucocorticoid induced (</a:t>
            </a:r>
            <a:r>
              <a:rPr lang="nl-NL" dirty="0"/>
              <a:t>J Clin Endocrinol Metab. 2020 Jan 1;105(1):dgz023</a:t>
            </a:r>
            <a:r>
              <a:rPr lang="en-US" dirty="0"/>
              <a:t>)</a:t>
            </a:r>
          </a:p>
          <a:p>
            <a:pPr lvl="1"/>
            <a:r>
              <a:rPr lang="en-US" b="0" i="0" dirty="0">
                <a:solidFill>
                  <a:srgbClr val="212121"/>
                </a:solidFill>
                <a:effectLst/>
                <a:latin typeface="BlinkMacSystemFont"/>
              </a:rPr>
              <a:t>19 unique trials involving 4328 patients receiving GCs</a:t>
            </a:r>
            <a:endParaRPr lang="en-US" dirty="0"/>
          </a:p>
          <a:p>
            <a:pPr lvl="1"/>
            <a:r>
              <a:rPr lang="en-US" b="0" i="0" dirty="0">
                <a:solidFill>
                  <a:srgbClr val="212121"/>
                </a:solidFill>
                <a:effectLst/>
                <a:latin typeface="BlinkMacSystemFont"/>
              </a:rPr>
              <a:t>Teriparatide (risk ratio [RR] 0.11, 95% confidence interval [CI] 0.03-0.47), denosumab (RR 0.21, 95% CI 0.09-0.49), and risedronate (RR 0.33, 95% CI 0.19-0.58) reduced the risk of GI vertebral fractures</a:t>
            </a:r>
          </a:p>
          <a:p>
            <a:pPr lvl="1"/>
            <a:r>
              <a:rPr lang="en-US" b="1" i="0" dirty="0">
                <a:solidFill>
                  <a:srgbClr val="212121"/>
                </a:solidFill>
                <a:effectLst/>
                <a:latin typeface="BlinkMacSystemFont"/>
              </a:rPr>
              <a:t> </a:t>
            </a:r>
            <a:r>
              <a:rPr lang="en-US" b="0" i="0" dirty="0">
                <a:solidFill>
                  <a:srgbClr val="212121"/>
                </a:solidFill>
                <a:effectLst/>
                <a:latin typeface="BlinkMacSystemFont"/>
              </a:rPr>
              <a:t>In terms of clinical efficacy and safety, second-line teriparatide and denosumab pose a challenge to first-line oral bisphosphonates for prevention of GI fractures</a:t>
            </a:r>
          </a:p>
          <a:p>
            <a:pPr lvl="1"/>
            <a:endParaRPr lang="en-US" dirty="0"/>
          </a:p>
        </p:txBody>
      </p:sp>
    </p:spTree>
    <p:extLst>
      <p:ext uri="{BB962C8B-B14F-4D97-AF65-F5344CB8AC3E}">
        <p14:creationId xmlns:p14="http://schemas.microsoft.com/office/powerpoint/2010/main" val="3882883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E680B2-B6B6-A051-3AC9-4B876E0F3D23}"/>
              </a:ext>
            </a:extLst>
          </p:cNvPr>
          <p:cNvPicPr>
            <a:picLocks noChangeAspect="1"/>
          </p:cNvPicPr>
          <p:nvPr/>
        </p:nvPicPr>
        <p:blipFill>
          <a:blip r:embed="rId2"/>
          <a:stretch>
            <a:fillRect/>
          </a:stretch>
        </p:blipFill>
        <p:spPr>
          <a:xfrm>
            <a:off x="1117333" y="523358"/>
            <a:ext cx="9728459" cy="5811283"/>
          </a:xfrm>
          <a:prstGeom prst="rect">
            <a:avLst/>
          </a:prstGeom>
        </p:spPr>
      </p:pic>
    </p:spTree>
    <p:extLst>
      <p:ext uri="{BB962C8B-B14F-4D97-AF65-F5344CB8AC3E}">
        <p14:creationId xmlns:p14="http://schemas.microsoft.com/office/powerpoint/2010/main" val="19149676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9C0B21-C56D-7119-77FC-5663DA8EAF2C}"/>
              </a:ext>
            </a:extLst>
          </p:cNvPr>
          <p:cNvSpPr txBox="1"/>
          <p:nvPr/>
        </p:nvSpPr>
        <p:spPr>
          <a:xfrm>
            <a:off x="0" y="6492875"/>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Lancet. 2013 Jul 6;382(9886):50-6.</a:t>
            </a:r>
          </a:p>
        </p:txBody>
      </p:sp>
      <p:sp>
        <p:nvSpPr>
          <p:cNvPr id="4" name="Title 3">
            <a:extLst>
              <a:ext uri="{FF2B5EF4-FFF2-40B4-BE49-F238E27FC236}">
                <a16:creationId xmlns:a16="http://schemas.microsoft.com/office/drawing/2014/main" id="{33A9E2B5-09A5-9C0F-6E55-445974832706}"/>
              </a:ext>
            </a:extLst>
          </p:cNvPr>
          <p:cNvSpPr>
            <a:spLocks noGrp="1"/>
          </p:cNvSpPr>
          <p:nvPr>
            <p:ph type="title"/>
          </p:nvPr>
        </p:nvSpPr>
        <p:spPr/>
        <p:txBody>
          <a:bodyPr>
            <a:noAutofit/>
          </a:bodyPr>
          <a:lstStyle/>
          <a:p>
            <a:r>
              <a:rPr lang="en-US" sz="3600" dirty="0"/>
              <a:t>Teriparatide and denosumab, alone or combined, in women with postmenopausal osteoporosis: the DATA study randomised trial</a:t>
            </a:r>
          </a:p>
        </p:txBody>
      </p:sp>
      <p:sp>
        <p:nvSpPr>
          <p:cNvPr id="5" name="Content Placeholder 4">
            <a:extLst>
              <a:ext uri="{FF2B5EF4-FFF2-40B4-BE49-F238E27FC236}">
                <a16:creationId xmlns:a16="http://schemas.microsoft.com/office/drawing/2014/main" id="{8FE3AF2E-7DA7-C188-19E7-10FF563EEC6F}"/>
              </a:ext>
            </a:extLst>
          </p:cNvPr>
          <p:cNvSpPr>
            <a:spLocks noGrp="1"/>
          </p:cNvSpPr>
          <p:nvPr>
            <p:ph idx="1"/>
          </p:nvPr>
        </p:nvSpPr>
        <p:spPr>
          <a:xfrm>
            <a:off x="838200" y="1852696"/>
            <a:ext cx="10515600" cy="4351338"/>
          </a:xfrm>
        </p:spPr>
        <p:txBody>
          <a:bodyPr>
            <a:normAutofit fontScale="85000" lnSpcReduction="10000"/>
          </a:bodyPr>
          <a:lstStyle/>
          <a:p>
            <a:r>
              <a:rPr lang="en-US" b="0" i="0" dirty="0">
                <a:solidFill>
                  <a:srgbClr val="212121"/>
                </a:solidFill>
                <a:effectLst/>
                <a:latin typeface="BlinkMacSystemFont"/>
              </a:rPr>
              <a:t> Patients were assigned in a 1:1:1 ratio to receive 20 μg teriparatide daily, 60 mg denosumab every 6 months, or both. BMD was measured at 0, 3, 6, and 12 months</a:t>
            </a:r>
          </a:p>
          <a:p>
            <a:r>
              <a:rPr lang="en-US" b="0" i="0" dirty="0">
                <a:solidFill>
                  <a:srgbClr val="212121"/>
                </a:solidFill>
                <a:effectLst/>
                <a:latin typeface="BlinkMacSystemFont"/>
              </a:rPr>
              <a:t>At 12 months, posterior-anterior lumbar spine BMD increased more in the combination group (9·1%, [SD 3·9]) than in the teriparatide (6·2% [4·6], p=0·0139) or denosumab (5·5% [3·3], p=0·0005) groups.</a:t>
            </a:r>
          </a:p>
          <a:p>
            <a:r>
              <a:rPr lang="en-US" b="0" i="0" dirty="0">
                <a:solidFill>
                  <a:srgbClr val="212121"/>
                </a:solidFill>
                <a:effectLst/>
                <a:latin typeface="BlinkMacSystemFont"/>
              </a:rPr>
              <a:t>Femoral-neck BMD also increased more in the combination group (4·2% [3·0]) than in the teriparatide (0·8% [4·1], p=0·0007) and denosumab (2·1% [3·8], p=0·0238) groups, as did total-hip BMD (combination, 4·9% [2·9]; teriparatide, 0·7% [2·7], p&lt;0·0001; denosumab 2·5% [2·6], p=0·0011).</a:t>
            </a:r>
          </a:p>
          <a:p>
            <a:r>
              <a:rPr lang="en-US" b="0" i="0" dirty="0">
                <a:solidFill>
                  <a:srgbClr val="212121"/>
                </a:solidFill>
                <a:effectLst/>
                <a:latin typeface="BlinkMacSystemFont"/>
              </a:rPr>
              <a:t>Combined teriparatide and denosumab increased BMD more than either agent alone and more than has been reported with approved therapies. Combination treatment might, therefore, be useful to treat patients at high risk of fracture.</a:t>
            </a:r>
            <a:endParaRPr lang="en-US" dirty="0"/>
          </a:p>
        </p:txBody>
      </p:sp>
    </p:spTree>
    <p:extLst>
      <p:ext uri="{BB962C8B-B14F-4D97-AF65-F5344CB8AC3E}">
        <p14:creationId xmlns:p14="http://schemas.microsoft.com/office/powerpoint/2010/main" val="13817202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0BB00-7BB2-4B59-6ABA-7C1CD517ACAD}"/>
              </a:ext>
            </a:extLst>
          </p:cNvPr>
          <p:cNvSpPr>
            <a:spLocks noGrp="1"/>
          </p:cNvSpPr>
          <p:nvPr>
            <p:ph type="title"/>
          </p:nvPr>
        </p:nvSpPr>
        <p:spPr/>
        <p:txBody>
          <a:bodyPr>
            <a:noAutofit/>
          </a:bodyPr>
          <a:lstStyle/>
          <a:p>
            <a:r>
              <a:rPr lang="en-US" sz="2800" dirty="0"/>
              <a:t>Clinical efficacy of denosumab, teriparatide, and oral bisphosphonates in the prevention of glucocorticoid-induced osteoporosis: a systematic review and meta-analysis</a:t>
            </a:r>
            <a:br>
              <a:rPr lang="en-US" sz="2800" dirty="0"/>
            </a:br>
            <a:endParaRPr lang="en-US" sz="2800" dirty="0"/>
          </a:p>
        </p:txBody>
      </p:sp>
      <p:sp>
        <p:nvSpPr>
          <p:cNvPr id="3" name="Content Placeholder 2">
            <a:extLst>
              <a:ext uri="{FF2B5EF4-FFF2-40B4-BE49-F238E27FC236}">
                <a16:creationId xmlns:a16="http://schemas.microsoft.com/office/drawing/2014/main" id="{AF09ECA7-EB22-8069-65A7-A10A618E4C87}"/>
              </a:ext>
            </a:extLst>
          </p:cNvPr>
          <p:cNvSpPr>
            <a:spLocks noGrp="1"/>
          </p:cNvSpPr>
          <p:nvPr>
            <p:ph idx="1"/>
          </p:nvPr>
        </p:nvSpPr>
        <p:spPr/>
        <p:txBody>
          <a:bodyPr>
            <a:normAutofit fontScale="77500" lnSpcReduction="20000"/>
          </a:bodyPr>
          <a:lstStyle/>
          <a:p>
            <a:r>
              <a:rPr lang="en-US" dirty="0"/>
              <a:t>10 studies involving 2923 patients who received GCs </a:t>
            </a:r>
          </a:p>
          <a:p>
            <a:r>
              <a:rPr lang="en-US" dirty="0"/>
              <a:t>Teriparatide and denosumab were superior to bisphosphonates in increasing the bone mineral density (BMD) of the lumbar vertebrae [teriparatide: mean difference [MD] 3.98%, 95% confidence interval [CI] 3.61-4.175%, P = 0.00001; denosumab: MD 2.07%, 95% CI 0.97-3.17%, P = 0.0002]. </a:t>
            </a:r>
          </a:p>
          <a:p>
            <a:r>
              <a:rPr lang="en-US" dirty="0"/>
              <a:t>Teriparatide was superior to bisphosphonates in preventing vertebral fractures and increasing hip BMD [MD 2.39%, 95% CI 1.47-3.32, P &lt; 0.00001]. </a:t>
            </a:r>
          </a:p>
          <a:p>
            <a:r>
              <a:rPr lang="en-US" dirty="0"/>
              <a:t>There was no statistically significant difference between serious adverse events, adverse events, and nonvertebral fracture prevention drugs.</a:t>
            </a:r>
          </a:p>
          <a:p>
            <a:r>
              <a:rPr lang="en-US" dirty="0"/>
              <a:t>Teriparatide and denosumab exhibited similar or even superior characteristics to bisphosphonates </a:t>
            </a:r>
          </a:p>
          <a:p>
            <a:r>
              <a:rPr lang="en-US" dirty="0"/>
              <a:t>Potential to become first-line GC-induced osteoporosis treatments, especially for patients who have previously received other anti-osteoporotic drugs with poor efficacy.</a:t>
            </a:r>
          </a:p>
          <a:p>
            <a:endParaRPr lang="en-US" dirty="0"/>
          </a:p>
        </p:txBody>
      </p:sp>
      <p:sp>
        <p:nvSpPr>
          <p:cNvPr id="5" name="TextBox 4">
            <a:extLst>
              <a:ext uri="{FF2B5EF4-FFF2-40B4-BE49-F238E27FC236}">
                <a16:creationId xmlns:a16="http://schemas.microsoft.com/office/drawing/2014/main" id="{3AB49CE4-137C-F9B0-C4AB-EEAD38AFB873}"/>
              </a:ext>
            </a:extLst>
          </p:cNvPr>
          <p:cNvSpPr txBox="1"/>
          <p:nvPr/>
        </p:nvSpPr>
        <p:spPr>
          <a:xfrm>
            <a:off x="2276" y="6563894"/>
            <a:ext cx="6093724" cy="276999"/>
          </a:xfrm>
          <a:prstGeom prst="rect">
            <a:avLst/>
          </a:prstGeom>
          <a:noFill/>
        </p:spPr>
        <p:txBody>
          <a:bodyPr wrap="square">
            <a:spAutoFit/>
          </a:bodyPr>
          <a:lstStyle/>
          <a:p>
            <a:r>
              <a:rPr lang="en-US" sz="1200" dirty="0"/>
              <a:t>J Orthop Surg Res. 2023 Jun 22;18(1):447</a:t>
            </a:r>
          </a:p>
        </p:txBody>
      </p:sp>
    </p:spTree>
    <p:extLst>
      <p:ext uri="{BB962C8B-B14F-4D97-AF65-F5344CB8AC3E}">
        <p14:creationId xmlns:p14="http://schemas.microsoft.com/office/powerpoint/2010/main" val="30034877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7C49C-E827-5FE1-5574-AD40F4581763}"/>
              </a:ext>
            </a:extLst>
          </p:cNvPr>
          <p:cNvSpPr>
            <a:spLocks noGrp="1"/>
          </p:cNvSpPr>
          <p:nvPr>
            <p:ph type="title"/>
          </p:nvPr>
        </p:nvSpPr>
        <p:spPr/>
        <p:txBody>
          <a:bodyPr>
            <a:noAutofit/>
          </a:bodyPr>
          <a:lstStyle/>
          <a:p>
            <a:r>
              <a:rPr lang="en-US" sz="2800" dirty="0"/>
              <a:t>Is Abaloparatide more efficacious on increasing bone mineral density than teriparatide for women with postmenopausal osteoporosis? An updated meta-analysis</a:t>
            </a:r>
          </a:p>
        </p:txBody>
      </p:sp>
      <p:sp>
        <p:nvSpPr>
          <p:cNvPr id="3" name="Content Placeholder 2">
            <a:extLst>
              <a:ext uri="{FF2B5EF4-FFF2-40B4-BE49-F238E27FC236}">
                <a16:creationId xmlns:a16="http://schemas.microsoft.com/office/drawing/2014/main" id="{7371AA96-EE86-7F76-9F57-0EF56DC02FBE}"/>
              </a:ext>
            </a:extLst>
          </p:cNvPr>
          <p:cNvSpPr>
            <a:spLocks noGrp="1"/>
          </p:cNvSpPr>
          <p:nvPr>
            <p:ph idx="1"/>
          </p:nvPr>
        </p:nvSpPr>
        <p:spPr/>
        <p:txBody>
          <a:bodyPr>
            <a:normAutofit fontScale="92500" lnSpcReduction="20000"/>
          </a:bodyPr>
          <a:lstStyle/>
          <a:p>
            <a:r>
              <a:rPr lang="en-US" dirty="0"/>
              <a:t>Four studies </a:t>
            </a:r>
          </a:p>
          <a:p>
            <a:r>
              <a:rPr lang="en-US" dirty="0"/>
              <a:t>All parameters in 24 weeks except lumbar spine (versus TPTD) showed significant advantages in the ABL group. </a:t>
            </a:r>
          </a:p>
          <a:p>
            <a:r>
              <a:rPr lang="en-US" dirty="0"/>
              <a:t>Only the results of two subgroups in ABL versus TPTD demonstrated High GRADE quality (femoral </a:t>
            </a:r>
          </a:p>
          <a:p>
            <a:r>
              <a:rPr lang="en-US" dirty="0"/>
              <a:t>Incidence of hypercalcemia in the ABL group lessened by 51% compared with the TPTD group. Nevertheless, compared with placebo, ABL demonstrated higher risks of nausea and palpitations.</a:t>
            </a:r>
          </a:p>
          <a:p>
            <a:r>
              <a:rPr lang="en-US" dirty="0"/>
              <a:t>ABL demonstrated a beneficial effect on BMD compared to both placebo and TPTD for postmenopausal women with osteoporosis. </a:t>
            </a:r>
          </a:p>
          <a:p>
            <a:r>
              <a:rPr lang="en-US" dirty="0"/>
              <a:t>ABL also had insignificantly lowered adverse event risk than TPTD. ABL is an alternative for patients with postmenopausal osteoporosis.</a:t>
            </a:r>
          </a:p>
          <a:p>
            <a:endParaRPr lang="en-US" dirty="0"/>
          </a:p>
        </p:txBody>
      </p:sp>
      <p:sp>
        <p:nvSpPr>
          <p:cNvPr id="5" name="TextBox 4">
            <a:extLst>
              <a:ext uri="{FF2B5EF4-FFF2-40B4-BE49-F238E27FC236}">
                <a16:creationId xmlns:a16="http://schemas.microsoft.com/office/drawing/2014/main" id="{1DB3BFD5-4A9E-FE8C-CC36-3BAA6FCEC26A}"/>
              </a:ext>
            </a:extLst>
          </p:cNvPr>
          <p:cNvSpPr txBox="1"/>
          <p:nvPr/>
        </p:nvSpPr>
        <p:spPr>
          <a:xfrm>
            <a:off x="0" y="6488668"/>
            <a:ext cx="6093724" cy="276999"/>
          </a:xfrm>
          <a:prstGeom prst="rect">
            <a:avLst/>
          </a:prstGeom>
          <a:noFill/>
        </p:spPr>
        <p:txBody>
          <a:bodyPr wrap="square">
            <a:spAutoFit/>
          </a:bodyPr>
          <a:lstStyle/>
          <a:p>
            <a:r>
              <a:rPr lang="en-US" sz="1200" dirty="0"/>
              <a:t>J Orthop Surg Res. 2023 Feb 17;18(1):116. </a:t>
            </a:r>
          </a:p>
        </p:txBody>
      </p:sp>
    </p:spTree>
    <p:extLst>
      <p:ext uri="{BB962C8B-B14F-4D97-AF65-F5344CB8AC3E}">
        <p14:creationId xmlns:p14="http://schemas.microsoft.com/office/powerpoint/2010/main" val="37365231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990A7-41A8-B121-B963-66D66D6AEB2B}"/>
              </a:ext>
            </a:extLst>
          </p:cNvPr>
          <p:cNvSpPr>
            <a:spLocks noGrp="1"/>
          </p:cNvSpPr>
          <p:nvPr>
            <p:ph type="title"/>
          </p:nvPr>
        </p:nvSpPr>
        <p:spPr/>
        <p:txBody>
          <a:bodyPr>
            <a:normAutofit fontScale="90000"/>
          </a:bodyPr>
          <a:lstStyle/>
          <a:p>
            <a:r>
              <a:rPr lang="en-US" dirty="0"/>
              <a:t>Potential effects of teriparatide (PTH (1-34)) on osteoarthritis: a systematic review</a:t>
            </a:r>
            <a:br>
              <a:rPr lang="en-US" dirty="0"/>
            </a:br>
            <a:endParaRPr lang="en-US" dirty="0"/>
          </a:p>
        </p:txBody>
      </p:sp>
      <p:sp>
        <p:nvSpPr>
          <p:cNvPr id="3" name="Content Placeholder 2">
            <a:extLst>
              <a:ext uri="{FF2B5EF4-FFF2-40B4-BE49-F238E27FC236}">
                <a16:creationId xmlns:a16="http://schemas.microsoft.com/office/drawing/2014/main" id="{51E0D9D9-0A6A-4AB1-3FD0-86780727239B}"/>
              </a:ext>
            </a:extLst>
          </p:cNvPr>
          <p:cNvSpPr>
            <a:spLocks noGrp="1"/>
          </p:cNvSpPr>
          <p:nvPr>
            <p:ph idx="1"/>
          </p:nvPr>
        </p:nvSpPr>
        <p:spPr/>
        <p:txBody>
          <a:bodyPr>
            <a:normAutofit fontScale="92500" lnSpcReduction="20000"/>
          </a:bodyPr>
          <a:lstStyle/>
          <a:p>
            <a:r>
              <a:rPr lang="en-US" dirty="0"/>
              <a:t>33 studies were included. </a:t>
            </a:r>
          </a:p>
          <a:p>
            <a:r>
              <a:rPr lang="en-US" dirty="0"/>
              <a:t>In vivo studies (n = 22) concluded that PTH (1-34) slowed progression of OA by alleviating cartilage degeneration and aberrant remodeling of subchondral bone (SCB). </a:t>
            </a:r>
          </a:p>
          <a:p>
            <a:r>
              <a:rPr lang="en-US" dirty="0"/>
              <a:t>Moreover, PTH (1-34) exhibited repair of cartilage and SCB, analgesic, and anti-inflammatory effects. </a:t>
            </a:r>
          </a:p>
          <a:p>
            <a:r>
              <a:rPr lang="en-US" dirty="0"/>
              <a:t>In vitro studies (n = 11) concluded that PTH (1-34) was important for chondrocytes via increasing the proliferation and matrix synthesis but preventing apoptosis or hypertrophy. </a:t>
            </a:r>
          </a:p>
          <a:p>
            <a:r>
              <a:rPr lang="en-US" dirty="0"/>
              <a:t>PTH (1-34) could alleviate the progression of OA. </a:t>
            </a:r>
          </a:p>
          <a:p>
            <a:r>
              <a:rPr lang="en-US" dirty="0"/>
              <a:t>Moreover, PTH (1-34) had beneficial effects on osteoporotic OA (OPOA) models, which might be a therapeutic option for OA and OPOA treatment.</a:t>
            </a:r>
          </a:p>
        </p:txBody>
      </p:sp>
      <p:sp>
        <p:nvSpPr>
          <p:cNvPr id="5" name="TextBox 4">
            <a:extLst>
              <a:ext uri="{FF2B5EF4-FFF2-40B4-BE49-F238E27FC236}">
                <a16:creationId xmlns:a16="http://schemas.microsoft.com/office/drawing/2014/main" id="{255A7976-2F9E-62D6-2798-C96D56F038C5}"/>
              </a:ext>
            </a:extLst>
          </p:cNvPr>
          <p:cNvSpPr txBox="1"/>
          <p:nvPr/>
        </p:nvSpPr>
        <p:spPr>
          <a:xfrm>
            <a:off x="139890" y="6501050"/>
            <a:ext cx="6093724" cy="307777"/>
          </a:xfrm>
          <a:prstGeom prst="rect">
            <a:avLst/>
          </a:prstGeom>
          <a:noFill/>
        </p:spPr>
        <p:txBody>
          <a:bodyPr wrap="square">
            <a:spAutoFit/>
          </a:bodyPr>
          <a:lstStyle/>
          <a:p>
            <a:r>
              <a:rPr lang="en-US" sz="1400" dirty="0"/>
              <a:t>Arthritis Res Ther. 2023 Jan 6;25(1):3.</a:t>
            </a:r>
          </a:p>
        </p:txBody>
      </p:sp>
    </p:spTree>
    <p:extLst>
      <p:ext uri="{BB962C8B-B14F-4D97-AF65-F5344CB8AC3E}">
        <p14:creationId xmlns:p14="http://schemas.microsoft.com/office/powerpoint/2010/main" val="35774613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18D36-1A62-0A9B-B9D6-6B72F2F610F7}"/>
              </a:ext>
            </a:extLst>
          </p:cNvPr>
          <p:cNvSpPr>
            <a:spLocks noGrp="1"/>
          </p:cNvSpPr>
          <p:nvPr>
            <p:ph type="title"/>
          </p:nvPr>
        </p:nvSpPr>
        <p:spPr/>
        <p:txBody>
          <a:bodyPr>
            <a:noAutofit/>
          </a:bodyPr>
          <a:lstStyle/>
          <a:p>
            <a:r>
              <a:rPr lang="en-US" sz="3200" dirty="0"/>
              <a:t>Efficacy of the Combination of Teriparatide and Denosumab in the Treatment of Postmenopausal Osteoporosis: A Meta-Analysis</a:t>
            </a:r>
            <a:br>
              <a:rPr lang="en-US" sz="3200" dirty="0"/>
            </a:br>
            <a:endParaRPr lang="en-US" sz="3200" dirty="0"/>
          </a:p>
        </p:txBody>
      </p:sp>
      <p:sp>
        <p:nvSpPr>
          <p:cNvPr id="3" name="Content Placeholder 2">
            <a:extLst>
              <a:ext uri="{FF2B5EF4-FFF2-40B4-BE49-F238E27FC236}">
                <a16:creationId xmlns:a16="http://schemas.microsoft.com/office/drawing/2014/main" id="{D4E488FD-CDE5-EDD1-1094-EC7566E1EBEE}"/>
              </a:ext>
            </a:extLst>
          </p:cNvPr>
          <p:cNvSpPr>
            <a:spLocks noGrp="1"/>
          </p:cNvSpPr>
          <p:nvPr>
            <p:ph idx="1"/>
          </p:nvPr>
        </p:nvSpPr>
        <p:spPr/>
        <p:txBody>
          <a:bodyPr>
            <a:normAutofit fontScale="92500" lnSpcReduction="10000"/>
          </a:bodyPr>
          <a:lstStyle/>
          <a:p>
            <a:r>
              <a:rPr lang="en-US" dirty="0"/>
              <a:t>Overall, combination treatment enhanced the mean percent change of bone mineral density in lumbar spine than monotherapy (WMD = 2.91, 95%CI: 1.983.83; p = 0.00).</a:t>
            </a:r>
          </a:p>
          <a:p>
            <a:r>
              <a:rPr lang="en-US" dirty="0"/>
              <a:t>combination treatment has been beneficial for enhancing the mean percent change of BMD in hip (WMD = 3.19, 95%CI: 2.25∼4.13; p = 0.00). </a:t>
            </a:r>
          </a:p>
          <a:p>
            <a:r>
              <a:rPr lang="en-US" dirty="0"/>
              <a:t>There was no significant difference between combination treatment and monotherapy in terms of the adverse events (RR = 0.81, 95%CI: 0.45∼1.45; p = 0.472). </a:t>
            </a:r>
          </a:p>
          <a:p>
            <a:r>
              <a:rPr lang="en-US" dirty="0"/>
              <a:t>The meta-analysis indicates that combination treatment led to greater BMD at the lumbar spine and hip in comparison to monotherapy, without an increased incidence of adverse events. </a:t>
            </a:r>
          </a:p>
        </p:txBody>
      </p:sp>
      <p:sp>
        <p:nvSpPr>
          <p:cNvPr id="5" name="TextBox 4">
            <a:extLst>
              <a:ext uri="{FF2B5EF4-FFF2-40B4-BE49-F238E27FC236}">
                <a16:creationId xmlns:a16="http://schemas.microsoft.com/office/drawing/2014/main" id="{3C64525E-99CA-4F94-1801-6010C5DAAA05}"/>
              </a:ext>
            </a:extLst>
          </p:cNvPr>
          <p:cNvSpPr txBox="1"/>
          <p:nvPr/>
        </p:nvSpPr>
        <p:spPr>
          <a:xfrm>
            <a:off x="7963" y="6492875"/>
            <a:ext cx="6093724" cy="276999"/>
          </a:xfrm>
          <a:prstGeom prst="rect">
            <a:avLst/>
          </a:prstGeom>
          <a:noFill/>
        </p:spPr>
        <p:txBody>
          <a:bodyPr wrap="square">
            <a:spAutoFit/>
          </a:bodyPr>
          <a:lstStyle/>
          <a:p>
            <a:r>
              <a:rPr lang="en-US" sz="1200" dirty="0"/>
              <a:t>Front Pharmacol. 2022 May 24;13:888208.</a:t>
            </a:r>
          </a:p>
        </p:txBody>
      </p:sp>
    </p:spTree>
    <p:extLst>
      <p:ext uri="{BB962C8B-B14F-4D97-AF65-F5344CB8AC3E}">
        <p14:creationId xmlns:p14="http://schemas.microsoft.com/office/powerpoint/2010/main" val="15734411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59AC-06F9-8454-E6BA-CC1F31ADF9CF}"/>
              </a:ext>
            </a:extLst>
          </p:cNvPr>
          <p:cNvSpPr>
            <a:spLocks noGrp="1"/>
          </p:cNvSpPr>
          <p:nvPr>
            <p:ph type="title"/>
          </p:nvPr>
        </p:nvSpPr>
        <p:spPr/>
        <p:txBody>
          <a:bodyPr>
            <a:noAutofit/>
          </a:bodyPr>
          <a:lstStyle/>
          <a:p>
            <a:r>
              <a:rPr lang="en-US" sz="2400" dirty="0"/>
              <a:t>The efficiency and safety of alendronate versus teriparatide for treatment glucocorticoid-induced osteoporosis: A meta-analysis and systematic review of randomized controlled trials</a:t>
            </a:r>
            <a:br>
              <a:rPr lang="en-US" sz="2400" dirty="0"/>
            </a:br>
            <a:endParaRPr lang="en-US" sz="2400" dirty="0"/>
          </a:p>
        </p:txBody>
      </p:sp>
      <p:sp>
        <p:nvSpPr>
          <p:cNvPr id="3" name="Content Placeholder 2">
            <a:extLst>
              <a:ext uri="{FF2B5EF4-FFF2-40B4-BE49-F238E27FC236}">
                <a16:creationId xmlns:a16="http://schemas.microsoft.com/office/drawing/2014/main" id="{4ED96240-3E6E-B50A-83D3-3C690C43615E}"/>
              </a:ext>
            </a:extLst>
          </p:cNvPr>
          <p:cNvSpPr>
            <a:spLocks noGrp="1"/>
          </p:cNvSpPr>
          <p:nvPr>
            <p:ph idx="1"/>
          </p:nvPr>
        </p:nvSpPr>
        <p:spPr/>
        <p:txBody>
          <a:bodyPr>
            <a:normAutofit fontScale="85000" lnSpcReduction="20000"/>
          </a:bodyPr>
          <a:lstStyle/>
          <a:p>
            <a:r>
              <a:rPr lang="en-US" dirty="0"/>
              <a:t>A total of 4102 patients were enrolled in all 5 studies </a:t>
            </a:r>
          </a:p>
          <a:p>
            <a:r>
              <a:rPr lang="en-US" dirty="0"/>
              <a:t>compared with ALE, TPTD could reduce the rate of new vertebral fracture (RR = 0.13, 95% CI: 0.05-0.34, P&lt;0.00001). </a:t>
            </a:r>
          </a:p>
          <a:p>
            <a:r>
              <a:rPr lang="en-US" dirty="0"/>
              <a:t>TPTD increased LS bone mineral density (BMD) (0.53, 95% CI 0.42-0.64, P&lt;0.00001), TH BMD (0.17, 95% CI 0.05-0.28, P = 0.004) and FN BMD (0.17, 95% CI 0.05-0.29, P = 0.006) compared to ALE. </a:t>
            </a:r>
          </a:p>
          <a:p>
            <a:r>
              <a:rPr lang="en-US" dirty="0"/>
              <a:t>However, there was no significant difference in the incidence of non-vertebral fracture and adverse events between the two groups.</a:t>
            </a:r>
          </a:p>
          <a:p>
            <a:endParaRPr lang="en-US" dirty="0"/>
          </a:p>
          <a:p>
            <a:r>
              <a:rPr lang="en-US" dirty="0"/>
              <a:t>Compared with ALE, TPTD is an effective drug to reduce vertebral fracture risk in patients with GIOP. </a:t>
            </a:r>
          </a:p>
          <a:p>
            <a:r>
              <a:rPr lang="en-US" dirty="0"/>
              <a:t>Furthermore, long-term use of TPTD can increase the bone mineral density of LS, FN, and TH.</a:t>
            </a:r>
          </a:p>
        </p:txBody>
      </p:sp>
      <p:sp>
        <p:nvSpPr>
          <p:cNvPr id="5" name="TextBox 4">
            <a:extLst>
              <a:ext uri="{FF2B5EF4-FFF2-40B4-BE49-F238E27FC236}">
                <a16:creationId xmlns:a16="http://schemas.microsoft.com/office/drawing/2014/main" id="{768435A9-3326-9CAC-CD28-B5267C63C44A}"/>
              </a:ext>
            </a:extLst>
          </p:cNvPr>
          <p:cNvSpPr txBox="1"/>
          <p:nvPr/>
        </p:nvSpPr>
        <p:spPr>
          <a:xfrm>
            <a:off x="2276" y="6492875"/>
            <a:ext cx="6093724" cy="276999"/>
          </a:xfrm>
          <a:prstGeom prst="rect">
            <a:avLst/>
          </a:prstGeom>
          <a:noFill/>
        </p:spPr>
        <p:txBody>
          <a:bodyPr wrap="square">
            <a:spAutoFit/>
          </a:bodyPr>
          <a:lstStyle/>
          <a:p>
            <a:r>
              <a:rPr lang="en-US" sz="1200" dirty="0"/>
              <a:t> PLoS One. 2022 May 31;17(5):e0267706</a:t>
            </a:r>
          </a:p>
        </p:txBody>
      </p:sp>
    </p:spTree>
    <p:extLst>
      <p:ext uri="{BB962C8B-B14F-4D97-AF65-F5344CB8AC3E}">
        <p14:creationId xmlns:p14="http://schemas.microsoft.com/office/powerpoint/2010/main" val="31307830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4FC8C-2AC0-53AC-0B40-7FF4A56735F5}"/>
              </a:ext>
            </a:extLst>
          </p:cNvPr>
          <p:cNvSpPr>
            <a:spLocks noGrp="1"/>
          </p:cNvSpPr>
          <p:nvPr>
            <p:ph type="title"/>
          </p:nvPr>
        </p:nvSpPr>
        <p:spPr/>
        <p:txBody>
          <a:bodyPr>
            <a:noAutofit/>
          </a:bodyPr>
          <a:lstStyle/>
          <a:p>
            <a:r>
              <a:rPr lang="en-US" sz="2400" dirty="0">
                <a:solidFill>
                  <a:srgbClr val="FFFF00"/>
                </a:solidFill>
              </a:rPr>
              <a:t>Efficacy of Osteoporosis Medications for Patients With Chronic Kidney Disease: An Updated Systematic Review and Network Meta-Analysis</a:t>
            </a:r>
          </a:p>
        </p:txBody>
      </p:sp>
      <p:graphicFrame>
        <p:nvGraphicFramePr>
          <p:cNvPr id="5" name="Content Placeholder 4">
            <a:extLst>
              <a:ext uri="{FF2B5EF4-FFF2-40B4-BE49-F238E27FC236}">
                <a16:creationId xmlns:a16="http://schemas.microsoft.com/office/drawing/2014/main" id="{76AF474B-1C8C-2EC9-8EA9-A89A82374EE4}"/>
              </a:ext>
            </a:extLst>
          </p:cNvPr>
          <p:cNvGraphicFramePr>
            <a:graphicFrameLocks noGrp="1"/>
          </p:cNvGraphicFramePr>
          <p:nvPr>
            <p:ph idx="1"/>
          </p:nvPr>
        </p:nvGraphicFramePr>
        <p:xfrm>
          <a:off x="838200" y="1499616"/>
          <a:ext cx="10515600" cy="4677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A34CCEB3-BD10-B0DF-8833-7E58B172D20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701A45E-B6A1-4A37-93BE-03225125414E}" type="slidenum">
              <a:rPr kumimoji="0" lang="en-US" sz="1200" b="0" i="0" u="none" strike="noStrike" kern="1200" cap="none" spc="0" normalizeH="0" baseline="0" noProof="0" smtClean="0">
                <a:ln>
                  <a:noFill/>
                </a:ln>
                <a:solidFill>
                  <a:prstClr val="white">
                    <a:tint val="75000"/>
                  </a:prstClr>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white">
                  <a:tint val="75000"/>
                </a:prstClr>
              </a:solidFill>
              <a:effectLst/>
              <a:uLnTx/>
              <a:uFillTx/>
              <a:latin typeface="Arial" panose="020B0604020202020204"/>
              <a:ea typeface="+mn-ea"/>
              <a:cs typeface="+mn-cs"/>
            </a:endParaRPr>
          </a:p>
        </p:txBody>
      </p:sp>
      <p:sp>
        <p:nvSpPr>
          <p:cNvPr id="9" name="TextBox 8">
            <a:extLst>
              <a:ext uri="{FF2B5EF4-FFF2-40B4-BE49-F238E27FC236}">
                <a16:creationId xmlns:a16="http://schemas.microsoft.com/office/drawing/2014/main" id="{72E31A26-A8DB-E95B-4FA1-31A6060D0E31}"/>
              </a:ext>
            </a:extLst>
          </p:cNvPr>
          <p:cNvSpPr txBox="1"/>
          <p:nvPr/>
        </p:nvSpPr>
        <p:spPr>
          <a:xfrm>
            <a:off x="0" y="6464365"/>
            <a:ext cx="9671858"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rPr>
              <a:t>Chia-Hsien Chen et al., Front Pharmacol. 2022 Feb 11;13:822178</a:t>
            </a:r>
          </a:p>
        </p:txBody>
      </p:sp>
    </p:spTree>
    <p:extLst>
      <p:ext uri="{BB962C8B-B14F-4D97-AF65-F5344CB8AC3E}">
        <p14:creationId xmlns:p14="http://schemas.microsoft.com/office/powerpoint/2010/main" val="32878178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DD2B68-E1F9-D476-F8D4-03FC33A9564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701A45E-B6A1-4A37-93BE-03225125414E}" type="slidenum">
              <a:rPr kumimoji="0" lang="en-US" sz="1200" b="0" i="0" u="none" strike="noStrike" kern="1200" cap="none" spc="0" normalizeH="0" baseline="0" noProof="0" smtClean="0">
                <a:ln>
                  <a:noFill/>
                </a:ln>
                <a:solidFill>
                  <a:prstClr val="white">
                    <a:tint val="75000"/>
                  </a:prstClr>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white">
                  <a:tint val="75000"/>
                </a:prstClr>
              </a:solidFill>
              <a:effectLst/>
              <a:uLnTx/>
              <a:uFillTx/>
              <a:latin typeface="Arial" panose="020B0604020202020204"/>
              <a:ea typeface="+mn-ea"/>
              <a:cs typeface="+mn-cs"/>
            </a:endParaRPr>
          </a:p>
        </p:txBody>
      </p:sp>
      <p:pic>
        <p:nvPicPr>
          <p:cNvPr id="6" name="Picture 5">
            <a:extLst>
              <a:ext uri="{FF2B5EF4-FFF2-40B4-BE49-F238E27FC236}">
                <a16:creationId xmlns:a16="http://schemas.microsoft.com/office/drawing/2014/main" id="{01B8D316-4671-D355-1472-F38280972D05}"/>
              </a:ext>
            </a:extLst>
          </p:cNvPr>
          <p:cNvPicPr>
            <a:picLocks noChangeAspect="1"/>
          </p:cNvPicPr>
          <p:nvPr/>
        </p:nvPicPr>
        <p:blipFill rotWithShape="1">
          <a:blip r:embed="rId2"/>
          <a:srcRect l="22500" t="27383" r="31545" b="22896"/>
          <a:stretch/>
        </p:blipFill>
        <p:spPr>
          <a:xfrm>
            <a:off x="238991" y="1254924"/>
            <a:ext cx="7577417" cy="4609408"/>
          </a:xfrm>
          <a:prstGeom prst="rect">
            <a:avLst/>
          </a:prstGeom>
        </p:spPr>
      </p:pic>
      <p:sp>
        <p:nvSpPr>
          <p:cNvPr id="10" name="TextBox 9">
            <a:extLst>
              <a:ext uri="{FF2B5EF4-FFF2-40B4-BE49-F238E27FC236}">
                <a16:creationId xmlns:a16="http://schemas.microsoft.com/office/drawing/2014/main" id="{3DFD856B-12AB-7F7C-12E1-973B847680E8}"/>
              </a:ext>
            </a:extLst>
          </p:cNvPr>
          <p:cNvSpPr txBox="1"/>
          <p:nvPr/>
        </p:nvSpPr>
        <p:spPr>
          <a:xfrm>
            <a:off x="8011391" y="2178349"/>
            <a:ext cx="3941618" cy="258532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Forest plots of relative risk of vertebral or clinical fractures of seven drugs for the treatment of osteoporosis compared with placebo in patients with chronic kidney disease or underwent kidney transplantation. Abbreviation: CKD, Chronic Kidney Disease; KTR, Kidney Transplant Recipients</a:t>
            </a:r>
          </a:p>
        </p:txBody>
      </p:sp>
      <p:sp>
        <p:nvSpPr>
          <p:cNvPr id="11" name="TextBox 10">
            <a:extLst>
              <a:ext uri="{FF2B5EF4-FFF2-40B4-BE49-F238E27FC236}">
                <a16:creationId xmlns:a16="http://schemas.microsoft.com/office/drawing/2014/main" id="{8FA6B43A-B0FF-48D8-76D0-75C3993235EC}"/>
              </a:ext>
            </a:extLst>
          </p:cNvPr>
          <p:cNvSpPr txBox="1"/>
          <p:nvPr/>
        </p:nvSpPr>
        <p:spPr>
          <a:xfrm>
            <a:off x="0" y="6464365"/>
            <a:ext cx="9671858"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rPr>
              <a:t>Chia-Hsien Chen et al., Front Pharmacol. 2022 Feb 11;13:822178</a:t>
            </a:r>
          </a:p>
        </p:txBody>
      </p:sp>
      <p:sp>
        <p:nvSpPr>
          <p:cNvPr id="7" name="TextBox 6">
            <a:extLst>
              <a:ext uri="{FF2B5EF4-FFF2-40B4-BE49-F238E27FC236}">
                <a16:creationId xmlns:a16="http://schemas.microsoft.com/office/drawing/2014/main" id="{EF8D3AA1-6542-3FB1-1035-DD226B5BB853}"/>
              </a:ext>
            </a:extLst>
          </p:cNvPr>
          <p:cNvSpPr txBox="1"/>
          <p:nvPr/>
        </p:nvSpPr>
        <p:spPr>
          <a:xfrm>
            <a:off x="238991" y="62878"/>
            <a:ext cx="11517580"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Arial" panose="020B0604020202020204"/>
                <a:ea typeface="+mn-ea"/>
                <a:cs typeface="+mn-cs"/>
              </a:rPr>
              <a:t>Teriparatide and denosumab seem to be the most effective treatments for preventing bone loss and reducing the risk of fracture in network comparison</a:t>
            </a:r>
          </a:p>
        </p:txBody>
      </p:sp>
    </p:spTree>
    <p:extLst>
      <p:ext uri="{BB962C8B-B14F-4D97-AF65-F5344CB8AC3E}">
        <p14:creationId xmlns:p14="http://schemas.microsoft.com/office/powerpoint/2010/main" val="535454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A31E-4D0E-7FCC-0699-B25727F6E5C1}"/>
              </a:ext>
            </a:extLst>
          </p:cNvPr>
          <p:cNvSpPr>
            <a:spLocks noGrp="1"/>
          </p:cNvSpPr>
          <p:nvPr>
            <p:ph type="title"/>
          </p:nvPr>
        </p:nvSpPr>
        <p:spPr/>
        <p:txBody>
          <a:bodyPr>
            <a:noAutofit/>
          </a:bodyPr>
          <a:lstStyle/>
          <a:p>
            <a:r>
              <a:rPr lang="en-US" sz="3200" dirty="0"/>
              <a:t>Pharmacological interventions versus placebo, no treatment or usual care for osteoporosis in people with chronic kidney disease stages 3-5D</a:t>
            </a:r>
          </a:p>
        </p:txBody>
      </p:sp>
      <p:sp>
        <p:nvSpPr>
          <p:cNvPr id="3" name="Content Placeholder 2">
            <a:extLst>
              <a:ext uri="{FF2B5EF4-FFF2-40B4-BE49-F238E27FC236}">
                <a16:creationId xmlns:a16="http://schemas.microsoft.com/office/drawing/2014/main" id="{7D7F92C6-9739-F605-AECB-2231CCF14A65}"/>
              </a:ext>
            </a:extLst>
          </p:cNvPr>
          <p:cNvSpPr>
            <a:spLocks noGrp="1"/>
          </p:cNvSpPr>
          <p:nvPr>
            <p:ph idx="1"/>
          </p:nvPr>
        </p:nvSpPr>
        <p:spPr/>
        <p:txBody>
          <a:bodyPr>
            <a:normAutofit lnSpcReduction="10000"/>
          </a:bodyPr>
          <a:lstStyle/>
          <a:p>
            <a:r>
              <a:rPr lang="en-US" dirty="0"/>
              <a:t>7 studies involving 9164 randomised participants with osteoporosis and CKD stages 3 to 5D </a:t>
            </a:r>
          </a:p>
          <a:p>
            <a:r>
              <a:rPr lang="en-US" dirty="0"/>
              <a:t>Anti-osteoporotic drugs may reduce the risk of vertebral fracture (RR 0.52, 95% CI 0.39 to 0.69; low certainty evidence). </a:t>
            </a:r>
          </a:p>
          <a:p>
            <a:r>
              <a:rPr lang="en-US" dirty="0"/>
              <a:t>Anti-osteoporotic drugs probably makes little or no difference to the risk of clinical fracture (RR 0.91, 95% CI 0.79 to 1.05; moderate certainty evidence) and adverse events (RR 0.99, 95% CI 0.98 to 1.00; moderate certainty evidence). </a:t>
            </a:r>
          </a:p>
          <a:p>
            <a:r>
              <a:rPr lang="en-US" dirty="0"/>
              <a:t>Among patients with CKD stages 3-4, anti-osteoporotic drugs may reduce the risk of vertebral fracture in low certainty evidence. </a:t>
            </a:r>
          </a:p>
        </p:txBody>
      </p:sp>
      <p:sp>
        <p:nvSpPr>
          <p:cNvPr id="5" name="TextBox 4">
            <a:extLst>
              <a:ext uri="{FF2B5EF4-FFF2-40B4-BE49-F238E27FC236}">
                <a16:creationId xmlns:a16="http://schemas.microsoft.com/office/drawing/2014/main" id="{B4415848-A2E0-D256-93E5-6E0FC3796BAF}"/>
              </a:ext>
            </a:extLst>
          </p:cNvPr>
          <p:cNvSpPr txBox="1"/>
          <p:nvPr/>
        </p:nvSpPr>
        <p:spPr>
          <a:xfrm>
            <a:off x="0" y="6493627"/>
            <a:ext cx="6096000" cy="307777"/>
          </a:xfrm>
          <a:prstGeom prst="rect">
            <a:avLst/>
          </a:prstGeom>
          <a:noFill/>
        </p:spPr>
        <p:txBody>
          <a:bodyPr wrap="square">
            <a:spAutoFit/>
          </a:bodyPr>
          <a:lstStyle/>
          <a:p>
            <a:r>
              <a:rPr lang="en-US" sz="1400" dirty="0"/>
              <a:t>Cochrane Database Syst Rev. 2021 Jul 7;7(7):CD013424. </a:t>
            </a:r>
          </a:p>
        </p:txBody>
      </p:sp>
    </p:spTree>
    <p:extLst>
      <p:ext uri="{BB962C8B-B14F-4D97-AF65-F5344CB8AC3E}">
        <p14:creationId xmlns:p14="http://schemas.microsoft.com/office/powerpoint/2010/main" val="23666857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872DD-D51F-7D3A-034C-7E90523C62D8}"/>
              </a:ext>
            </a:extLst>
          </p:cNvPr>
          <p:cNvSpPr>
            <a:spLocks noGrp="1"/>
          </p:cNvSpPr>
          <p:nvPr>
            <p:ph type="title"/>
          </p:nvPr>
        </p:nvSpPr>
        <p:spPr>
          <a:xfrm>
            <a:off x="838199" y="3794"/>
            <a:ext cx="10515600" cy="525596"/>
          </a:xfrm>
        </p:spPr>
        <p:txBody>
          <a:bodyPr>
            <a:normAutofit/>
          </a:bodyPr>
          <a:lstStyle/>
          <a:p>
            <a:pPr algn="ctr"/>
            <a:r>
              <a:rPr lang="en-US" sz="2000" b="1" dirty="0">
                <a:solidFill>
                  <a:srgbClr val="FFFF00"/>
                </a:solidFill>
              </a:rPr>
              <a:t>Comparative Chart </a:t>
            </a:r>
          </a:p>
        </p:txBody>
      </p:sp>
      <p:sp>
        <p:nvSpPr>
          <p:cNvPr id="4" name="Slide Number Placeholder 3">
            <a:extLst>
              <a:ext uri="{FF2B5EF4-FFF2-40B4-BE49-F238E27FC236}">
                <a16:creationId xmlns:a16="http://schemas.microsoft.com/office/drawing/2014/main" id="{305AD2E4-3B4E-6538-47D7-16FBBC0B6A4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701A45E-B6A1-4A37-93BE-03225125414E}" type="slidenum">
              <a:rPr kumimoji="0" lang="en-US" sz="1200" b="0" i="0" u="none" strike="noStrike" kern="1200" cap="none" spc="0" normalizeH="0" baseline="0" noProof="0" smtClean="0">
                <a:ln>
                  <a:noFill/>
                </a:ln>
                <a:solidFill>
                  <a:prstClr val="white">
                    <a:tint val="75000"/>
                  </a:prstClr>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white">
                  <a:tint val="75000"/>
                </a:prstClr>
              </a:solidFill>
              <a:effectLst/>
              <a:uLnTx/>
              <a:uFillTx/>
              <a:latin typeface="Arial" panose="020B0604020202020204"/>
              <a:ea typeface="+mn-ea"/>
              <a:cs typeface="+mn-cs"/>
            </a:endParaRPr>
          </a:p>
        </p:txBody>
      </p:sp>
      <p:graphicFrame>
        <p:nvGraphicFramePr>
          <p:cNvPr id="3" name="Table 5">
            <a:extLst>
              <a:ext uri="{FF2B5EF4-FFF2-40B4-BE49-F238E27FC236}">
                <a16:creationId xmlns:a16="http://schemas.microsoft.com/office/drawing/2014/main" id="{0DFD8D1A-E719-2539-A532-D9E45C9B2848}"/>
              </a:ext>
            </a:extLst>
          </p:cNvPr>
          <p:cNvGraphicFramePr>
            <a:graphicFrameLocks noGrp="1"/>
          </p:cNvGraphicFramePr>
          <p:nvPr/>
        </p:nvGraphicFramePr>
        <p:xfrm>
          <a:off x="233611" y="529390"/>
          <a:ext cx="11724775" cy="5521717"/>
        </p:xfrm>
        <a:graphic>
          <a:graphicData uri="http://schemas.openxmlformats.org/drawingml/2006/table">
            <a:tbl>
              <a:tblPr firstRow="1" bandRow="1">
                <a:tableStyleId>{8799B23B-EC83-4686-B30A-512413B5E67A}</a:tableStyleId>
              </a:tblPr>
              <a:tblGrid>
                <a:gridCol w="2344955">
                  <a:extLst>
                    <a:ext uri="{9D8B030D-6E8A-4147-A177-3AD203B41FA5}">
                      <a16:colId xmlns:a16="http://schemas.microsoft.com/office/drawing/2014/main" val="296863986"/>
                    </a:ext>
                  </a:extLst>
                </a:gridCol>
                <a:gridCol w="2344955">
                  <a:extLst>
                    <a:ext uri="{9D8B030D-6E8A-4147-A177-3AD203B41FA5}">
                      <a16:colId xmlns:a16="http://schemas.microsoft.com/office/drawing/2014/main" val="892514443"/>
                    </a:ext>
                  </a:extLst>
                </a:gridCol>
                <a:gridCol w="2344955">
                  <a:extLst>
                    <a:ext uri="{9D8B030D-6E8A-4147-A177-3AD203B41FA5}">
                      <a16:colId xmlns:a16="http://schemas.microsoft.com/office/drawing/2014/main" val="2611598435"/>
                    </a:ext>
                  </a:extLst>
                </a:gridCol>
                <a:gridCol w="2344955">
                  <a:extLst>
                    <a:ext uri="{9D8B030D-6E8A-4147-A177-3AD203B41FA5}">
                      <a16:colId xmlns:a16="http://schemas.microsoft.com/office/drawing/2014/main" val="455190218"/>
                    </a:ext>
                  </a:extLst>
                </a:gridCol>
                <a:gridCol w="2344955">
                  <a:extLst>
                    <a:ext uri="{9D8B030D-6E8A-4147-A177-3AD203B41FA5}">
                      <a16:colId xmlns:a16="http://schemas.microsoft.com/office/drawing/2014/main" val="3855049326"/>
                    </a:ext>
                  </a:extLst>
                </a:gridCol>
              </a:tblGrid>
              <a:tr h="493036">
                <a:tc>
                  <a:txBody>
                    <a:bodyPr/>
                    <a:lstStyle/>
                    <a:p>
                      <a:endParaRPr lang="en-US" sz="1400"/>
                    </a:p>
                  </a:txBody>
                  <a:tcPr/>
                </a:tc>
                <a:tc>
                  <a:txBody>
                    <a:bodyPr/>
                    <a:lstStyle/>
                    <a:p>
                      <a:r>
                        <a:rPr lang="en-US" sz="1400" dirty="0"/>
                        <a:t>Denosumab </a:t>
                      </a:r>
                    </a:p>
                  </a:txBody>
                  <a:tcPr/>
                </a:tc>
                <a:tc>
                  <a:txBody>
                    <a:bodyPr/>
                    <a:lstStyle/>
                    <a:p>
                      <a:r>
                        <a:rPr lang="en-US" sz="1400" dirty="0"/>
                        <a:t>Bisphosphonate (Zoledronic acid )</a:t>
                      </a:r>
                    </a:p>
                  </a:txBody>
                  <a:tcPr/>
                </a:tc>
                <a:tc>
                  <a:txBody>
                    <a:bodyPr/>
                    <a:lstStyle/>
                    <a:p>
                      <a:r>
                        <a:rPr lang="en-US" sz="1400" dirty="0"/>
                        <a:t>Romosozumab </a:t>
                      </a:r>
                    </a:p>
                  </a:txBody>
                  <a:tcPr/>
                </a:tc>
                <a:tc>
                  <a:txBody>
                    <a:bodyPr/>
                    <a:lstStyle/>
                    <a:p>
                      <a:r>
                        <a:rPr lang="en-US" sz="1400" dirty="0"/>
                        <a:t>Teriparatide </a:t>
                      </a:r>
                    </a:p>
                  </a:txBody>
                  <a:tcPr/>
                </a:tc>
                <a:extLst>
                  <a:ext uri="{0D108BD9-81ED-4DB2-BD59-A6C34878D82A}">
                    <a16:rowId xmlns:a16="http://schemas.microsoft.com/office/drawing/2014/main" val="1480155361"/>
                  </a:ext>
                </a:extLst>
              </a:tr>
              <a:tr h="548592">
                <a:tc>
                  <a:txBody>
                    <a:bodyPr/>
                    <a:lstStyle/>
                    <a:p>
                      <a:r>
                        <a:rPr lang="en-US" sz="1400" dirty="0"/>
                        <a:t>Dosage </a:t>
                      </a:r>
                    </a:p>
                  </a:txBody>
                  <a:tcPr/>
                </a:tc>
                <a:tc>
                  <a:txBody>
                    <a:bodyPr/>
                    <a:lstStyle/>
                    <a:p>
                      <a:r>
                        <a:rPr lang="en-US" sz="1400" dirty="0"/>
                        <a:t>60 mg SQ every 6 months</a:t>
                      </a:r>
                    </a:p>
                  </a:txBody>
                  <a:tcPr/>
                </a:tc>
                <a:tc>
                  <a:txBody>
                    <a:bodyPr/>
                    <a:lstStyle/>
                    <a:p>
                      <a:r>
                        <a:rPr lang="en-US" sz="1400" dirty="0"/>
                        <a:t>5 mg IV once yearly</a:t>
                      </a:r>
                    </a:p>
                  </a:txBody>
                  <a:tcPr/>
                </a:tc>
                <a:tc>
                  <a:txBody>
                    <a:bodyPr/>
                    <a:lstStyle/>
                    <a:p>
                      <a:r>
                        <a:rPr lang="en-US" sz="1400" dirty="0"/>
                        <a:t>210 mg SQ monthly</a:t>
                      </a:r>
                    </a:p>
                  </a:txBody>
                  <a:tcPr/>
                </a:tc>
                <a:tc>
                  <a:txBody>
                    <a:bodyPr/>
                    <a:lstStyle/>
                    <a:p>
                      <a:r>
                        <a:rPr lang="en-US" sz="1400" b="0" i="0" kern="1200" dirty="0">
                          <a:solidFill>
                            <a:schemeClr val="tx1"/>
                          </a:solidFill>
                          <a:effectLst/>
                          <a:latin typeface="+mn-lt"/>
                          <a:ea typeface="+mn-ea"/>
                          <a:cs typeface="+mn-cs"/>
                        </a:rPr>
                        <a:t>20 mcg SQ once a day</a:t>
                      </a:r>
                      <a:endParaRPr lang="en-US" sz="1400" dirty="0"/>
                    </a:p>
                  </a:txBody>
                  <a:tcPr/>
                </a:tc>
                <a:extLst>
                  <a:ext uri="{0D108BD9-81ED-4DB2-BD59-A6C34878D82A}">
                    <a16:rowId xmlns:a16="http://schemas.microsoft.com/office/drawing/2014/main" val="2479078724"/>
                  </a:ext>
                </a:extLst>
              </a:tr>
              <a:tr h="659498">
                <a:tc>
                  <a:txBody>
                    <a:bodyPr/>
                    <a:lstStyle/>
                    <a:p>
                      <a:r>
                        <a:rPr lang="en-US" sz="1400" dirty="0"/>
                        <a:t>Renal impairment </a:t>
                      </a:r>
                    </a:p>
                  </a:txBody>
                  <a:tcPr/>
                </a:tc>
                <a:tc>
                  <a:txBody>
                    <a:bodyPr/>
                    <a:lstStyle/>
                    <a:p>
                      <a:endParaRPr lang="en-US" sz="1400" dirty="0"/>
                    </a:p>
                    <a:p>
                      <a:r>
                        <a:rPr lang="en-US" sz="1400" dirty="0"/>
                        <a:t>Dosage adjustment not needed </a:t>
                      </a:r>
                    </a:p>
                  </a:txBody>
                  <a:tcPr/>
                </a:tc>
                <a:tc>
                  <a:txBody>
                    <a:bodyPr/>
                    <a:lstStyle/>
                    <a:p>
                      <a:r>
                        <a:rPr lang="en-US" sz="1400" b="0" i="0" kern="1200" dirty="0">
                          <a:solidFill>
                            <a:srgbClr val="FFFF00"/>
                          </a:solidFill>
                          <a:effectLst/>
                          <a:latin typeface="+mn-lt"/>
                          <a:ea typeface="+mn-ea"/>
                          <a:cs typeface="+mn-cs"/>
                        </a:rPr>
                        <a:t>Increased risk of renal toxicity</a:t>
                      </a:r>
                    </a:p>
                    <a:p>
                      <a:r>
                        <a:rPr lang="en-US" sz="1400" b="0" i="0" kern="1200" dirty="0">
                          <a:solidFill>
                            <a:srgbClr val="FFFF00"/>
                          </a:solidFill>
                          <a:effectLst/>
                          <a:latin typeface="+mn-lt"/>
                          <a:ea typeface="+mn-ea"/>
                          <a:cs typeface="+mn-cs"/>
                        </a:rPr>
                        <a:t>Not recommended in severe renal impairment </a:t>
                      </a:r>
                      <a:endParaRPr lang="en-US" sz="1400" dirty="0">
                        <a:solidFill>
                          <a:srgbClr val="FFFF00"/>
                        </a:solidFill>
                      </a:endParaRPr>
                    </a:p>
                  </a:txBody>
                  <a:tcPr/>
                </a:tc>
                <a:tc>
                  <a:txBody>
                    <a:bodyPr/>
                    <a:lstStyle/>
                    <a:p>
                      <a:r>
                        <a:rPr lang="en-US" sz="1400" dirty="0"/>
                        <a:t>Dosage adjustment not needed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Dosage adjustment not needed </a:t>
                      </a:r>
                    </a:p>
                    <a:p>
                      <a:endParaRPr lang="en-US" sz="1400" dirty="0">
                        <a:solidFill>
                          <a:srgbClr val="FFFF00"/>
                        </a:solidFill>
                      </a:endParaRPr>
                    </a:p>
                  </a:txBody>
                  <a:tcPr/>
                </a:tc>
                <a:extLst>
                  <a:ext uri="{0D108BD9-81ED-4DB2-BD59-A6C34878D82A}">
                    <a16:rowId xmlns:a16="http://schemas.microsoft.com/office/drawing/2014/main" val="831665972"/>
                  </a:ext>
                </a:extLst>
              </a:tr>
              <a:tr h="1097185">
                <a:tc>
                  <a:txBody>
                    <a:bodyPr/>
                    <a:lstStyle/>
                    <a:p>
                      <a:r>
                        <a:rPr lang="en-US" sz="1400" dirty="0"/>
                        <a:t>MOA </a:t>
                      </a:r>
                    </a:p>
                  </a:txBody>
                  <a:tcPr/>
                </a:tc>
                <a:tc>
                  <a:txBody>
                    <a:bodyPr/>
                    <a:lstStyle/>
                    <a:p>
                      <a:r>
                        <a:rPr lang="en-US" sz="1400" dirty="0"/>
                        <a:t>RANKL antibody </a:t>
                      </a:r>
                    </a:p>
                    <a:p>
                      <a:endParaRPr lang="en-US" sz="1400" dirty="0"/>
                    </a:p>
                    <a:p>
                      <a:r>
                        <a:rPr lang="en-US" sz="1400" dirty="0"/>
                        <a:t>Antiresorptive </a:t>
                      </a:r>
                    </a:p>
                  </a:txBody>
                  <a:tcPr/>
                </a:tc>
                <a:tc>
                  <a:txBody>
                    <a:bodyPr/>
                    <a:lstStyle/>
                    <a:p>
                      <a:r>
                        <a:rPr lang="en-US" sz="1400" dirty="0">
                          <a:solidFill>
                            <a:schemeClr val="tx1"/>
                          </a:solidFill>
                        </a:rPr>
                        <a:t>Bisphosphonate </a:t>
                      </a:r>
                    </a:p>
                    <a:p>
                      <a:endParaRPr lang="en-US" sz="1400" dirty="0">
                        <a:solidFill>
                          <a:schemeClr val="tx1"/>
                        </a:solidFill>
                      </a:endParaRPr>
                    </a:p>
                    <a:p>
                      <a:r>
                        <a:rPr lang="en-US" sz="1400" dirty="0">
                          <a:solidFill>
                            <a:schemeClr val="tx1"/>
                          </a:solidFill>
                        </a:rPr>
                        <a:t>Antiresorptive </a:t>
                      </a:r>
                    </a:p>
                  </a:txBody>
                  <a:tcPr/>
                </a:tc>
                <a:tc>
                  <a:txBody>
                    <a:bodyPr/>
                    <a:lstStyle/>
                    <a:p>
                      <a:r>
                        <a:rPr lang="en-US" sz="1400" dirty="0"/>
                        <a:t>Anti-(human sclerostin)</a:t>
                      </a:r>
                    </a:p>
                    <a:p>
                      <a:endParaRPr lang="en-US" sz="1400" dirty="0"/>
                    </a:p>
                    <a:p>
                      <a:r>
                        <a:rPr lang="en-US" sz="1400" dirty="0">
                          <a:solidFill>
                            <a:srgbClr val="FFFF00"/>
                          </a:solidFill>
                        </a:rPr>
                        <a:t>Anabolic  and antiresorptive </a:t>
                      </a:r>
                    </a:p>
                  </a:txBody>
                  <a:tcPr/>
                </a:tc>
                <a:tc>
                  <a:txBody>
                    <a:bodyPr/>
                    <a:lstStyle/>
                    <a:p>
                      <a:r>
                        <a:rPr lang="en-US" sz="1400" dirty="0">
                          <a:solidFill>
                            <a:schemeClr val="tx1"/>
                          </a:solidFill>
                        </a:rPr>
                        <a:t>Parathyroid Agents</a:t>
                      </a:r>
                    </a:p>
                    <a:p>
                      <a:endParaRPr lang="en-US" sz="1400" dirty="0">
                        <a:solidFill>
                          <a:schemeClr val="tx1"/>
                        </a:solidFill>
                      </a:endParaRPr>
                    </a:p>
                    <a:p>
                      <a:r>
                        <a:rPr lang="en-US" sz="1400" dirty="0">
                          <a:solidFill>
                            <a:schemeClr val="tx1"/>
                          </a:solidFill>
                        </a:rPr>
                        <a:t>Anabolic</a:t>
                      </a:r>
                    </a:p>
                  </a:txBody>
                  <a:tcPr/>
                </a:tc>
                <a:extLst>
                  <a:ext uri="{0D108BD9-81ED-4DB2-BD59-A6C34878D82A}">
                    <a16:rowId xmlns:a16="http://schemas.microsoft.com/office/drawing/2014/main" val="2982208928"/>
                  </a:ext>
                </a:extLst>
              </a:tr>
              <a:tr h="1097185">
                <a:tc>
                  <a:txBody>
                    <a:bodyPr/>
                    <a:lstStyle/>
                    <a:p>
                      <a:r>
                        <a:rPr lang="en-US" sz="1400" dirty="0"/>
                        <a:t>Adverse effects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Back and musculoskeletal pain , hypocalcemia </a:t>
                      </a:r>
                    </a:p>
                    <a:p>
                      <a:endParaRPr lang="en-US" sz="1400" dirty="0"/>
                    </a:p>
                  </a:txBody>
                  <a:tcPr/>
                </a:tc>
                <a:tc>
                  <a:txBody>
                    <a:bodyPr/>
                    <a:lstStyle/>
                    <a:p>
                      <a:r>
                        <a:rPr lang="en-US" sz="1400" b="0" i="0" kern="1200" dirty="0">
                          <a:solidFill>
                            <a:srgbClr val="FFFF00"/>
                          </a:solidFill>
                          <a:effectLst/>
                          <a:latin typeface="+mn-lt"/>
                          <a:ea typeface="+mn-ea"/>
                          <a:cs typeface="+mn-cs"/>
                        </a:rPr>
                        <a:t>Increased risk of renal toxicity</a:t>
                      </a:r>
                    </a:p>
                    <a:p>
                      <a:r>
                        <a:rPr lang="en-US" sz="1400" b="0" i="0" kern="1200" dirty="0">
                          <a:solidFill>
                            <a:srgbClr val="FFFF00"/>
                          </a:solidFill>
                          <a:effectLst/>
                          <a:latin typeface="+mn-lt"/>
                          <a:ea typeface="+mn-ea"/>
                          <a:cs typeface="+mn-cs"/>
                        </a:rPr>
                        <a:t>Not recommended in severe renal impairment </a:t>
                      </a:r>
                      <a:endParaRPr lang="en-US" sz="1400" dirty="0">
                        <a:solidFill>
                          <a:srgbClr val="FFFF00"/>
                        </a:solidFill>
                      </a:endParaRPr>
                    </a:p>
                    <a:p>
                      <a:endParaRPr lang="en-US" sz="1400" dirty="0">
                        <a:solidFill>
                          <a:srgbClr val="FFFF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rgbClr val="FFFF00"/>
                          </a:solidFill>
                          <a:effectLst/>
                          <a:latin typeface="+mn-lt"/>
                          <a:ea typeface="+mn-ea"/>
                          <a:cs typeface="+mn-cs"/>
                        </a:rPr>
                        <a:t>May increase risk of MI, stroke, and cardiovascular death.</a:t>
                      </a:r>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FF00"/>
                          </a:solidFill>
                        </a:rPr>
                        <a:t>Risk of osteosarcoma </a:t>
                      </a:r>
                    </a:p>
                    <a:p>
                      <a:endParaRPr lang="en-US" sz="1400" dirty="0">
                        <a:solidFill>
                          <a:srgbClr val="FFFF00"/>
                        </a:solidFill>
                      </a:endParaRPr>
                    </a:p>
                  </a:txBody>
                  <a:tcPr/>
                </a:tc>
                <a:extLst>
                  <a:ext uri="{0D108BD9-81ED-4DB2-BD59-A6C34878D82A}">
                    <a16:rowId xmlns:a16="http://schemas.microsoft.com/office/drawing/2014/main" val="167095173"/>
                  </a:ext>
                </a:extLst>
              </a:tr>
              <a:tr h="736500">
                <a:tc>
                  <a:txBody>
                    <a:bodyPr/>
                    <a:lstStyle/>
                    <a:p>
                      <a:r>
                        <a:rPr lang="en-US" sz="1400" dirty="0"/>
                        <a:t>Clinical studies </a:t>
                      </a:r>
                    </a:p>
                  </a:txBody>
                  <a:tcPr/>
                </a:tc>
                <a:tc gridSpan="4">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CKD : Meta analysis of 17 studies with 10214 patients , reduced fracture risk by Teriparatide (-81%), Denosumab (- 60%), Alendronate (-39%) and Raloxifene (-33%) (Front Pharmacol. 2022 Feb 11;13:822178)</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extLst>
                  <a:ext uri="{0D108BD9-81ED-4DB2-BD59-A6C34878D82A}">
                    <a16:rowId xmlns:a16="http://schemas.microsoft.com/office/drawing/2014/main" val="3846731390"/>
                  </a:ext>
                </a:extLst>
              </a:tr>
              <a:tr h="493036">
                <a:tc>
                  <a:txBody>
                    <a:bodyPr/>
                    <a:lstStyle/>
                    <a:p>
                      <a:r>
                        <a:rPr lang="en-US" sz="1400" dirty="0"/>
                        <a:t>Black box waring </a:t>
                      </a:r>
                    </a:p>
                  </a:txBody>
                  <a:tcPr/>
                </a:tc>
                <a:tc>
                  <a:txBody>
                    <a:bodyPr/>
                    <a:lstStyle/>
                    <a:p>
                      <a:r>
                        <a:rPr lang="en-US" sz="1400" dirty="0"/>
                        <a:t>No </a:t>
                      </a:r>
                    </a:p>
                  </a:txBody>
                  <a:tcPr/>
                </a:tc>
                <a:tc>
                  <a:txBody>
                    <a:bodyPr/>
                    <a:lstStyle/>
                    <a:p>
                      <a:r>
                        <a:rPr lang="en-US" sz="1400" dirty="0"/>
                        <a:t>No </a:t>
                      </a:r>
                    </a:p>
                  </a:txBody>
                  <a:tcPr/>
                </a:tc>
                <a:tc>
                  <a:txBody>
                    <a:bodyPr/>
                    <a:lstStyle/>
                    <a:p>
                      <a:r>
                        <a:rPr lang="en-US" sz="1400" dirty="0">
                          <a:solidFill>
                            <a:srgbClr val="FFFF00"/>
                          </a:solidFill>
                        </a:rPr>
                        <a:t>Yes (MI and CVD)</a:t>
                      </a:r>
                    </a:p>
                  </a:txBody>
                  <a:tcPr/>
                </a:tc>
                <a:tc>
                  <a:txBody>
                    <a:bodyPr/>
                    <a:lstStyle/>
                    <a:p>
                      <a:r>
                        <a:rPr lang="en-US" sz="1400" dirty="0">
                          <a:solidFill>
                            <a:srgbClr val="FFFF00"/>
                          </a:solidFill>
                        </a:rPr>
                        <a:t>Yes (Risk of osteosarcoma)</a:t>
                      </a:r>
                    </a:p>
                  </a:txBody>
                  <a:tcPr/>
                </a:tc>
                <a:extLst>
                  <a:ext uri="{0D108BD9-81ED-4DB2-BD59-A6C34878D82A}">
                    <a16:rowId xmlns:a16="http://schemas.microsoft.com/office/drawing/2014/main" val="1038502249"/>
                  </a:ext>
                </a:extLst>
              </a:tr>
            </a:tbl>
          </a:graphicData>
        </a:graphic>
      </p:graphicFrame>
    </p:spTree>
    <p:extLst>
      <p:ext uri="{BB962C8B-B14F-4D97-AF65-F5344CB8AC3E}">
        <p14:creationId xmlns:p14="http://schemas.microsoft.com/office/powerpoint/2010/main" val="3313160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618400C-D02B-6C73-D909-94B5DC398F92}"/>
              </a:ext>
            </a:extLst>
          </p:cNvPr>
          <p:cNvSpPr>
            <a:spLocks noGrp="1"/>
          </p:cNvSpPr>
          <p:nvPr>
            <p:ph type="title"/>
          </p:nvPr>
        </p:nvSpPr>
        <p:spPr>
          <a:xfrm>
            <a:off x="1198181" y="560881"/>
            <a:ext cx="9795638" cy="1114380"/>
          </a:xfr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b">
            <a:normAutofit/>
          </a:bodyPr>
          <a:lstStyle/>
          <a:p>
            <a:pPr algn="ctr"/>
            <a:r>
              <a:rPr lang="en-US" sz="5200" b="1">
                <a:solidFill>
                  <a:schemeClr val="tx1"/>
                </a:solidFill>
                <a:latin typeface="+mj-lt"/>
                <a:ea typeface="+mj-ea"/>
                <a:cs typeface="+mj-cs"/>
              </a:rPr>
              <a:t>Vit-D3</a:t>
            </a:r>
          </a:p>
        </p:txBody>
      </p:sp>
      <p:pic>
        <p:nvPicPr>
          <p:cNvPr id="2050" name="Picture 2" descr="Musculoskeletal System | Basicmedical Key">
            <a:extLst>
              <a:ext uri="{FF2B5EF4-FFF2-40B4-BE49-F238E27FC236}">
                <a16:creationId xmlns:a16="http://schemas.microsoft.com/office/drawing/2014/main" id="{6822BFCF-7A90-3713-544E-1F36B098007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98181" y="2011553"/>
            <a:ext cx="4144119" cy="41215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itamin D - Foods, Supplements, Deficiency, Benefits, Side Effects">
            <a:extLst>
              <a:ext uri="{FF2B5EF4-FFF2-40B4-BE49-F238E27FC236}">
                <a16:creationId xmlns:a16="http://schemas.microsoft.com/office/drawing/2014/main" id="{57D70199-04D8-D965-EE83-7F96DA0EBA7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4475" y="2011552"/>
            <a:ext cx="4899344" cy="3956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0224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872DD-D51F-7D3A-034C-7E90523C62D8}"/>
              </a:ext>
            </a:extLst>
          </p:cNvPr>
          <p:cNvSpPr>
            <a:spLocks noGrp="1"/>
          </p:cNvSpPr>
          <p:nvPr>
            <p:ph type="title"/>
          </p:nvPr>
        </p:nvSpPr>
        <p:spPr>
          <a:xfrm>
            <a:off x="838200" y="436383"/>
            <a:ext cx="10515600" cy="525596"/>
          </a:xfrm>
        </p:spPr>
        <p:txBody>
          <a:bodyPr>
            <a:normAutofit/>
          </a:bodyPr>
          <a:lstStyle/>
          <a:p>
            <a:pPr algn="ctr"/>
            <a:r>
              <a:rPr lang="en-US" sz="2400" b="1" dirty="0">
                <a:solidFill>
                  <a:srgbClr val="FFFF00"/>
                </a:solidFill>
              </a:rPr>
              <a:t>Comparative Chart </a:t>
            </a:r>
          </a:p>
        </p:txBody>
      </p:sp>
      <p:sp>
        <p:nvSpPr>
          <p:cNvPr id="4" name="Slide Number Placeholder 3">
            <a:extLst>
              <a:ext uri="{FF2B5EF4-FFF2-40B4-BE49-F238E27FC236}">
                <a16:creationId xmlns:a16="http://schemas.microsoft.com/office/drawing/2014/main" id="{305AD2E4-3B4E-6538-47D7-16FBBC0B6A4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701A45E-B6A1-4A37-93BE-03225125414E}" type="slidenum">
              <a:rPr kumimoji="0" lang="en-US" sz="1200" b="0" i="0" u="none" strike="noStrike" kern="1200" cap="none" spc="0" normalizeH="0" baseline="0" noProof="0" smtClean="0">
                <a:ln>
                  <a:noFill/>
                </a:ln>
                <a:solidFill>
                  <a:prstClr val="white">
                    <a:tint val="75000"/>
                  </a:prstClr>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white">
                  <a:tint val="75000"/>
                </a:prstClr>
              </a:solidFill>
              <a:effectLst/>
              <a:uLnTx/>
              <a:uFillTx/>
              <a:latin typeface="Arial" panose="020B0604020202020204"/>
              <a:ea typeface="+mn-ea"/>
              <a:cs typeface="+mn-cs"/>
            </a:endParaRPr>
          </a:p>
        </p:txBody>
      </p:sp>
      <p:graphicFrame>
        <p:nvGraphicFramePr>
          <p:cNvPr id="3" name="Table 5">
            <a:extLst>
              <a:ext uri="{FF2B5EF4-FFF2-40B4-BE49-F238E27FC236}">
                <a16:creationId xmlns:a16="http://schemas.microsoft.com/office/drawing/2014/main" id="{0DFD8D1A-E719-2539-A532-D9E45C9B2848}"/>
              </a:ext>
            </a:extLst>
          </p:cNvPr>
          <p:cNvGraphicFramePr>
            <a:graphicFrameLocks noGrp="1"/>
          </p:cNvGraphicFramePr>
          <p:nvPr>
            <p:extLst>
              <p:ext uri="{D42A27DB-BD31-4B8C-83A1-F6EECF244321}">
                <p14:modId xmlns:p14="http://schemas.microsoft.com/office/powerpoint/2010/main" val="171699107"/>
              </p:ext>
            </p:extLst>
          </p:nvPr>
        </p:nvGraphicFramePr>
        <p:xfrm>
          <a:off x="233613" y="1710075"/>
          <a:ext cx="11724774" cy="2529840"/>
        </p:xfrm>
        <a:graphic>
          <a:graphicData uri="http://schemas.openxmlformats.org/drawingml/2006/table">
            <a:tbl>
              <a:tblPr firstRow="1" bandRow="1">
                <a:tableStyleId>{8799B23B-EC83-4686-B30A-512413B5E67A}</a:tableStyleId>
              </a:tblPr>
              <a:tblGrid>
                <a:gridCol w="1954129">
                  <a:extLst>
                    <a:ext uri="{9D8B030D-6E8A-4147-A177-3AD203B41FA5}">
                      <a16:colId xmlns:a16="http://schemas.microsoft.com/office/drawing/2014/main" val="296863986"/>
                    </a:ext>
                  </a:extLst>
                </a:gridCol>
                <a:gridCol w="1954129">
                  <a:extLst>
                    <a:ext uri="{9D8B030D-6E8A-4147-A177-3AD203B41FA5}">
                      <a16:colId xmlns:a16="http://schemas.microsoft.com/office/drawing/2014/main" val="892514443"/>
                    </a:ext>
                  </a:extLst>
                </a:gridCol>
                <a:gridCol w="1954129">
                  <a:extLst>
                    <a:ext uri="{9D8B030D-6E8A-4147-A177-3AD203B41FA5}">
                      <a16:colId xmlns:a16="http://schemas.microsoft.com/office/drawing/2014/main" val="2611598435"/>
                    </a:ext>
                  </a:extLst>
                </a:gridCol>
                <a:gridCol w="1954129">
                  <a:extLst>
                    <a:ext uri="{9D8B030D-6E8A-4147-A177-3AD203B41FA5}">
                      <a16:colId xmlns:a16="http://schemas.microsoft.com/office/drawing/2014/main" val="455190218"/>
                    </a:ext>
                  </a:extLst>
                </a:gridCol>
                <a:gridCol w="1954129">
                  <a:extLst>
                    <a:ext uri="{9D8B030D-6E8A-4147-A177-3AD203B41FA5}">
                      <a16:colId xmlns:a16="http://schemas.microsoft.com/office/drawing/2014/main" val="3855049326"/>
                    </a:ext>
                  </a:extLst>
                </a:gridCol>
                <a:gridCol w="1954129">
                  <a:extLst>
                    <a:ext uri="{9D8B030D-6E8A-4147-A177-3AD203B41FA5}">
                      <a16:colId xmlns:a16="http://schemas.microsoft.com/office/drawing/2014/main" val="1140881371"/>
                    </a:ext>
                  </a:extLst>
                </a:gridCol>
              </a:tblGrid>
              <a:tr h="493036">
                <a:tc>
                  <a:txBody>
                    <a:bodyPr/>
                    <a:lstStyle/>
                    <a:p>
                      <a:endParaRPr lang="en-US" sz="1400" dirty="0"/>
                    </a:p>
                  </a:txBody>
                  <a:tcPr/>
                </a:tc>
                <a:tc>
                  <a:txBody>
                    <a:bodyPr/>
                    <a:lstStyle/>
                    <a:p>
                      <a:r>
                        <a:rPr lang="en-US" sz="1400" dirty="0"/>
                        <a:t>Denosumab </a:t>
                      </a:r>
                    </a:p>
                  </a:txBody>
                  <a:tcPr/>
                </a:tc>
                <a:tc>
                  <a:txBody>
                    <a:bodyPr/>
                    <a:lstStyle/>
                    <a:p>
                      <a:r>
                        <a:rPr lang="en-US" sz="1400" dirty="0"/>
                        <a:t>Bisphosphonate (Zoledronic acid )</a:t>
                      </a:r>
                    </a:p>
                  </a:txBody>
                  <a:tcPr/>
                </a:tc>
                <a:tc>
                  <a:txBody>
                    <a:bodyPr/>
                    <a:lstStyle/>
                    <a:p>
                      <a:r>
                        <a:rPr lang="en-US" sz="1400" dirty="0"/>
                        <a:t>Romosozumab </a:t>
                      </a:r>
                    </a:p>
                  </a:txBody>
                  <a:tcPr/>
                </a:tc>
                <a:tc>
                  <a:txBody>
                    <a:bodyPr/>
                    <a:lstStyle/>
                    <a:p>
                      <a:r>
                        <a:rPr lang="en-US" sz="1400" dirty="0"/>
                        <a:t>Teriparatide </a:t>
                      </a:r>
                    </a:p>
                  </a:txBody>
                  <a:tcPr/>
                </a:tc>
                <a:tc>
                  <a:txBody>
                    <a:bodyPr/>
                    <a:lstStyle/>
                    <a:p>
                      <a:endParaRPr lang="en-US" sz="1400" dirty="0"/>
                    </a:p>
                  </a:txBody>
                  <a:tcPr/>
                </a:tc>
                <a:extLst>
                  <a:ext uri="{0D108BD9-81ED-4DB2-BD59-A6C34878D82A}">
                    <a16:rowId xmlns:a16="http://schemas.microsoft.com/office/drawing/2014/main" val="1480155361"/>
                  </a:ext>
                </a:extLst>
              </a:tr>
              <a:tr h="493036">
                <a:tc>
                  <a:txBody>
                    <a:bodyPr/>
                    <a:lstStyle/>
                    <a:p>
                      <a:r>
                        <a:rPr lang="en-US" sz="1400" dirty="0"/>
                        <a:t>Hip fracture risk reduction </a:t>
                      </a:r>
                    </a:p>
                  </a:txBody>
                  <a:tcPr/>
                </a:tc>
                <a:tc>
                  <a:txBody>
                    <a:bodyPr/>
                    <a:lstStyle/>
                    <a:p>
                      <a:r>
                        <a:rPr lang="en-US" sz="1400" dirty="0"/>
                        <a:t>-44%</a:t>
                      </a:r>
                    </a:p>
                  </a:txBody>
                  <a:tcPr/>
                </a:tc>
                <a:tc>
                  <a:txBody>
                    <a:bodyPr/>
                    <a:lstStyle/>
                    <a:p>
                      <a:r>
                        <a:rPr lang="en-US" sz="1400" dirty="0"/>
                        <a:t>-40%</a:t>
                      </a:r>
                    </a:p>
                  </a:txBody>
                  <a:tcPr/>
                </a:tc>
                <a:tc>
                  <a:txBody>
                    <a:bodyPr/>
                    <a:lstStyle/>
                    <a:p>
                      <a:r>
                        <a:rPr lang="en-US" sz="1400" dirty="0"/>
                        <a:t>-56%</a:t>
                      </a:r>
                    </a:p>
                  </a:txBody>
                  <a:tcPr/>
                </a:tc>
                <a:tc>
                  <a:txBody>
                    <a:bodyPr/>
                    <a:lstStyle/>
                    <a:p>
                      <a:r>
                        <a:rPr lang="en-US" sz="1400" dirty="0"/>
                        <a:t>-</a:t>
                      </a:r>
                    </a:p>
                  </a:txBody>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107 trials (193,987 postmenopausal women; mean age, 66 years</a:t>
                      </a:r>
                    </a:p>
                    <a:p>
                      <a:endParaRPr lang="en-US" sz="1400" dirty="0"/>
                    </a:p>
                    <a:p>
                      <a:r>
                        <a:rPr lang="en-US" sz="1400" dirty="0"/>
                        <a:t>J Clin Endocrinol Metab, May 2019, 104(5):1623–1630</a:t>
                      </a:r>
                    </a:p>
                    <a:p>
                      <a:endParaRPr lang="en-US" sz="1400" dirty="0"/>
                    </a:p>
                  </a:txBody>
                  <a:tcPr/>
                </a:tc>
                <a:extLst>
                  <a:ext uri="{0D108BD9-81ED-4DB2-BD59-A6C34878D82A}">
                    <a16:rowId xmlns:a16="http://schemas.microsoft.com/office/drawing/2014/main" val="3537914973"/>
                  </a:ext>
                </a:extLst>
              </a:tr>
              <a:tr h="493036">
                <a:tc>
                  <a:txBody>
                    <a:bodyPr/>
                    <a:lstStyle/>
                    <a:p>
                      <a:r>
                        <a:rPr lang="en-US" sz="1400" dirty="0"/>
                        <a:t>Non vertebral </a:t>
                      </a:r>
                    </a:p>
                  </a:txBody>
                  <a:tcPr/>
                </a:tc>
                <a:tc>
                  <a:txBody>
                    <a:bodyPr/>
                    <a:lstStyle/>
                    <a:p>
                      <a:r>
                        <a:rPr lang="en-US" sz="1400" dirty="0"/>
                        <a:t>-20%</a:t>
                      </a:r>
                    </a:p>
                  </a:txBody>
                  <a:tcPr/>
                </a:tc>
                <a:tc>
                  <a:txBody>
                    <a:bodyPr/>
                    <a:lstStyle/>
                    <a:p>
                      <a:r>
                        <a:rPr lang="en-US" sz="1400" dirty="0"/>
                        <a:t>-21%</a:t>
                      </a:r>
                    </a:p>
                  </a:txBody>
                  <a:tcPr/>
                </a:tc>
                <a:tc>
                  <a:txBody>
                    <a:bodyPr/>
                    <a:lstStyle/>
                    <a:p>
                      <a:r>
                        <a:rPr lang="en-US" sz="1400" dirty="0"/>
                        <a:t>-49%</a:t>
                      </a:r>
                    </a:p>
                  </a:txBody>
                  <a:tcPr/>
                </a:tc>
                <a:tc>
                  <a:txBody>
                    <a:bodyPr/>
                    <a:lstStyle/>
                    <a:p>
                      <a:r>
                        <a:rPr lang="en-US" sz="1400" dirty="0"/>
                        <a:t>-49%</a:t>
                      </a:r>
                    </a:p>
                  </a:txBody>
                  <a:tcPr/>
                </a:tc>
                <a:tc vMerge="1">
                  <a:txBody>
                    <a:bodyPr/>
                    <a:lstStyle/>
                    <a:p>
                      <a:endParaRPr lang="en-US" sz="1600" dirty="0"/>
                    </a:p>
                  </a:txBody>
                  <a:tcPr/>
                </a:tc>
                <a:extLst>
                  <a:ext uri="{0D108BD9-81ED-4DB2-BD59-A6C34878D82A}">
                    <a16:rowId xmlns:a16="http://schemas.microsoft.com/office/drawing/2014/main" val="1462800144"/>
                  </a:ext>
                </a:extLst>
              </a:tr>
              <a:tr h="493036">
                <a:tc>
                  <a:txBody>
                    <a:bodyPr/>
                    <a:lstStyle/>
                    <a:p>
                      <a:r>
                        <a:rPr lang="en-US" sz="1400" dirty="0"/>
                        <a:t>Vertebral </a:t>
                      </a:r>
                    </a:p>
                  </a:txBody>
                  <a:tcPr/>
                </a:tc>
                <a:tc>
                  <a:txBody>
                    <a:bodyPr/>
                    <a:lstStyle/>
                    <a:p>
                      <a:r>
                        <a:rPr lang="en-US" sz="1400" dirty="0"/>
                        <a:t>-68%</a:t>
                      </a:r>
                    </a:p>
                  </a:txBody>
                  <a:tcPr/>
                </a:tc>
                <a:tc>
                  <a:txBody>
                    <a:bodyPr/>
                    <a:lstStyle/>
                    <a:p>
                      <a:r>
                        <a:rPr lang="en-US" sz="1400" dirty="0"/>
                        <a:t>-62%</a:t>
                      </a:r>
                    </a:p>
                  </a:txBody>
                  <a:tcPr/>
                </a:tc>
                <a:tc>
                  <a:txBody>
                    <a:bodyPr/>
                    <a:lstStyle/>
                    <a:p>
                      <a:r>
                        <a:rPr lang="en-US" sz="1400" dirty="0"/>
                        <a:t>-67%</a:t>
                      </a:r>
                    </a:p>
                  </a:txBody>
                  <a:tcPr/>
                </a:tc>
                <a:tc>
                  <a:txBody>
                    <a:bodyPr/>
                    <a:lstStyle/>
                    <a:p>
                      <a:r>
                        <a:rPr lang="en-US" sz="1400" dirty="0"/>
                        <a:t>-86%</a:t>
                      </a:r>
                    </a:p>
                  </a:txBody>
                  <a:tcPr/>
                </a:tc>
                <a:tc vMerge="1">
                  <a:txBody>
                    <a:bodyPr/>
                    <a:lstStyle/>
                    <a:p>
                      <a:endParaRPr lang="en-US" sz="1600" dirty="0"/>
                    </a:p>
                  </a:txBody>
                  <a:tcPr/>
                </a:tc>
                <a:extLst>
                  <a:ext uri="{0D108BD9-81ED-4DB2-BD59-A6C34878D82A}">
                    <a16:rowId xmlns:a16="http://schemas.microsoft.com/office/drawing/2014/main" val="1038502249"/>
                  </a:ext>
                </a:extLst>
              </a:tr>
            </a:tbl>
          </a:graphicData>
        </a:graphic>
      </p:graphicFrame>
      <p:sp>
        <p:nvSpPr>
          <p:cNvPr id="6" name="TextBox 5">
            <a:extLst>
              <a:ext uri="{FF2B5EF4-FFF2-40B4-BE49-F238E27FC236}">
                <a16:creationId xmlns:a16="http://schemas.microsoft.com/office/drawing/2014/main" id="{A05332EF-72FA-21A0-7C31-11D5FEFF9B5A}"/>
              </a:ext>
            </a:extLst>
          </p:cNvPr>
          <p:cNvSpPr txBox="1"/>
          <p:nvPr/>
        </p:nvSpPr>
        <p:spPr>
          <a:xfrm>
            <a:off x="330958" y="5251945"/>
            <a:ext cx="1186104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highlight>
                  <a:srgbClr val="FFFF00"/>
                </a:highlight>
                <a:uLnTx/>
                <a:uFillTx/>
                <a:ea typeface="+mn-ea"/>
                <a:cs typeface="+mn-cs"/>
              </a:rPr>
              <a:t>Teriparatide, abaloparatide, denosumab, romosozumab, and most bisphosphonates appear to have the highest efficacy</a:t>
            </a:r>
          </a:p>
        </p:txBody>
      </p:sp>
    </p:spTree>
    <p:extLst>
      <p:ext uri="{BB962C8B-B14F-4D97-AF65-F5344CB8AC3E}">
        <p14:creationId xmlns:p14="http://schemas.microsoft.com/office/powerpoint/2010/main" val="19012443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2">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c 24">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AA17C8-8A61-6B48-9715-ECAE1C805478}"/>
              </a:ext>
            </a:extLst>
          </p:cNvPr>
          <p:cNvSpPr>
            <a:spLocks noGrp="1"/>
          </p:cNvSpPr>
          <p:nvPr>
            <p:ph type="title"/>
          </p:nvPr>
        </p:nvSpPr>
        <p:spPr>
          <a:xfrm>
            <a:off x="7080738" y="647593"/>
            <a:ext cx="4467792" cy="3060541"/>
          </a:xfrm>
        </p:spPr>
        <p:txBody>
          <a:bodyPr vert="horz" lIns="91440" tIns="45720" rIns="91440" bIns="45720" rtlCol="0" anchor="b">
            <a:normAutofit/>
          </a:bodyPr>
          <a:lstStyle/>
          <a:p>
            <a:pPr algn="ctr"/>
            <a:r>
              <a:rPr lang="en-US" kern="1200">
                <a:solidFill>
                  <a:srgbClr val="FFFFFF"/>
                </a:solidFill>
                <a:latin typeface="+mj-lt"/>
                <a:ea typeface="+mj-ea"/>
                <a:cs typeface="+mj-cs"/>
              </a:rPr>
              <a:t>Guidelines </a:t>
            </a:r>
          </a:p>
        </p:txBody>
      </p:sp>
      <p:sp>
        <p:nvSpPr>
          <p:cNvPr id="4" name="Text Placeholder 3">
            <a:extLst>
              <a:ext uri="{FF2B5EF4-FFF2-40B4-BE49-F238E27FC236}">
                <a16:creationId xmlns:a16="http://schemas.microsoft.com/office/drawing/2014/main" id="{FE83164E-1EE2-6FFE-7FF9-767227CD8605}"/>
              </a:ext>
            </a:extLst>
          </p:cNvPr>
          <p:cNvSpPr>
            <a:spLocks noGrp="1"/>
          </p:cNvSpPr>
          <p:nvPr>
            <p:ph type="body" idx="1"/>
          </p:nvPr>
        </p:nvSpPr>
        <p:spPr>
          <a:xfrm>
            <a:off x="7080738" y="3800209"/>
            <a:ext cx="4467792" cy="2410198"/>
          </a:xfrm>
        </p:spPr>
        <p:txBody>
          <a:bodyPr vert="horz" lIns="91440" tIns="45720" rIns="91440" bIns="45720" rtlCol="0">
            <a:normAutofit/>
          </a:bodyPr>
          <a:lstStyle/>
          <a:p>
            <a:pPr algn="ctr"/>
            <a:r>
              <a:rPr lang="en-US" kern="1200">
                <a:solidFill>
                  <a:srgbClr val="FFFFFF"/>
                </a:solidFill>
                <a:latin typeface="+mn-lt"/>
                <a:ea typeface="+mn-ea"/>
                <a:cs typeface="+mn-cs"/>
              </a:rPr>
              <a:t>Place in therapy </a:t>
            </a:r>
          </a:p>
        </p:txBody>
      </p:sp>
      <p:sp>
        <p:nvSpPr>
          <p:cNvPr id="27" name="Oval 26">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368"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Check List">
            <a:extLst>
              <a:ext uri="{FF2B5EF4-FFF2-40B4-BE49-F238E27FC236}">
                <a16:creationId xmlns:a16="http://schemas.microsoft.com/office/drawing/2014/main" id="{110EDF5D-4308-BECF-C560-9609E17DFF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8572" y="1374798"/>
            <a:ext cx="4108404"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22125711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A9A714-F1A8-21A4-CFF3-14CF026D0E1A}"/>
              </a:ext>
            </a:extLst>
          </p:cNvPr>
          <p:cNvPicPr>
            <a:picLocks noChangeAspect="1"/>
          </p:cNvPicPr>
          <p:nvPr/>
        </p:nvPicPr>
        <p:blipFill rotWithShape="1">
          <a:blip r:embed="rId2"/>
          <a:srcRect l="6875" t="24641" r="34916" b="47569"/>
          <a:stretch/>
        </p:blipFill>
        <p:spPr>
          <a:xfrm>
            <a:off x="570987" y="0"/>
            <a:ext cx="11747139" cy="3153103"/>
          </a:xfrm>
          <a:prstGeom prst="rect">
            <a:avLst/>
          </a:prstGeom>
        </p:spPr>
      </p:pic>
      <p:pic>
        <p:nvPicPr>
          <p:cNvPr id="7" name="Picture 6">
            <a:extLst>
              <a:ext uri="{FF2B5EF4-FFF2-40B4-BE49-F238E27FC236}">
                <a16:creationId xmlns:a16="http://schemas.microsoft.com/office/drawing/2014/main" id="{ADDCF19A-0D03-DDA8-D463-50E06C197177}"/>
              </a:ext>
            </a:extLst>
          </p:cNvPr>
          <p:cNvPicPr>
            <a:picLocks noChangeAspect="1"/>
          </p:cNvPicPr>
          <p:nvPr/>
        </p:nvPicPr>
        <p:blipFill rotWithShape="1">
          <a:blip r:embed="rId3"/>
          <a:srcRect l="8389" t="28917" r="38221" b="18629"/>
          <a:stretch/>
        </p:blipFill>
        <p:spPr>
          <a:xfrm>
            <a:off x="3009076" y="3153103"/>
            <a:ext cx="6509288" cy="3595607"/>
          </a:xfrm>
          <a:prstGeom prst="rect">
            <a:avLst/>
          </a:prstGeom>
        </p:spPr>
      </p:pic>
    </p:spTree>
    <p:extLst>
      <p:ext uri="{BB962C8B-B14F-4D97-AF65-F5344CB8AC3E}">
        <p14:creationId xmlns:p14="http://schemas.microsoft.com/office/powerpoint/2010/main" val="2289801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63F351-38C4-3524-B8C7-CA48BEF7BA23}"/>
              </a:ext>
            </a:extLst>
          </p:cNvPr>
          <p:cNvPicPr>
            <a:picLocks noChangeAspect="1"/>
          </p:cNvPicPr>
          <p:nvPr/>
        </p:nvPicPr>
        <p:blipFill rotWithShape="1">
          <a:blip r:embed="rId2"/>
          <a:srcRect l="33941" t="16933" r="13305" b="10037"/>
          <a:stretch/>
        </p:blipFill>
        <p:spPr>
          <a:xfrm>
            <a:off x="1355986" y="0"/>
            <a:ext cx="8825244" cy="6868802"/>
          </a:xfrm>
          <a:prstGeom prst="rect">
            <a:avLst/>
          </a:prstGeom>
        </p:spPr>
      </p:pic>
    </p:spTree>
    <p:extLst>
      <p:ext uri="{BB962C8B-B14F-4D97-AF65-F5344CB8AC3E}">
        <p14:creationId xmlns:p14="http://schemas.microsoft.com/office/powerpoint/2010/main" val="27551603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2881A7-E04D-3EBB-CAE2-2292A5E1B175}"/>
              </a:ext>
            </a:extLst>
          </p:cNvPr>
          <p:cNvPicPr>
            <a:picLocks noChangeAspect="1"/>
          </p:cNvPicPr>
          <p:nvPr/>
        </p:nvPicPr>
        <p:blipFill rotWithShape="1">
          <a:blip r:embed="rId2"/>
          <a:srcRect l="23421" t="17294" r="25132" b="22092"/>
          <a:stretch/>
        </p:blipFill>
        <p:spPr>
          <a:xfrm>
            <a:off x="709921" y="-51449"/>
            <a:ext cx="10508537" cy="6960897"/>
          </a:xfrm>
          <a:prstGeom prst="rect">
            <a:avLst/>
          </a:prstGeom>
        </p:spPr>
      </p:pic>
    </p:spTree>
    <p:extLst>
      <p:ext uri="{BB962C8B-B14F-4D97-AF65-F5344CB8AC3E}">
        <p14:creationId xmlns:p14="http://schemas.microsoft.com/office/powerpoint/2010/main" val="24419300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B1E89C-7922-0A1D-CCC2-5461F08C49EF}"/>
              </a:ext>
            </a:extLst>
          </p:cNvPr>
          <p:cNvPicPr>
            <a:picLocks noChangeAspect="1"/>
          </p:cNvPicPr>
          <p:nvPr/>
        </p:nvPicPr>
        <p:blipFill rotWithShape="1">
          <a:blip r:embed="rId2"/>
          <a:srcRect l="24567" t="16358" r="24606" b="21858"/>
          <a:stretch/>
        </p:blipFill>
        <p:spPr>
          <a:xfrm>
            <a:off x="0" y="70711"/>
            <a:ext cx="8563251" cy="5852418"/>
          </a:xfrm>
          <a:prstGeom prst="rect">
            <a:avLst/>
          </a:prstGeom>
        </p:spPr>
      </p:pic>
      <p:sp>
        <p:nvSpPr>
          <p:cNvPr id="5" name="TextBox 4">
            <a:extLst>
              <a:ext uri="{FF2B5EF4-FFF2-40B4-BE49-F238E27FC236}">
                <a16:creationId xmlns:a16="http://schemas.microsoft.com/office/drawing/2014/main" id="{32698728-3675-2D8E-B0D1-C7E171551F85}"/>
              </a:ext>
            </a:extLst>
          </p:cNvPr>
          <p:cNvSpPr txBox="1"/>
          <p:nvPr/>
        </p:nvSpPr>
        <p:spPr>
          <a:xfrm>
            <a:off x="-60487" y="6477089"/>
            <a:ext cx="9569669" cy="369332"/>
          </a:xfrm>
          <a:prstGeom prst="rect">
            <a:avLst/>
          </a:prstGeom>
          <a:noFill/>
        </p:spPr>
        <p:txBody>
          <a:bodyPr wrap="square">
            <a:spAutoFit/>
          </a:bodyPr>
          <a:lstStyle/>
          <a:p>
            <a:r>
              <a:rPr lang="en-US" dirty="0">
                <a:latin typeface="Arial Black" panose="020B0A04020102020204" pitchFamily="34" charset="0"/>
              </a:rPr>
              <a:t>https://www.sciencedirect.com/science/article/pii/S2254887422000352</a:t>
            </a:r>
          </a:p>
        </p:txBody>
      </p:sp>
      <p:pic>
        <p:nvPicPr>
          <p:cNvPr id="2" name="Picture 1">
            <a:extLst>
              <a:ext uri="{FF2B5EF4-FFF2-40B4-BE49-F238E27FC236}">
                <a16:creationId xmlns:a16="http://schemas.microsoft.com/office/drawing/2014/main" id="{0B23C76D-C2E8-78CD-DD20-1CDFD0615094}"/>
              </a:ext>
            </a:extLst>
          </p:cNvPr>
          <p:cNvPicPr>
            <a:picLocks noChangeAspect="1"/>
          </p:cNvPicPr>
          <p:nvPr/>
        </p:nvPicPr>
        <p:blipFill rotWithShape="1">
          <a:blip r:embed="rId3"/>
          <a:srcRect l="25604" t="10096" r="26293" b="27115"/>
          <a:stretch/>
        </p:blipFill>
        <p:spPr>
          <a:xfrm>
            <a:off x="7822817" y="1324305"/>
            <a:ext cx="4253570" cy="3121571"/>
          </a:xfrm>
          <a:prstGeom prst="rect">
            <a:avLst/>
          </a:prstGeom>
        </p:spPr>
      </p:pic>
    </p:spTree>
    <p:extLst>
      <p:ext uri="{BB962C8B-B14F-4D97-AF65-F5344CB8AC3E}">
        <p14:creationId xmlns:p14="http://schemas.microsoft.com/office/powerpoint/2010/main" val="1429082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54F1A1-BD2A-3851-3966-E2170B169AA8}"/>
              </a:ext>
            </a:extLst>
          </p:cNvPr>
          <p:cNvPicPr>
            <a:picLocks noChangeAspect="1"/>
          </p:cNvPicPr>
          <p:nvPr/>
        </p:nvPicPr>
        <p:blipFill rotWithShape="1">
          <a:blip r:embed="rId2"/>
          <a:srcRect l="19605" t="17528" r="21053" b="50000"/>
          <a:stretch/>
        </p:blipFill>
        <p:spPr>
          <a:xfrm>
            <a:off x="0" y="914878"/>
            <a:ext cx="11931656" cy="3670770"/>
          </a:xfrm>
          <a:prstGeom prst="rect">
            <a:avLst/>
          </a:prstGeom>
        </p:spPr>
      </p:pic>
    </p:spTree>
    <p:extLst>
      <p:ext uri="{BB962C8B-B14F-4D97-AF65-F5344CB8AC3E}">
        <p14:creationId xmlns:p14="http://schemas.microsoft.com/office/powerpoint/2010/main" val="40705288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83A7C0-DD2C-49BE-5C97-CE0F8456F27F}"/>
              </a:ext>
            </a:extLst>
          </p:cNvPr>
          <p:cNvPicPr>
            <a:picLocks noChangeAspect="1"/>
          </p:cNvPicPr>
          <p:nvPr/>
        </p:nvPicPr>
        <p:blipFill rotWithShape="1">
          <a:blip r:embed="rId2"/>
          <a:srcRect l="26579" t="17528" r="26316" b="6645"/>
          <a:stretch/>
        </p:blipFill>
        <p:spPr>
          <a:xfrm>
            <a:off x="1854898" y="261161"/>
            <a:ext cx="7289102" cy="6596839"/>
          </a:xfrm>
          <a:prstGeom prst="rect">
            <a:avLst/>
          </a:prstGeom>
        </p:spPr>
      </p:pic>
    </p:spTree>
    <p:extLst>
      <p:ext uri="{BB962C8B-B14F-4D97-AF65-F5344CB8AC3E}">
        <p14:creationId xmlns:p14="http://schemas.microsoft.com/office/powerpoint/2010/main" val="32129841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6">
            <a:extLst>
              <a:ext uri="{FF2B5EF4-FFF2-40B4-BE49-F238E27FC236}">
                <a16:creationId xmlns:a16="http://schemas.microsoft.com/office/drawing/2014/main" id="{164C878C-17E8-8C28-56C6-BE30B345554D}"/>
              </a:ext>
            </a:extLst>
          </p:cNvPr>
          <p:cNvPicPr>
            <a:picLocks noChangeAspect="1"/>
          </p:cNvPicPr>
          <p:nvPr/>
        </p:nvPicPr>
        <p:blipFill>
          <a:blip r:embed="rId2"/>
          <a:stretch>
            <a:fillRect/>
          </a:stretch>
        </p:blipFill>
        <p:spPr>
          <a:xfrm>
            <a:off x="416751" y="178592"/>
            <a:ext cx="7854512" cy="5890884"/>
          </a:xfrm>
          <a:prstGeom prst="rect">
            <a:avLst/>
          </a:prstGeom>
        </p:spPr>
      </p:pic>
      <p:sp>
        <p:nvSpPr>
          <p:cNvPr id="14" name="TextBox 13">
            <a:extLst>
              <a:ext uri="{FF2B5EF4-FFF2-40B4-BE49-F238E27FC236}">
                <a16:creationId xmlns:a16="http://schemas.microsoft.com/office/drawing/2014/main" id="{847F73D5-7CED-FFBD-04FC-3197B51F3532}"/>
              </a:ext>
            </a:extLst>
          </p:cNvPr>
          <p:cNvSpPr txBox="1"/>
          <p:nvPr/>
        </p:nvSpPr>
        <p:spPr>
          <a:xfrm>
            <a:off x="7118445" y="3547114"/>
            <a:ext cx="507355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 algorithm for fracture risk screening and initiation of anti-fracture strategies in patients with CKD</a:t>
            </a:r>
          </a:p>
        </p:txBody>
      </p:sp>
      <p:sp>
        <p:nvSpPr>
          <p:cNvPr id="19" name="TextBox 18">
            <a:extLst>
              <a:ext uri="{FF2B5EF4-FFF2-40B4-BE49-F238E27FC236}">
                <a16:creationId xmlns:a16="http://schemas.microsoft.com/office/drawing/2014/main" id="{64E58D9D-F4B6-0533-11A6-D4563D6CA4A8}"/>
              </a:ext>
            </a:extLst>
          </p:cNvPr>
          <p:cNvSpPr txBox="1"/>
          <p:nvPr/>
        </p:nvSpPr>
        <p:spPr>
          <a:xfrm>
            <a:off x="8772040" y="6501107"/>
            <a:ext cx="2824566" cy="276999"/>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Clin J Am Soc Nephrol 13: 962–969, 2018.</a:t>
            </a: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27302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F60C230-90F9-631C-C935-14B552373320}"/>
              </a:ext>
            </a:extLst>
          </p:cNvPr>
          <p:cNvSpPr/>
          <p:nvPr/>
        </p:nvSpPr>
        <p:spPr>
          <a:xfrm>
            <a:off x="4856829" y="0"/>
            <a:ext cx="1719619" cy="464949"/>
          </a:xfrm>
          <a:prstGeom prst="roundRect">
            <a:avLst/>
          </a:prstGeom>
          <a:solidFill>
            <a:srgbClr val="7030A0"/>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CKD </a:t>
            </a:r>
          </a:p>
        </p:txBody>
      </p:sp>
      <p:sp>
        <p:nvSpPr>
          <p:cNvPr id="5" name="Rectangle: Rounded Corners 4">
            <a:extLst>
              <a:ext uri="{FF2B5EF4-FFF2-40B4-BE49-F238E27FC236}">
                <a16:creationId xmlns:a16="http://schemas.microsoft.com/office/drawing/2014/main" id="{8552877A-2ED1-9B83-D7F4-FE49479799F1}"/>
              </a:ext>
            </a:extLst>
          </p:cNvPr>
          <p:cNvSpPr/>
          <p:nvPr/>
        </p:nvSpPr>
        <p:spPr>
          <a:xfrm>
            <a:off x="914183" y="916487"/>
            <a:ext cx="1719619" cy="479213"/>
          </a:xfrm>
          <a:prstGeom prst="roundRect">
            <a:avLst/>
          </a:prstGeom>
          <a:solidFill>
            <a:schemeClr val="accent2">
              <a:lumMod val="40000"/>
              <a:lumOff val="60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CKD stage 1–3 disease  </a:t>
            </a:r>
          </a:p>
        </p:txBody>
      </p:sp>
      <p:sp>
        <p:nvSpPr>
          <p:cNvPr id="6" name="Rectangle: Rounded Corners 5">
            <a:extLst>
              <a:ext uri="{FF2B5EF4-FFF2-40B4-BE49-F238E27FC236}">
                <a16:creationId xmlns:a16="http://schemas.microsoft.com/office/drawing/2014/main" id="{C78ACB2C-79F8-10F2-6F39-F1B54E76F16D}"/>
              </a:ext>
            </a:extLst>
          </p:cNvPr>
          <p:cNvSpPr/>
          <p:nvPr/>
        </p:nvSpPr>
        <p:spPr>
          <a:xfrm>
            <a:off x="4856828" y="893855"/>
            <a:ext cx="1719619" cy="479214"/>
          </a:xfrm>
          <a:prstGeom prst="roundRect">
            <a:avLst/>
          </a:prstGeom>
          <a:solidFill>
            <a:schemeClr val="accent6">
              <a:lumMod val="40000"/>
              <a:lumOff val="60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CKD stage 4-5 disease </a:t>
            </a:r>
          </a:p>
        </p:txBody>
      </p:sp>
      <p:sp>
        <p:nvSpPr>
          <p:cNvPr id="7" name="Rectangle: Rounded Corners 6">
            <a:extLst>
              <a:ext uri="{FF2B5EF4-FFF2-40B4-BE49-F238E27FC236}">
                <a16:creationId xmlns:a16="http://schemas.microsoft.com/office/drawing/2014/main" id="{96800AB3-7925-ED93-E018-FB0A91062E9E}"/>
              </a:ext>
            </a:extLst>
          </p:cNvPr>
          <p:cNvSpPr/>
          <p:nvPr/>
        </p:nvSpPr>
        <p:spPr>
          <a:xfrm>
            <a:off x="9118863" y="893855"/>
            <a:ext cx="1897053" cy="479213"/>
          </a:xfrm>
          <a:prstGeom prst="roundRect">
            <a:avLst/>
          </a:prstGeom>
          <a:solidFill>
            <a:schemeClr val="accent5">
              <a:lumMod val="40000"/>
              <a:lumOff val="60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Kidney transplant bone disease </a:t>
            </a:r>
          </a:p>
        </p:txBody>
      </p:sp>
      <p:sp>
        <p:nvSpPr>
          <p:cNvPr id="8" name="Rectangle: Rounded Corners 7">
            <a:extLst>
              <a:ext uri="{FF2B5EF4-FFF2-40B4-BE49-F238E27FC236}">
                <a16:creationId xmlns:a16="http://schemas.microsoft.com/office/drawing/2014/main" id="{6C23E0AF-D48B-B44B-4F6C-D4D7271B6D79}"/>
              </a:ext>
            </a:extLst>
          </p:cNvPr>
          <p:cNvSpPr/>
          <p:nvPr/>
        </p:nvSpPr>
        <p:spPr>
          <a:xfrm>
            <a:off x="0" y="1602271"/>
            <a:ext cx="1719619" cy="654849"/>
          </a:xfrm>
          <a:prstGeom prst="roundRect">
            <a:avLst/>
          </a:prstGeom>
          <a:solidFill>
            <a:schemeClr val="accent2">
              <a:lumMod val="40000"/>
              <a:lumOff val="60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CKD G1–G2 with osteoporosis and/or high risk of fracture*</a:t>
            </a:r>
          </a:p>
        </p:txBody>
      </p:sp>
      <p:sp>
        <p:nvSpPr>
          <p:cNvPr id="9" name="Rectangle: Rounded Corners 8">
            <a:extLst>
              <a:ext uri="{FF2B5EF4-FFF2-40B4-BE49-F238E27FC236}">
                <a16:creationId xmlns:a16="http://schemas.microsoft.com/office/drawing/2014/main" id="{A9FCA772-63F2-3B79-143E-5CCD4D65EAB9}"/>
              </a:ext>
            </a:extLst>
          </p:cNvPr>
          <p:cNvSpPr/>
          <p:nvPr/>
        </p:nvSpPr>
        <p:spPr>
          <a:xfrm>
            <a:off x="2052329" y="1597495"/>
            <a:ext cx="1719619" cy="654849"/>
          </a:xfrm>
          <a:prstGeom prst="roundRect">
            <a:avLst/>
          </a:prstGeom>
          <a:solidFill>
            <a:schemeClr val="accent2">
              <a:lumMod val="40000"/>
              <a:lumOff val="60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CKD G3a–G3b with PTH in the normal range and osteoporosis and/or high risk of fracture*</a:t>
            </a:r>
          </a:p>
        </p:txBody>
      </p:sp>
      <p:sp>
        <p:nvSpPr>
          <p:cNvPr id="10" name="Rectangle: Rounded Corners 9">
            <a:extLst>
              <a:ext uri="{FF2B5EF4-FFF2-40B4-BE49-F238E27FC236}">
                <a16:creationId xmlns:a16="http://schemas.microsoft.com/office/drawing/2014/main" id="{883CD5E5-4F65-8221-28EB-21AFB81637F2}"/>
              </a:ext>
            </a:extLst>
          </p:cNvPr>
          <p:cNvSpPr/>
          <p:nvPr/>
        </p:nvSpPr>
        <p:spPr>
          <a:xfrm>
            <a:off x="1" y="2463691"/>
            <a:ext cx="3771948" cy="654849"/>
          </a:xfrm>
          <a:prstGeom prst="roundRect">
            <a:avLst/>
          </a:prstGeom>
          <a:solidFill>
            <a:schemeClr val="accent2">
              <a:lumMod val="40000"/>
              <a:lumOff val="60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As defined by the World Health Organization (WHO), osteoporosis is present when BMD is 2.5 SD or more below the average value (a T-score of &lt;−2.5 SD).</a:t>
            </a:r>
          </a:p>
        </p:txBody>
      </p:sp>
      <p:graphicFrame>
        <p:nvGraphicFramePr>
          <p:cNvPr id="11" name="Table 10">
            <a:extLst>
              <a:ext uri="{FF2B5EF4-FFF2-40B4-BE49-F238E27FC236}">
                <a16:creationId xmlns:a16="http://schemas.microsoft.com/office/drawing/2014/main" id="{C18DB409-C59D-EDA0-7459-944095F827C7}"/>
              </a:ext>
            </a:extLst>
          </p:cNvPr>
          <p:cNvGraphicFramePr>
            <a:graphicFrameLocks noGrp="1"/>
          </p:cNvGraphicFramePr>
          <p:nvPr/>
        </p:nvGraphicFramePr>
        <p:xfrm>
          <a:off x="6232745" y="5410442"/>
          <a:ext cx="5772235" cy="1388247"/>
        </p:xfrm>
        <a:graphic>
          <a:graphicData uri="http://schemas.openxmlformats.org/drawingml/2006/table">
            <a:tbl>
              <a:tblPr firstRow="1" bandRow="1">
                <a:tableStyleId>{5940675A-B579-460E-94D1-54222C63F5DA}</a:tableStyleId>
              </a:tblPr>
              <a:tblGrid>
                <a:gridCol w="1088786">
                  <a:extLst>
                    <a:ext uri="{9D8B030D-6E8A-4147-A177-3AD203B41FA5}">
                      <a16:colId xmlns:a16="http://schemas.microsoft.com/office/drawing/2014/main" val="3347664176"/>
                    </a:ext>
                  </a:extLst>
                </a:gridCol>
                <a:gridCol w="1033111">
                  <a:extLst>
                    <a:ext uri="{9D8B030D-6E8A-4147-A177-3AD203B41FA5}">
                      <a16:colId xmlns:a16="http://schemas.microsoft.com/office/drawing/2014/main" val="2412999084"/>
                    </a:ext>
                  </a:extLst>
                </a:gridCol>
                <a:gridCol w="3650338">
                  <a:extLst>
                    <a:ext uri="{9D8B030D-6E8A-4147-A177-3AD203B41FA5}">
                      <a16:colId xmlns:a16="http://schemas.microsoft.com/office/drawing/2014/main" val="3831915345"/>
                    </a:ext>
                  </a:extLst>
                </a:gridCol>
              </a:tblGrid>
              <a:tr h="230007">
                <a:tc gridSpan="3">
                  <a:txBody>
                    <a:bodyPr/>
                    <a:lstStyle/>
                    <a:p>
                      <a:pPr algn="ctr"/>
                      <a:r>
                        <a:rPr lang="en-US" sz="700" b="1" dirty="0">
                          <a:solidFill>
                            <a:schemeClr val="tx1"/>
                          </a:solidFill>
                          <a:latin typeface="Arial" panose="020B0604020202020204" pitchFamily="34" charset="0"/>
                          <a:cs typeface="Arial" panose="020B0604020202020204" pitchFamily="34" charset="0"/>
                        </a:rPr>
                        <a:t>*Risk factors by 2020 AACE </a:t>
                      </a:r>
                    </a:p>
                  </a:txBody>
                  <a:tcPr/>
                </a:tc>
                <a:tc hMerge="1">
                  <a:txBody>
                    <a:bodyPr/>
                    <a:lstStyle/>
                    <a:p>
                      <a:pPr algn="l"/>
                      <a:endParaRPr lang="en-US" sz="1000" b="1" dirty="0">
                        <a:solidFill>
                          <a:schemeClr val="tx1"/>
                        </a:solidFill>
                        <a:latin typeface="Arial" panose="020B0604020202020204" pitchFamily="34" charset="0"/>
                        <a:cs typeface="Arial" panose="020B0604020202020204" pitchFamily="34" charset="0"/>
                      </a:endParaRPr>
                    </a:p>
                  </a:txBody>
                  <a:tcPr/>
                </a:tc>
                <a:tc hMerge="1">
                  <a:txBody>
                    <a:bodyPr/>
                    <a:lstStyle/>
                    <a:p>
                      <a:pPr algn="l"/>
                      <a:endParaRPr lang="en-US" sz="1000" b="1"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4681901"/>
                  </a:ext>
                </a:extLst>
              </a:tr>
              <a:tr h="346724">
                <a:tc>
                  <a:txBody>
                    <a:bodyPr/>
                    <a:lstStyle/>
                    <a:p>
                      <a:pPr marL="0" lvl="0" indent="0" algn="ctr">
                        <a:buFont typeface="Arial" panose="020B0604020202020204" pitchFamily="34" charset="0"/>
                        <a:buNone/>
                      </a:pPr>
                      <a:r>
                        <a:rPr lang="en-US" sz="700" dirty="0">
                          <a:solidFill>
                            <a:schemeClr val="tx1"/>
                          </a:solidFill>
                          <a:latin typeface="Arial" panose="020B0604020202020204" pitchFamily="34" charset="0"/>
                          <a:cs typeface="Arial" panose="020B0604020202020204" pitchFamily="34" charset="0"/>
                        </a:rPr>
                        <a:t>Prior fracture without major trauma (other than fingers, toes, skull) after age 50 years</a:t>
                      </a:r>
                    </a:p>
                  </a:txBody>
                  <a:tcPr/>
                </a:tc>
                <a:tc>
                  <a:txBody>
                    <a:bodyPr/>
                    <a:lstStyle/>
                    <a:p>
                      <a:pPr marL="0" lvl="0" indent="0" algn="ctr">
                        <a:buFont typeface="Arial" panose="020B0604020202020204" pitchFamily="34" charset="0"/>
                        <a:buNone/>
                      </a:pPr>
                      <a:r>
                        <a:rPr lang="en-US" sz="700" dirty="0">
                          <a:solidFill>
                            <a:schemeClr val="tx1"/>
                          </a:solidFill>
                          <a:latin typeface="Arial" panose="020B0604020202020204" pitchFamily="34" charset="0"/>
                          <a:cs typeface="Arial" panose="020B0604020202020204" pitchFamily="34" charset="0"/>
                        </a:rPr>
                        <a:t>Clinical risk factors for osteoporosis</a:t>
                      </a:r>
                    </a:p>
                    <a:p>
                      <a:pPr marL="0" lvl="0" indent="0" algn="ctr">
                        <a:buFont typeface="Arial" panose="020B0604020202020204" pitchFamily="34" charset="0"/>
                        <a:buNone/>
                      </a:pPr>
                      <a:endParaRPr lang="en-US" sz="700" dirty="0">
                        <a:solidFill>
                          <a:schemeClr val="tx1"/>
                        </a:solidFill>
                        <a:latin typeface="Arial" panose="020B0604020202020204" pitchFamily="34" charset="0"/>
                        <a:cs typeface="Arial" panose="020B0604020202020204" pitchFamily="34" charset="0"/>
                      </a:endParaRPr>
                    </a:p>
                    <a:p>
                      <a:pPr marL="0" lvl="0" indent="0" algn="ctr">
                        <a:buFont typeface="Arial" panose="020B0604020202020204" pitchFamily="34" charset="0"/>
                        <a:buNone/>
                      </a:pPr>
                      <a:r>
                        <a:rPr lang="en-US" sz="700" dirty="0">
                          <a:solidFill>
                            <a:schemeClr val="tx1"/>
                          </a:solidFill>
                          <a:latin typeface="Arial" panose="020B0604020202020204" pitchFamily="34" charset="0"/>
                          <a:cs typeface="Arial" panose="020B0604020202020204" pitchFamily="34" charset="0"/>
                        </a:rPr>
                        <a:t>Age ≥65 years</a:t>
                      </a:r>
                    </a:p>
                    <a:p>
                      <a:pPr marL="0" lvl="0" indent="0" algn="ctr">
                        <a:buFont typeface="Arial" panose="020B0604020202020204" pitchFamily="34" charset="0"/>
                        <a:buNone/>
                      </a:pPr>
                      <a:r>
                        <a:rPr lang="en-US" sz="700" dirty="0">
                          <a:solidFill>
                            <a:schemeClr val="tx1"/>
                          </a:solidFill>
                          <a:latin typeface="Arial" panose="020B0604020202020204" pitchFamily="34" charset="0"/>
                          <a:cs typeface="Arial" panose="020B0604020202020204" pitchFamily="34" charset="0"/>
                        </a:rPr>
                        <a:t>Low body weight </a:t>
                      </a:r>
                    </a:p>
                    <a:p>
                      <a:pPr marL="0" lvl="0" indent="0" algn="ctr">
                        <a:buFont typeface="Arial" panose="020B0604020202020204" pitchFamily="34" charset="0"/>
                        <a:buNone/>
                      </a:pPr>
                      <a:r>
                        <a:rPr lang="en-US" sz="700" dirty="0">
                          <a:solidFill>
                            <a:schemeClr val="tx1"/>
                          </a:solidFill>
                          <a:latin typeface="Arial" panose="020B0604020202020204" pitchFamily="34" charset="0"/>
                          <a:cs typeface="Arial" panose="020B0604020202020204" pitchFamily="34" charset="0"/>
                        </a:rPr>
                        <a:t>Smoking</a:t>
                      </a:r>
                    </a:p>
                    <a:p>
                      <a:pPr marL="0" lvl="0" indent="0" algn="ctr">
                        <a:buFont typeface="Arial" panose="020B0604020202020204" pitchFamily="34" charset="0"/>
                        <a:buNone/>
                      </a:pPr>
                      <a:r>
                        <a:rPr lang="en-US" sz="700" dirty="0">
                          <a:solidFill>
                            <a:schemeClr val="tx1"/>
                          </a:solidFill>
                          <a:latin typeface="Arial" panose="020B0604020202020204" pitchFamily="34" charset="0"/>
                          <a:cs typeface="Arial" panose="020B0604020202020204" pitchFamily="34" charset="0"/>
                        </a:rPr>
                        <a:t>Early menopause</a:t>
                      </a:r>
                    </a:p>
                    <a:p>
                      <a:pPr marL="0" lvl="0" indent="0" algn="ctr">
                        <a:buFont typeface="Arial" panose="020B0604020202020204" pitchFamily="34" charset="0"/>
                        <a:buNone/>
                      </a:pPr>
                      <a:r>
                        <a:rPr lang="en-US" sz="700" dirty="0">
                          <a:solidFill>
                            <a:schemeClr val="tx1"/>
                          </a:solidFill>
                          <a:latin typeface="Arial" panose="020B0604020202020204" pitchFamily="34" charset="0"/>
                          <a:cs typeface="Arial" panose="020B0604020202020204" pitchFamily="34" charset="0"/>
                        </a:rPr>
                        <a:t>Excessive alcohol intake</a:t>
                      </a:r>
                    </a:p>
                    <a:p>
                      <a:pPr marL="0" lvl="0" indent="0" algn="ctr">
                        <a:buFont typeface="Arial" panose="020B0604020202020204" pitchFamily="34" charset="0"/>
                        <a:buNone/>
                      </a:pPr>
                      <a:endParaRPr lang="en-US" sz="700" dirty="0">
                        <a:solidFill>
                          <a:schemeClr val="tx1"/>
                        </a:solidFill>
                        <a:latin typeface="Arial" panose="020B0604020202020204" pitchFamily="34" charset="0"/>
                        <a:cs typeface="Arial" panose="020B0604020202020204" pitchFamily="34" charset="0"/>
                      </a:endParaRPr>
                    </a:p>
                  </a:txBody>
                  <a:tcPr/>
                </a:tc>
                <a:tc>
                  <a:txBody>
                    <a:bodyPr/>
                    <a:lstStyle/>
                    <a:p>
                      <a:pPr marL="0" lvl="0" indent="0" algn="ctr">
                        <a:buFont typeface="Arial" panose="020B0604020202020204" pitchFamily="34" charset="0"/>
                        <a:buNone/>
                      </a:pPr>
                      <a:r>
                        <a:rPr lang="en-US" sz="700" dirty="0">
                          <a:solidFill>
                            <a:schemeClr val="tx1"/>
                          </a:solidFill>
                          <a:latin typeface="Arial" panose="020B0604020202020204" pitchFamily="34" charset="0"/>
                          <a:cs typeface="Arial" panose="020B0604020202020204" pitchFamily="34" charset="0"/>
                        </a:rPr>
                        <a:t>Prior spine fractures</a:t>
                      </a:r>
                    </a:p>
                    <a:p>
                      <a:pPr marL="0" lvl="0" indent="0" algn="ctr">
                        <a:buFont typeface="Arial" panose="020B0604020202020204" pitchFamily="34" charset="0"/>
                        <a:buNone/>
                      </a:pPr>
                      <a:r>
                        <a:rPr lang="en-US" sz="700" dirty="0">
                          <a:solidFill>
                            <a:schemeClr val="tx1"/>
                          </a:solidFill>
                          <a:latin typeface="Arial" panose="020B0604020202020204" pitchFamily="34" charset="0"/>
                          <a:cs typeface="Arial" panose="020B0604020202020204" pitchFamily="34" charset="0"/>
                        </a:rPr>
                        <a:t>Glucocorticoid therapy equivalent to ≥5 mg of prednisone per day for 3months or more</a:t>
                      </a:r>
                    </a:p>
                    <a:p>
                      <a:pPr marL="0" lvl="0" indent="0" algn="ctr">
                        <a:buFont typeface="Arial" panose="020B0604020202020204" pitchFamily="34" charset="0"/>
                        <a:buNone/>
                      </a:pPr>
                      <a:r>
                        <a:rPr lang="en-US" sz="700" dirty="0">
                          <a:solidFill>
                            <a:schemeClr val="tx1"/>
                          </a:solidFill>
                          <a:latin typeface="Arial" panose="020B0604020202020204" pitchFamily="34" charset="0"/>
                          <a:cs typeface="Arial" panose="020B0604020202020204" pitchFamily="34" charset="0"/>
                        </a:rPr>
                        <a:t>Secondary osteoporosis</a:t>
                      </a:r>
                    </a:p>
                    <a:p>
                      <a:pPr marL="0" lvl="0" indent="0" algn="ctr">
                        <a:buFont typeface="Arial" panose="020B0604020202020204" pitchFamily="34" charset="0"/>
                        <a:buNone/>
                      </a:pPr>
                      <a:r>
                        <a:rPr lang="en-US" sz="700" dirty="0">
                          <a:solidFill>
                            <a:schemeClr val="tx1"/>
                          </a:solidFill>
                          <a:latin typeface="Arial" panose="020B0604020202020204" pitchFamily="34" charset="0"/>
                          <a:cs typeface="Arial" panose="020B0604020202020204" pitchFamily="34" charset="0"/>
                        </a:rPr>
                        <a:t>Height loss of kyphosis</a:t>
                      </a:r>
                    </a:p>
                    <a:p>
                      <a:pPr marL="0" lvl="0" indent="0" algn="ctr">
                        <a:buFont typeface="Arial" panose="020B0604020202020204" pitchFamily="34" charset="0"/>
                        <a:buNone/>
                      </a:pPr>
                      <a:r>
                        <a:rPr lang="en-US" sz="700" dirty="0">
                          <a:solidFill>
                            <a:schemeClr val="tx1"/>
                          </a:solidFill>
                          <a:latin typeface="Arial" panose="020B0604020202020204" pitchFamily="34" charset="0"/>
                          <a:cs typeface="Arial" panose="020B0604020202020204" pitchFamily="34" charset="0"/>
                        </a:rPr>
                        <a:t>Risk factors for falling</a:t>
                      </a:r>
                    </a:p>
                    <a:p>
                      <a:pPr marL="0" lvl="0" indent="0" algn="ctr">
                        <a:buFont typeface="Arial" panose="020B0604020202020204" pitchFamily="34" charset="0"/>
                        <a:buNone/>
                      </a:pPr>
                      <a:r>
                        <a:rPr lang="en-US" sz="700" dirty="0">
                          <a:solidFill>
                            <a:schemeClr val="tx1"/>
                          </a:solidFill>
                          <a:latin typeface="Arial" panose="020B0604020202020204" pitchFamily="34" charset="0"/>
                          <a:cs typeface="Arial" panose="020B0604020202020204" pitchFamily="34" charset="0"/>
                        </a:rPr>
                        <a:t>With radiographic osteopenia</a:t>
                      </a:r>
                    </a:p>
                  </a:txBody>
                  <a:tcPr/>
                </a:tc>
                <a:extLst>
                  <a:ext uri="{0D108BD9-81ED-4DB2-BD59-A6C34878D82A}">
                    <a16:rowId xmlns:a16="http://schemas.microsoft.com/office/drawing/2014/main" val="53272325"/>
                  </a:ext>
                </a:extLst>
              </a:tr>
            </a:tbl>
          </a:graphicData>
        </a:graphic>
      </p:graphicFrame>
      <p:sp>
        <p:nvSpPr>
          <p:cNvPr id="12" name="Rectangle: Rounded Corners 11">
            <a:extLst>
              <a:ext uri="{FF2B5EF4-FFF2-40B4-BE49-F238E27FC236}">
                <a16:creationId xmlns:a16="http://schemas.microsoft.com/office/drawing/2014/main" id="{17CB061D-2FDE-DCC5-E425-82238B687C21}"/>
              </a:ext>
            </a:extLst>
          </p:cNvPr>
          <p:cNvSpPr/>
          <p:nvPr/>
        </p:nvSpPr>
        <p:spPr>
          <a:xfrm>
            <a:off x="1007080" y="4084836"/>
            <a:ext cx="1757789" cy="398579"/>
          </a:xfrm>
          <a:prstGeom prst="roundRect">
            <a:avLst/>
          </a:prstGeom>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Normal </a:t>
            </a:r>
          </a:p>
        </p:txBody>
      </p:sp>
      <p:sp>
        <p:nvSpPr>
          <p:cNvPr id="13" name="Rectangle: Rounded Corners 12">
            <a:extLst>
              <a:ext uri="{FF2B5EF4-FFF2-40B4-BE49-F238E27FC236}">
                <a16:creationId xmlns:a16="http://schemas.microsoft.com/office/drawing/2014/main" id="{F6DD02A9-BC76-1D42-C256-2CDECF2D0AC6}"/>
              </a:ext>
            </a:extLst>
          </p:cNvPr>
          <p:cNvSpPr/>
          <p:nvPr/>
        </p:nvSpPr>
        <p:spPr>
          <a:xfrm>
            <a:off x="8633" y="3429000"/>
            <a:ext cx="3771948" cy="479213"/>
          </a:xfrm>
          <a:prstGeom prst="roundRect">
            <a:avLst/>
          </a:prstGeom>
          <a:solidFill>
            <a:schemeClr val="accent2">
              <a:lumMod val="40000"/>
              <a:lumOff val="60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Baseline serum calcium, phosphate, PTH, alkaline phosphatase (ALP), and 25 hydroxyvitamin D (25-OHD)</a:t>
            </a:r>
          </a:p>
        </p:txBody>
      </p:sp>
      <p:sp>
        <p:nvSpPr>
          <p:cNvPr id="14" name="Rectangle: Rounded Corners 13">
            <a:extLst>
              <a:ext uri="{FF2B5EF4-FFF2-40B4-BE49-F238E27FC236}">
                <a16:creationId xmlns:a16="http://schemas.microsoft.com/office/drawing/2014/main" id="{2820AA11-9B44-C319-0216-177EC755093C}"/>
              </a:ext>
            </a:extLst>
          </p:cNvPr>
          <p:cNvSpPr/>
          <p:nvPr/>
        </p:nvSpPr>
        <p:spPr>
          <a:xfrm>
            <a:off x="14897" y="4734264"/>
            <a:ext cx="11329862" cy="584337"/>
          </a:xfrm>
          <a:prstGeom prst="roundRect">
            <a:avLst/>
          </a:prstGeom>
          <a:solidFill>
            <a:schemeClr val="accent2">
              <a:lumMod val="40000"/>
              <a:lumOff val="60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Antiresorptive medications as per usual osteoporosis guidelines</a:t>
            </a:r>
          </a:p>
        </p:txBody>
      </p:sp>
      <p:sp>
        <p:nvSpPr>
          <p:cNvPr id="18" name="Arrow: Down 17">
            <a:extLst>
              <a:ext uri="{FF2B5EF4-FFF2-40B4-BE49-F238E27FC236}">
                <a16:creationId xmlns:a16="http://schemas.microsoft.com/office/drawing/2014/main" id="{1A534249-245C-9A4E-6148-78E1DF7C5E02}"/>
              </a:ext>
            </a:extLst>
          </p:cNvPr>
          <p:cNvSpPr/>
          <p:nvPr/>
        </p:nvSpPr>
        <p:spPr>
          <a:xfrm>
            <a:off x="1756349" y="1395700"/>
            <a:ext cx="259252" cy="310460"/>
          </a:xfrm>
          <a:prstGeom prst="downArrow">
            <a:avLst/>
          </a:prstGeom>
          <a:solidFill>
            <a:schemeClr val="accent2">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row: Down 18">
            <a:extLst>
              <a:ext uri="{FF2B5EF4-FFF2-40B4-BE49-F238E27FC236}">
                <a16:creationId xmlns:a16="http://schemas.microsoft.com/office/drawing/2014/main" id="{FC5757BD-910F-EEF9-D263-BE52F603E8BD}"/>
              </a:ext>
            </a:extLst>
          </p:cNvPr>
          <p:cNvSpPr/>
          <p:nvPr/>
        </p:nvSpPr>
        <p:spPr>
          <a:xfrm>
            <a:off x="1726172" y="2165399"/>
            <a:ext cx="259252" cy="310460"/>
          </a:xfrm>
          <a:prstGeom prst="downArrow">
            <a:avLst/>
          </a:prstGeom>
          <a:solidFill>
            <a:schemeClr val="accent2">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Arrow: Down 19">
            <a:extLst>
              <a:ext uri="{FF2B5EF4-FFF2-40B4-BE49-F238E27FC236}">
                <a16:creationId xmlns:a16="http://schemas.microsoft.com/office/drawing/2014/main" id="{441311D7-CC4C-FB31-8C1A-197D8D12DC21}"/>
              </a:ext>
            </a:extLst>
          </p:cNvPr>
          <p:cNvSpPr/>
          <p:nvPr/>
        </p:nvSpPr>
        <p:spPr>
          <a:xfrm>
            <a:off x="1719619" y="3076723"/>
            <a:ext cx="259252" cy="310460"/>
          </a:xfrm>
          <a:prstGeom prst="downArrow">
            <a:avLst/>
          </a:prstGeom>
          <a:solidFill>
            <a:schemeClr val="accent2">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Arrow: Down 20">
            <a:extLst>
              <a:ext uri="{FF2B5EF4-FFF2-40B4-BE49-F238E27FC236}">
                <a16:creationId xmlns:a16="http://schemas.microsoft.com/office/drawing/2014/main" id="{C102A069-6940-4983-7640-1DF5825588D0}"/>
              </a:ext>
            </a:extLst>
          </p:cNvPr>
          <p:cNvSpPr/>
          <p:nvPr/>
        </p:nvSpPr>
        <p:spPr>
          <a:xfrm>
            <a:off x="1719619" y="3848602"/>
            <a:ext cx="259252" cy="310460"/>
          </a:xfrm>
          <a:prstGeom prst="downArrow">
            <a:avLst/>
          </a:prstGeom>
          <a:solidFill>
            <a:schemeClr val="accent2">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Arrow: Down 21">
            <a:extLst>
              <a:ext uri="{FF2B5EF4-FFF2-40B4-BE49-F238E27FC236}">
                <a16:creationId xmlns:a16="http://schemas.microsoft.com/office/drawing/2014/main" id="{D4123CDD-BE75-7EA4-01FE-22800D50EEDF}"/>
              </a:ext>
            </a:extLst>
          </p:cNvPr>
          <p:cNvSpPr/>
          <p:nvPr/>
        </p:nvSpPr>
        <p:spPr>
          <a:xfrm>
            <a:off x="1719619" y="4468587"/>
            <a:ext cx="259252" cy="310460"/>
          </a:xfrm>
          <a:prstGeom prst="downArrow">
            <a:avLst/>
          </a:prstGeom>
          <a:solidFill>
            <a:schemeClr val="accent2">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86F16FBD-E337-BE2D-F1D8-8F38601A6424}"/>
              </a:ext>
            </a:extLst>
          </p:cNvPr>
          <p:cNvSpPr/>
          <p:nvPr/>
        </p:nvSpPr>
        <p:spPr>
          <a:xfrm>
            <a:off x="7842243" y="2409964"/>
            <a:ext cx="2025706" cy="1019736"/>
          </a:xfrm>
          <a:prstGeom prst="roundRect">
            <a:avLst/>
          </a:prstGeom>
          <a:solidFill>
            <a:schemeClr val="accent5">
              <a:lumMod val="40000"/>
              <a:lumOff val="60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eGFR &gt; 30 ml/min/ 1.73 m2 and low BMD, treatment with vitamin D, calcitriol/alfacalcidol, and/or antiresorptive agents be considered</a:t>
            </a:r>
          </a:p>
        </p:txBody>
      </p:sp>
      <p:sp>
        <p:nvSpPr>
          <p:cNvPr id="25" name="Rectangle: Rounded Corners 24">
            <a:extLst>
              <a:ext uri="{FF2B5EF4-FFF2-40B4-BE49-F238E27FC236}">
                <a16:creationId xmlns:a16="http://schemas.microsoft.com/office/drawing/2014/main" id="{86534AE2-EBA4-0E67-954A-CBD9AA53BD1F}"/>
              </a:ext>
            </a:extLst>
          </p:cNvPr>
          <p:cNvSpPr/>
          <p:nvPr/>
        </p:nvSpPr>
        <p:spPr>
          <a:xfrm>
            <a:off x="10303387" y="2386002"/>
            <a:ext cx="1425057" cy="1019036"/>
          </a:xfrm>
          <a:prstGeom prst="roundRect">
            <a:avLst/>
          </a:prstGeom>
          <a:solidFill>
            <a:schemeClr val="accent5">
              <a:lumMod val="40000"/>
              <a:lumOff val="60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Insufficient data to guide on treatment after 12 months </a:t>
            </a:r>
          </a:p>
        </p:txBody>
      </p:sp>
      <p:sp>
        <p:nvSpPr>
          <p:cNvPr id="26" name="Rectangle: Rounded Corners 25">
            <a:extLst>
              <a:ext uri="{FF2B5EF4-FFF2-40B4-BE49-F238E27FC236}">
                <a16:creationId xmlns:a16="http://schemas.microsoft.com/office/drawing/2014/main" id="{9C867B32-5E57-39A2-0F80-0B65B8A446B1}"/>
              </a:ext>
            </a:extLst>
          </p:cNvPr>
          <p:cNvSpPr/>
          <p:nvPr/>
        </p:nvSpPr>
        <p:spPr>
          <a:xfrm>
            <a:off x="8685027" y="1618434"/>
            <a:ext cx="1146412" cy="654848"/>
          </a:xfrm>
          <a:prstGeom prst="roundRect">
            <a:avLst/>
          </a:prstGeom>
          <a:solidFill>
            <a:schemeClr val="accent5">
              <a:lumMod val="40000"/>
              <a:lumOff val="60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12 months</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Rectangle: Rounded Corners 26">
            <a:extLst>
              <a:ext uri="{FF2B5EF4-FFF2-40B4-BE49-F238E27FC236}">
                <a16:creationId xmlns:a16="http://schemas.microsoft.com/office/drawing/2014/main" id="{3EB20416-71CD-D509-62C1-FDAAB84F1485}"/>
              </a:ext>
            </a:extLst>
          </p:cNvPr>
          <p:cNvSpPr/>
          <p:nvPr/>
        </p:nvSpPr>
        <p:spPr>
          <a:xfrm>
            <a:off x="10303339" y="1576994"/>
            <a:ext cx="1146412" cy="638793"/>
          </a:xfrm>
          <a:prstGeom prst="roundRect">
            <a:avLst/>
          </a:prstGeom>
          <a:solidFill>
            <a:schemeClr val="accent5">
              <a:lumMod val="40000"/>
              <a:lumOff val="60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After12 months</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Arrow: Down 27">
            <a:extLst>
              <a:ext uri="{FF2B5EF4-FFF2-40B4-BE49-F238E27FC236}">
                <a16:creationId xmlns:a16="http://schemas.microsoft.com/office/drawing/2014/main" id="{CF6E1EB0-A8F9-8EE2-BA03-83F837309A72}"/>
              </a:ext>
            </a:extLst>
          </p:cNvPr>
          <p:cNvSpPr/>
          <p:nvPr/>
        </p:nvSpPr>
        <p:spPr>
          <a:xfrm>
            <a:off x="9937763" y="1442265"/>
            <a:ext cx="259252" cy="310460"/>
          </a:xfrm>
          <a:prstGeom prst="downArrow">
            <a:avLst/>
          </a:prstGeom>
          <a:solidFill>
            <a:schemeClr val="accent5">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Arrow: Down 28">
            <a:extLst>
              <a:ext uri="{FF2B5EF4-FFF2-40B4-BE49-F238E27FC236}">
                <a16:creationId xmlns:a16="http://schemas.microsoft.com/office/drawing/2014/main" id="{EB022F62-A441-FC8D-3855-22CEBB6AA6BF}"/>
              </a:ext>
            </a:extLst>
          </p:cNvPr>
          <p:cNvSpPr/>
          <p:nvPr/>
        </p:nvSpPr>
        <p:spPr>
          <a:xfrm>
            <a:off x="9956042" y="2386002"/>
            <a:ext cx="259252" cy="310460"/>
          </a:xfrm>
          <a:prstGeom prst="downArrow">
            <a:avLst/>
          </a:prstGeom>
          <a:solidFill>
            <a:schemeClr val="accent5">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Arrow: Down 29">
            <a:extLst>
              <a:ext uri="{FF2B5EF4-FFF2-40B4-BE49-F238E27FC236}">
                <a16:creationId xmlns:a16="http://schemas.microsoft.com/office/drawing/2014/main" id="{6160DAE8-DD70-CAE8-1F18-6A955F89384F}"/>
              </a:ext>
            </a:extLst>
          </p:cNvPr>
          <p:cNvSpPr/>
          <p:nvPr/>
        </p:nvSpPr>
        <p:spPr>
          <a:xfrm>
            <a:off x="9937763" y="3480067"/>
            <a:ext cx="259252" cy="310460"/>
          </a:xfrm>
          <a:prstGeom prst="downArrow">
            <a:avLst/>
          </a:prstGeom>
          <a:solidFill>
            <a:schemeClr val="accent5">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Rounded Corners 32">
            <a:extLst>
              <a:ext uri="{FF2B5EF4-FFF2-40B4-BE49-F238E27FC236}">
                <a16:creationId xmlns:a16="http://schemas.microsoft.com/office/drawing/2014/main" id="{DB8B08B0-B9A6-D9F6-A9F3-C69C65ABC141}"/>
              </a:ext>
            </a:extLst>
          </p:cNvPr>
          <p:cNvSpPr/>
          <p:nvPr/>
        </p:nvSpPr>
        <p:spPr>
          <a:xfrm>
            <a:off x="14897" y="5563423"/>
            <a:ext cx="2753688" cy="654849"/>
          </a:xfrm>
          <a:prstGeom prst="roundRect">
            <a:avLst/>
          </a:prstGeom>
          <a:solidFill>
            <a:schemeClr val="accent2">
              <a:lumMod val="40000"/>
              <a:lumOff val="60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Lifestyle modification • Nutrition • Vitamin D • Weight-bearing physical activity • Fall prevention • Cessation of smoking</a:t>
            </a:r>
          </a:p>
        </p:txBody>
      </p:sp>
      <p:sp>
        <p:nvSpPr>
          <p:cNvPr id="36" name="Rectangle: Rounded Corners 35">
            <a:extLst>
              <a:ext uri="{FF2B5EF4-FFF2-40B4-BE49-F238E27FC236}">
                <a16:creationId xmlns:a16="http://schemas.microsoft.com/office/drawing/2014/main" id="{196C4B79-E1D4-6EDE-CBAC-6F448FC02E90}"/>
              </a:ext>
            </a:extLst>
          </p:cNvPr>
          <p:cNvSpPr/>
          <p:nvPr/>
        </p:nvSpPr>
        <p:spPr>
          <a:xfrm>
            <a:off x="3036758" y="5563422"/>
            <a:ext cx="2753688" cy="654849"/>
          </a:xfrm>
          <a:prstGeom prst="roundRect">
            <a:avLst/>
          </a:prstGeom>
          <a:solidFill>
            <a:schemeClr val="accent2">
              <a:lumMod val="40000"/>
              <a:lumOff val="60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Follow-up • Assess for compliance and side effects • BTMs to verify compliance • Beware of discontinuing denosumab</a:t>
            </a:r>
          </a:p>
        </p:txBody>
      </p:sp>
      <p:sp>
        <p:nvSpPr>
          <p:cNvPr id="32" name="TextBox 31">
            <a:extLst>
              <a:ext uri="{FF2B5EF4-FFF2-40B4-BE49-F238E27FC236}">
                <a16:creationId xmlns:a16="http://schemas.microsoft.com/office/drawing/2014/main" id="{847910B3-002E-EFD7-B918-C4F127B5BA4A}"/>
              </a:ext>
            </a:extLst>
          </p:cNvPr>
          <p:cNvSpPr txBox="1"/>
          <p:nvPr/>
        </p:nvSpPr>
        <p:spPr>
          <a:xfrm>
            <a:off x="-13516" y="6567857"/>
            <a:ext cx="6100548"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Executive summary of the 2017 KDIGO chronic kidney disease–mineral and bone disorder (CKD-MBD) guideline update</a:t>
            </a:r>
          </a:p>
        </p:txBody>
      </p:sp>
    </p:spTree>
    <p:extLst>
      <p:ext uri="{BB962C8B-B14F-4D97-AF65-F5344CB8AC3E}">
        <p14:creationId xmlns:p14="http://schemas.microsoft.com/office/powerpoint/2010/main" val="3417187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C215DA22-25D7-5559-DEA4-379F41968FEE}"/>
              </a:ext>
            </a:extLst>
          </p:cNvPr>
          <p:cNvSpPr>
            <a:spLocks noGrp="1"/>
          </p:cNvSpPr>
          <p:nvPr>
            <p:ph type="title"/>
          </p:nvPr>
        </p:nvSpPr>
        <p:spPr>
          <a:xfrm>
            <a:off x="838200" y="713312"/>
            <a:ext cx="4038600" cy="5431376"/>
          </a:xfr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a:bodyPr>
          <a:lstStyle/>
          <a:p>
            <a:r>
              <a:rPr lang="en-US" b="1">
                <a:latin typeface="+mn-lt"/>
                <a:ea typeface="+mn-ea"/>
                <a:cs typeface="+mn-cs"/>
              </a:rPr>
              <a:t>Osteoporosis </a:t>
            </a:r>
          </a:p>
        </p:txBody>
      </p:sp>
      <p:sp>
        <p:nvSpPr>
          <p:cNvPr id="3" name="Content Placeholder 2">
            <a:extLst>
              <a:ext uri="{FF2B5EF4-FFF2-40B4-BE49-F238E27FC236}">
                <a16:creationId xmlns:a16="http://schemas.microsoft.com/office/drawing/2014/main" id="{0A6EB902-654C-E12A-1905-6CC6EFC9E56C}"/>
              </a:ext>
            </a:extLst>
          </p:cNvPr>
          <p:cNvSpPr>
            <a:spLocks noGrp="1"/>
          </p:cNvSpPr>
          <p:nvPr>
            <p:ph idx="1"/>
          </p:nvPr>
        </p:nvSpPr>
        <p:spPr>
          <a:xfrm>
            <a:off x="5714999" y="713313"/>
            <a:ext cx="6148435" cy="2045929"/>
          </a:xfrm>
        </p:spPr>
        <p:txBody>
          <a:bodyPr anchor="ctr">
            <a:normAutofit/>
          </a:bodyPr>
          <a:lstStyle/>
          <a:p>
            <a:r>
              <a:rPr lang="en-US" sz="2000" dirty="0"/>
              <a:t>Osteoporosis is a bone disease that develops when bone mineral density and bone mass decreases, or when the quality or structure of bone changes.</a:t>
            </a:r>
          </a:p>
        </p:txBody>
      </p:sp>
      <p:pic>
        <p:nvPicPr>
          <p:cNvPr id="5" name="Picture 2" descr="Comparative view of normal bone, osteopenia, and osteoporosis [26]... |  Download Scientific Diagram">
            <a:extLst>
              <a:ext uri="{FF2B5EF4-FFF2-40B4-BE49-F238E27FC236}">
                <a16:creationId xmlns:a16="http://schemas.microsoft.com/office/drawing/2014/main" id="{75DFECB5-F516-CD89-C9C0-268D5A0702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99" y="3019836"/>
            <a:ext cx="6148435" cy="3124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1156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F60C230-90F9-631C-C935-14B552373320}"/>
              </a:ext>
            </a:extLst>
          </p:cNvPr>
          <p:cNvSpPr/>
          <p:nvPr/>
        </p:nvSpPr>
        <p:spPr>
          <a:xfrm>
            <a:off x="4856829" y="0"/>
            <a:ext cx="1719619" cy="464949"/>
          </a:xfrm>
          <a:prstGeom prst="roundRect">
            <a:avLst/>
          </a:prstGeom>
          <a:solidFill>
            <a:srgbClr val="7030A0"/>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CKD </a:t>
            </a:r>
          </a:p>
        </p:txBody>
      </p:sp>
      <p:sp>
        <p:nvSpPr>
          <p:cNvPr id="6" name="Rectangle: Rounded Corners 5">
            <a:extLst>
              <a:ext uri="{FF2B5EF4-FFF2-40B4-BE49-F238E27FC236}">
                <a16:creationId xmlns:a16="http://schemas.microsoft.com/office/drawing/2014/main" id="{C78ACB2C-79F8-10F2-6F39-F1B54E76F16D}"/>
              </a:ext>
            </a:extLst>
          </p:cNvPr>
          <p:cNvSpPr/>
          <p:nvPr/>
        </p:nvSpPr>
        <p:spPr>
          <a:xfrm>
            <a:off x="4856829" y="585850"/>
            <a:ext cx="1719619" cy="479214"/>
          </a:xfrm>
          <a:prstGeom prst="roundRect">
            <a:avLst/>
          </a:prstGeom>
          <a:solidFill>
            <a:schemeClr val="accent6">
              <a:lumMod val="40000"/>
              <a:lumOff val="60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CKD stage 4-5 disease </a:t>
            </a:r>
          </a:p>
        </p:txBody>
      </p:sp>
      <p:sp>
        <p:nvSpPr>
          <p:cNvPr id="23" name="Rectangle: Rounded Corners 22">
            <a:extLst>
              <a:ext uri="{FF2B5EF4-FFF2-40B4-BE49-F238E27FC236}">
                <a16:creationId xmlns:a16="http://schemas.microsoft.com/office/drawing/2014/main" id="{F8856B91-F978-8BC5-111F-1E7586AAD012}"/>
              </a:ext>
            </a:extLst>
          </p:cNvPr>
          <p:cNvSpPr/>
          <p:nvPr/>
        </p:nvSpPr>
        <p:spPr>
          <a:xfrm>
            <a:off x="3668558" y="2584605"/>
            <a:ext cx="4194403" cy="639502"/>
          </a:xfrm>
          <a:prstGeom prst="roundRect">
            <a:avLst/>
          </a:prstGeom>
          <a:solidFill>
            <a:schemeClr val="accent6">
              <a:lumMod val="40000"/>
              <a:lumOff val="60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KDIGO suggests, that if baseline  serum calcium, phosphate, PTH, and 25-OHD are abnormal,  the following might be considered</a:t>
            </a:r>
          </a:p>
        </p:txBody>
      </p:sp>
      <p:sp>
        <p:nvSpPr>
          <p:cNvPr id="24" name="Rectangle: Rounded Corners 23">
            <a:extLst>
              <a:ext uri="{FF2B5EF4-FFF2-40B4-BE49-F238E27FC236}">
                <a16:creationId xmlns:a16="http://schemas.microsoft.com/office/drawing/2014/main" id="{ADDF756F-B7E3-AD37-B854-E6159EBCB889}"/>
              </a:ext>
            </a:extLst>
          </p:cNvPr>
          <p:cNvSpPr/>
          <p:nvPr/>
        </p:nvSpPr>
        <p:spPr>
          <a:xfrm>
            <a:off x="350033" y="3978051"/>
            <a:ext cx="3858992" cy="838920"/>
          </a:xfrm>
          <a:prstGeom prst="roundRect">
            <a:avLst/>
          </a:prstGeom>
          <a:solidFill>
            <a:schemeClr val="accent6">
              <a:lumMod val="40000"/>
              <a:lumOff val="60000"/>
            </a:schemeClr>
          </a:solidFill>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Hyperphosphatemia </a:t>
            </a: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Reduce dietary phosphate</a:t>
            </a: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If resistant, phosphate binders can be considered</a:t>
            </a: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 CKD stage 5, dialytic removal of phosphate can be used</a:t>
            </a:r>
          </a:p>
        </p:txBody>
      </p:sp>
      <p:sp>
        <p:nvSpPr>
          <p:cNvPr id="25" name="Rectangle: Rounded Corners 24">
            <a:extLst>
              <a:ext uri="{FF2B5EF4-FFF2-40B4-BE49-F238E27FC236}">
                <a16:creationId xmlns:a16="http://schemas.microsoft.com/office/drawing/2014/main" id="{3F80F264-FD3C-0E4B-D6D9-570F93EBE486}"/>
              </a:ext>
            </a:extLst>
          </p:cNvPr>
          <p:cNvSpPr/>
          <p:nvPr/>
        </p:nvSpPr>
        <p:spPr>
          <a:xfrm>
            <a:off x="4331402" y="3978931"/>
            <a:ext cx="2596078" cy="838920"/>
          </a:xfrm>
          <a:prstGeom prst="roundRect">
            <a:avLst/>
          </a:prstGeom>
          <a:solidFill>
            <a:schemeClr val="accent6">
              <a:lumMod val="40000"/>
              <a:lumOff val="60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Hypocalcemia </a:t>
            </a: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Serum calcium should be maintained within the reference range, </a:t>
            </a:r>
          </a:p>
        </p:txBody>
      </p:sp>
      <p:sp>
        <p:nvSpPr>
          <p:cNvPr id="26" name="Rectangle: Rounded Corners 25">
            <a:extLst>
              <a:ext uri="{FF2B5EF4-FFF2-40B4-BE49-F238E27FC236}">
                <a16:creationId xmlns:a16="http://schemas.microsoft.com/office/drawing/2014/main" id="{1F2ECC39-9B51-EC25-298F-B69062B8E784}"/>
              </a:ext>
            </a:extLst>
          </p:cNvPr>
          <p:cNvSpPr/>
          <p:nvPr/>
        </p:nvSpPr>
        <p:spPr>
          <a:xfrm>
            <a:off x="7049857" y="3966134"/>
            <a:ext cx="1262828" cy="838920"/>
          </a:xfrm>
          <a:prstGeom prst="roundRect">
            <a:avLst/>
          </a:prstGeom>
          <a:solidFill>
            <a:schemeClr val="accent6">
              <a:lumMod val="40000"/>
              <a:lumOff val="60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Vitamin D</a:t>
            </a:r>
          </a:p>
        </p:txBody>
      </p:sp>
      <p:sp>
        <p:nvSpPr>
          <p:cNvPr id="27" name="Rectangle: Rounded Corners 26">
            <a:extLst>
              <a:ext uri="{FF2B5EF4-FFF2-40B4-BE49-F238E27FC236}">
                <a16:creationId xmlns:a16="http://schemas.microsoft.com/office/drawing/2014/main" id="{767A4BE3-E186-7226-167F-C40A3FDB4D71}"/>
              </a:ext>
            </a:extLst>
          </p:cNvPr>
          <p:cNvSpPr/>
          <p:nvPr/>
        </p:nvSpPr>
        <p:spPr>
          <a:xfrm>
            <a:off x="8388399" y="3978050"/>
            <a:ext cx="3531014" cy="838921"/>
          </a:xfrm>
          <a:prstGeom prst="roundRect">
            <a:avLst/>
          </a:prstGeom>
          <a:solidFill>
            <a:schemeClr val="accent6">
              <a:lumMod val="40000"/>
              <a:lumOff val="60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Hyperparathyroidism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If PTH remains out of target despite correction of hypocalcemia, hyperphosphatemia, and use of vitamin D analogs, calcimimetics followed by parathyroidectomy might be considered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8" name="Rectangle: Rounded Corners 27">
            <a:extLst>
              <a:ext uri="{FF2B5EF4-FFF2-40B4-BE49-F238E27FC236}">
                <a16:creationId xmlns:a16="http://schemas.microsoft.com/office/drawing/2014/main" id="{F7742E45-5DC1-8982-E241-190E495ADBBF}"/>
              </a:ext>
            </a:extLst>
          </p:cNvPr>
          <p:cNvSpPr/>
          <p:nvPr/>
        </p:nvSpPr>
        <p:spPr>
          <a:xfrm>
            <a:off x="1010363" y="1749858"/>
            <a:ext cx="1955730" cy="669689"/>
          </a:xfrm>
          <a:prstGeom prst="roundRect">
            <a:avLst/>
          </a:prstGeom>
          <a:solidFill>
            <a:schemeClr val="accent6">
              <a:lumMod val="40000"/>
              <a:lumOff val="60000"/>
            </a:schemeClr>
          </a:solidFill>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Postmenopausal , Age &gt; 50 years</a:t>
            </a:r>
          </a:p>
        </p:txBody>
      </p:sp>
      <p:sp>
        <p:nvSpPr>
          <p:cNvPr id="29" name="Rectangle: Rounded Corners 28">
            <a:extLst>
              <a:ext uri="{FF2B5EF4-FFF2-40B4-BE49-F238E27FC236}">
                <a16:creationId xmlns:a16="http://schemas.microsoft.com/office/drawing/2014/main" id="{0A0F73B9-8301-F817-BA8A-DBC6448C5626}"/>
              </a:ext>
            </a:extLst>
          </p:cNvPr>
          <p:cNvSpPr/>
          <p:nvPr/>
        </p:nvSpPr>
        <p:spPr>
          <a:xfrm>
            <a:off x="6691098" y="1112607"/>
            <a:ext cx="1897053" cy="620879"/>
          </a:xfrm>
          <a:prstGeom prst="roundRect">
            <a:avLst/>
          </a:prstGeom>
          <a:solidFill>
            <a:schemeClr val="accent6">
              <a:lumMod val="40000"/>
              <a:lumOff val="60000"/>
            </a:schemeClr>
          </a:solidFill>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Fragility fractures (spine, hip, proximal humerus, pelvis or multiple)</a:t>
            </a:r>
          </a:p>
        </p:txBody>
      </p:sp>
      <p:sp>
        <p:nvSpPr>
          <p:cNvPr id="30" name="Rectangle: Rounded Corners 29">
            <a:extLst>
              <a:ext uri="{FF2B5EF4-FFF2-40B4-BE49-F238E27FC236}">
                <a16:creationId xmlns:a16="http://schemas.microsoft.com/office/drawing/2014/main" id="{8E84AACB-9083-B9C6-EC20-2D359283D68C}"/>
              </a:ext>
            </a:extLst>
          </p:cNvPr>
          <p:cNvSpPr/>
          <p:nvPr/>
        </p:nvSpPr>
        <p:spPr>
          <a:xfrm>
            <a:off x="1001171" y="1086395"/>
            <a:ext cx="1964922" cy="636647"/>
          </a:xfrm>
          <a:prstGeom prst="roundRect">
            <a:avLst/>
          </a:prstGeom>
          <a:solidFill>
            <a:schemeClr val="accent6">
              <a:lumMod val="40000"/>
              <a:lumOff val="60000"/>
            </a:schemeClr>
          </a:solidFill>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High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Country-specific FRAX fracture possibility</a:t>
            </a:r>
          </a:p>
        </p:txBody>
      </p:sp>
      <p:sp>
        <p:nvSpPr>
          <p:cNvPr id="31" name="Rectangle: Rounded Corners 30">
            <a:extLst>
              <a:ext uri="{FF2B5EF4-FFF2-40B4-BE49-F238E27FC236}">
                <a16:creationId xmlns:a16="http://schemas.microsoft.com/office/drawing/2014/main" id="{2A304A1D-1C9B-2DA0-A77B-931DC7CF80E1}"/>
              </a:ext>
            </a:extLst>
          </p:cNvPr>
          <p:cNvSpPr/>
          <p:nvPr/>
        </p:nvSpPr>
        <p:spPr>
          <a:xfrm>
            <a:off x="3050219" y="1768760"/>
            <a:ext cx="1852753" cy="655310"/>
          </a:xfrm>
          <a:prstGeom prst="roundRect">
            <a:avLst/>
          </a:prstGeom>
          <a:solidFill>
            <a:schemeClr val="accent6">
              <a:lumMod val="40000"/>
              <a:lumOff val="60000"/>
            </a:schemeClr>
          </a:solidFill>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Lateral imaging of spine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Vertebral fracture assessment </a:t>
            </a:r>
          </a:p>
        </p:txBody>
      </p:sp>
      <p:sp>
        <p:nvSpPr>
          <p:cNvPr id="32" name="Rectangle: Rounded Corners 31">
            <a:extLst>
              <a:ext uri="{FF2B5EF4-FFF2-40B4-BE49-F238E27FC236}">
                <a16:creationId xmlns:a16="http://schemas.microsoft.com/office/drawing/2014/main" id="{1B721577-DA52-F222-87FD-4180EC2C5D10}"/>
              </a:ext>
            </a:extLst>
          </p:cNvPr>
          <p:cNvSpPr/>
          <p:nvPr/>
        </p:nvSpPr>
        <p:spPr>
          <a:xfrm>
            <a:off x="3050219" y="1086395"/>
            <a:ext cx="1852753" cy="655310"/>
          </a:xfrm>
          <a:prstGeom prst="roundRect">
            <a:avLst/>
          </a:prstGeom>
          <a:solidFill>
            <a:schemeClr val="accent6">
              <a:lumMod val="40000"/>
              <a:lumOff val="60000"/>
            </a:schemeClr>
          </a:solidFill>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DXA-based BMD at spine or hip: T ≤ –2.5 </a:t>
            </a:r>
          </a:p>
        </p:txBody>
      </p:sp>
      <p:sp>
        <p:nvSpPr>
          <p:cNvPr id="33" name="Rectangle: Rounded Corners 32">
            <a:extLst>
              <a:ext uri="{FF2B5EF4-FFF2-40B4-BE49-F238E27FC236}">
                <a16:creationId xmlns:a16="http://schemas.microsoft.com/office/drawing/2014/main" id="{7385E17B-B1D8-9974-0E53-877E046E15CB}"/>
              </a:ext>
            </a:extLst>
          </p:cNvPr>
          <p:cNvSpPr/>
          <p:nvPr/>
        </p:nvSpPr>
        <p:spPr>
          <a:xfrm>
            <a:off x="6671268" y="1769584"/>
            <a:ext cx="3752129" cy="761783"/>
          </a:xfrm>
          <a:prstGeom prst="roundRect">
            <a:avLst/>
          </a:prstGeom>
          <a:solidFill>
            <a:schemeClr val="accent6">
              <a:lumMod val="40000"/>
              <a:lumOff val="60000"/>
            </a:schemeClr>
          </a:solidFill>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Bone biopsy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Suggested particularly in those with CKD stage 3a–5D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2017 update to the KDIGO guidelines emphasize that antiresorptive therapy should not be withheld for bone biopsy </a:t>
            </a:r>
          </a:p>
        </p:txBody>
      </p:sp>
      <p:sp>
        <p:nvSpPr>
          <p:cNvPr id="34" name="Rectangle: Rounded Corners 33">
            <a:extLst>
              <a:ext uri="{FF2B5EF4-FFF2-40B4-BE49-F238E27FC236}">
                <a16:creationId xmlns:a16="http://schemas.microsoft.com/office/drawing/2014/main" id="{9F063C1D-70C0-B106-E2EE-48D1B4B02324}"/>
              </a:ext>
            </a:extLst>
          </p:cNvPr>
          <p:cNvSpPr/>
          <p:nvPr/>
        </p:nvSpPr>
        <p:spPr>
          <a:xfrm>
            <a:off x="187061" y="5105871"/>
            <a:ext cx="4508636" cy="1236983"/>
          </a:xfrm>
          <a:prstGeom prst="roundRect">
            <a:avLst/>
          </a:prstGeom>
          <a:solidFill>
            <a:schemeClr val="accent6">
              <a:lumMod val="40000"/>
              <a:lumOff val="60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Rule out adynamic bone disease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Hemodialysis (HD) patients (in whom adynamic bone disease is particularly prevalent), bs- ALP &lt; 20 </a:t>
            </a:r>
            <a:r>
              <a:rPr kumimoji="0" lang="el-GR"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μ</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g/L (0.02 U/L) and PTH &lt; 200 ng/L (21 pmol/L) had 100% sensitivity, 100% specificity, 100% PPV, and 84% NPV for adynamic bone disease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use of antiresorptive medications in adynamic bone disease might worsen bone health </a:t>
            </a:r>
          </a:p>
        </p:txBody>
      </p:sp>
      <p:sp>
        <p:nvSpPr>
          <p:cNvPr id="35" name="Arrow: Down 34">
            <a:extLst>
              <a:ext uri="{FF2B5EF4-FFF2-40B4-BE49-F238E27FC236}">
                <a16:creationId xmlns:a16="http://schemas.microsoft.com/office/drawing/2014/main" id="{B8C6A97E-CC1E-C266-8C1F-E6B433882F10}"/>
              </a:ext>
            </a:extLst>
          </p:cNvPr>
          <p:cNvSpPr/>
          <p:nvPr/>
        </p:nvSpPr>
        <p:spPr>
          <a:xfrm>
            <a:off x="5636134" y="401327"/>
            <a:ext cx="259252" cy="310460"/>
          </a:xfrm>
          <a:prstGeom prst="downArrow">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Arrow: Down 35">
            <a:extLst>
              <a:ext uri="{FF2B5EF4-FFF2-40B4-BE49-F238E27FC236}">
                <a16:creationId xmlns:a16="http://schemas.microsoft.com/office/drawing/2014/main" id="{58B7E03E-EC5B-F9E8-B2C6-795027EAAF84}"/>
              </a:ext>
            </a:extLst>
          </p:cNvPr>
          <p:cNvSpPr/>
          <p:nvPr/>
        </p:nvSpPr>
        <p:spPr>
          <a:xfrm>
            <a:off x="5629441" y="1061275"/>
            <a:ext cx="259252" cy="310460"/>
          </a:xfrm>
          <a:prstGeom prst="downArrow">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Arrow: Down 36">
            <a:extLst>
              <a:ext uri="{FF2B5EF4-FFF2-40B4-BE49-F238E27FC236}">
                <a16:creationId xmlns:a16="http://schemas.microsoft.com/office/drawing/2014/main" id="{749024BF-1B1F-97C5-91DA-87E938D4B197}"/>
              </a:ext>
            </a:extLst>
          </p:cNvPr>
          <p:cNvSpPr/>
          <p:nvPr/>
        </p:nvSpPr>
        <p:spPr>
          <a:xfrm>
            <a:off x="5629832" y="1904944"/>
            <a:ext cx="259252" cy="310460"/>
          </a:xfrm>
          <a:prstGeom prst="downArrow">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Arrow: Down 38">
            <a:extLst>
              <a:ext uri="{FF2B5EF4-FFF2-40B4-BE49-F238E27FC236}">
                <a16:creationId xmlns:a16="http://schemas.microsoft.com/office/drawing/2014/main" id="{EE0CC44E-FDA7-1C83-A870-3AFEE4D3096D}"/>
              </a:ext>
            </a:extLst>
          </p:cNvPr>
          <p:cNvSpPr/>
          <p:nvPr/>
        </p:nvSpPr>
        <p:spPr>
          <a:xfrm>
            <a:off x="5565721" y="4728575"/>
            <a:ext cx="259252" cy="310460"/>
          </a:xfrm>
          <a:prstGeom prst="downArrow">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Rounded Corners 40">
            <a:extLst>
              <a:ext uri="{FF2B5EF4-FFF2-40B4-BE49-F238E27FC236}">
                <a16:creationId xmlns:a16="http://schemas.microsoft.com/office/drawing/2014/main" id="{DD392BFA-75C2-E05E-447E-EC171E8E3C04}"/>
              </a:ext>
            </a:extLst>
          </p:cNvPr>
          <p:cNvSpPr/>
          <p:nvPr/>
        </p:nvSpPr>
        <p:spPr>
          <a:xfrm>
            <a:off x="4479927" y="3322227"/>
            <a:ext cx="2494215" cy="590750"/>
          </a:xfrm>
          <a:prstGeom prst="roundRect">
            <a:avLst/>
          </a:prstGeom>
          <a:solidFill>
            <a:schemeClr val="accent6">
              <a:lumMod val="40000"/>
              <a:lumOff val="60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CKD–MBD and metabolic control</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 name="Arrow: Down 41">
            <a:extLst>
              <a:ext uri="{FF2B5EF4-FFF2-40B4-BE49-F238E27FC236}">
                <a16:creationId xmlns:a16="http://schemas.microsoft.com/office/drawing/2014/main" id="{102D8EEF-2EC0-3056-AF6A-708FB195F5E2}"/>
              </a:ext>
            </a:extLst>
          </p:cNvPr>
          <p:cNvSpPr/>
          <p:nvPr/>
        </p:nvSpPr>
        <p:spPr>
          <a:xfrm>
            <a:off x="5547048" y="3113354"/>
            <a:ext cx="259252" cy="310460"/>
          </a:xfrm>
          <a:prstGeom prst="downArrow">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Arrow: Down 42">
            <a:extLst>
              <a:ext uri="{FF2B5EF4-FFF2-40B4-BE49-F238E27FC236}">
                <a16:creationId xmlns:a16="http://schemas.microsoft.com/office/drawing/2014/main" id="{787958DB-CE2D-4AF0-73DD-B9C0A713F57B}"/>
              </a:ext>
            </a:extLst>
          </p:cNvPr>
          <p:cNvSpPr/>
          <p:nvPr/>
        </p:nvSpPr>
        <p:spPr>
          <a:xfrm>
            <a:off x="5565721" y="3760312"/>
            <a:ext cx="259252" cy="310460"/>
          </a:xfrm>
          <a:prstGeom prst="downArrow">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Rounded Corners 37">
            <a:extLst>
              <a:ext uri="{FF2B5EF4-FFF2-40B4-BE49-F238E27FC236}">
                <a16:creationId xmlns:a16="http://schemas.microsoft.com/office/drawing/2014/main" id="{FD72371E-1745-4AFE-7F8F-9FAD1435BA6F}"/>
              </a:ext>
            </a:extLst>
          </p:cNvPr>
          <p:cNvSpPr/>
          <p:nvPr/>
        </p:nvSpPr>
        <p:spPr>
          <a:xfrm>
            <a:off x="4734886" y="5043396"/>
            <a:ext cx="2722228" cy="907027"/>
          </a:xfrm>
          <a:prstGeom prst="roundRect">
            <a:avLst/>
          </a:prstGeom>
          <a:solidFill>
            <a:schemeClr val="accent6">
              <a:lumMod val="40000"/>
              <a:lumOff val="60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Normal or high bone turnover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Bone – specific alkaline phosphatase &gt; median of the reference range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Range : 6.5-20.1 µg/L </a:t>
            </a:r>
          </a:p>
        </p:txBody>
      </p:sp>
      <p:sp>
        <p:nvSpPr>
          <p:cNvPr id="45" name="Rectangle: Rounded Corners 44">
            <a:extLst>
              <a:ext uri="{FF2B5EF4-FFF2-40B4-BE49-F238E27FC236}">
                <a16:creationId xmlns:a16="http://schemas.microsoft.com/office/drawing/2014/main" id="{5A44E374-B569-17AA-193F-C51389600C08}"/>
              </a:ext>
            </a:extLst>
          </p:cNvPr>
          <p:cNvSpPr/>
          <p:nvPr/>
        </p:nvSpPr>
        <p:spPr>
          <a:xfrm>
            <a:off x="4795539" y="6000282"/>
            <a:ext cx="2700766" cy="669105"/>
          </a:xfrm>
          <a:prstGeom prst="roundRect">
            <a:avLst/>
          </a:prstGeom>
          <a:solidFill>
            <a:schemeClr val="accent2"/>
          </a:solidFill>
          <a:ln>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Antiresorptive medications </a:t>
            </a:r>
          </a:p>
        </p:txBody>
      </p:sp>
      <p:sp>
        <p:nvSpPr>
          <p:cNvPr id="46" name="Arrow: Down 45">
            <a:extLst>
              <a:ext uri="{FF2B5EF4-FFF2-40B4-BE49-F238E27FC236}">
                <a16:creationId xmlns:a16="http://schemas.microsoft.com/office/drawing/2014/main" id="{57B8F81E-8FB5-3C4D-9008-B38186E2B54F}"/>
              </a:ext>
            </a:extLst>
          </p:cNvPr>
          <p:cNvSpPr/>
          <p:nvPr/>
        </p:nvSpPr>
        <p:spPr>
          <a:xfrm>
            <a:off x="5587012" y="5808831"/>
            <a:ext cx="259252" cy="310460"/>
          </a:xfrm>
          <a:prstGeom prst="downArrow">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Rounded Corners 46">
            <a:extLst>
              <a:ext uri="{FF2B5EF4-FFF2-40B4-BE49-F238E27FC236}">
                <a16:creationId xmlns:a16="http://schemas.microsoft.com/office/drawing/2014/main" id="{0011DFD7-59DD-C362-1E9A-74DC9526924A}"/>
              </a:ext>
            </a:extLst>
          </p:cNvPr>
          <p:cNvSpPr/>
          <p:nvPr/>
        </p:nvSpPr>
        <p:spPr>
          <a:xfrm>
            <a:off x="7639624" y="6008301"/>
            <a:ext cx="2286567" cy="669105"/>
          </a:xfrm>
          <a:prstGeom prst="roundRect">
            <a:avLst/>
          </a:prstGeom>
          <a:solidFill>
            <a:schemeClr val="accent2"/>
          </a:solidFill>
          <a:ln>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Bone biopsy </a:t>
            </a:r>
          </a:p>
        </p:txBody>
      </p:sp>
      <p:sp>
        <p:nvSpPr>
          <p:cNvPr id="48" name="Rectangle: Rounded Corners 47">
            <a:extLst>
              <a:ext uri="{FF2B5EF4-FFF2-40B4-BE49-F238E27FC236}">
                <a16:creationId xmlns:a16="http://schemas.microsoft.com/office/drawing/2014/main" id="{7FD64EEB-22E6-D742-392B-D9713C6D22AE}"/>
              </a:ext>
            </a:extLst>
          </p:cNvPr>
          <p:cNvSpPr/>
          <p:nvPr/>
        </p:nvSpPr>
        <p:spPr>
          <a:xfrm>
            <a:off x="7618421" y="5045282"/>
            <a:ext cx="2390777" cy="903254"/>
          </a:xfrm>
          <a:prstGeom prst="roundRect">
            <a:avLst/>
          </a:prstGeom>
          <a:solidFill>
            <a:schemeClr val="accent6">
              <a:lumMod val="40000"/>
              <a:lumOff val="60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Normal or high bone turnover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Bone – specific alkaline phosphatase between lower limit and median of reference range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Range : 6.5-20.1 µg/L </a:t>
            </a:r>
          </a:p>
        </p:txBody>
      </p:sp>
      <p:sp>
        <p:nvSpPr>
          <p:cNvPr id="49" name="Arrow: Down 48">
            <a:extLst>
              <a:ext uri="{FF2B5EF4-FFF2-40B4-BE49-F238E27FC236}">
                <a16:creationId xmlns:a16="http://schemas.microsoft.com/office/drawing/2014/main" id="{D4C23460-74BC-2C76-9CEE-343284C91F8C}"/>
              </a:ext>
            </a:extLst>
          </p:cNvPr>
          <p:cNvSpPr/>
          <p:nvPr/>
        </p:nvSpPr>
        <p:spPr>
          <a:xfrm rot="5400000">
            <a:off x="7411913" y="6126299"/>
            <a:ext cx="259252" cy="310460"/>
          </a:xfrm>
          <a:prstGeom prst="downArrow">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Arrow: Down 49">
            <a:extLst>
              <a:ext uri="{FF2B5EF4-FFF2-40B4-BE49-F238E27FC236}">
                <a16:creationId xmlns:a16="http://schemas.microsoft.com/office/drawing/2014/main" id="{3D7E0F28-034C-C3FA-86B1-F1A230A0B15D}"/>
              </a:ext>
            </a:extLst>
          </p:cNvPr>
          <p:cNvSpPr/>
          <p:nvPr/>
        </p:nvSpPr>
        <p:spPr>
          <a:xfrm>
            <a:off x="8594659" y="5939982"/>
            <a:ext cx="259252" cy="310460"/>
          </a:xfrm>
          <a:prstGeom prst="downArrow">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Rounded Corners 50">
            <a:extLst>
              <a:ext uri="{FF2B5EF4-FFF2-40B4-BE49-F238E27FC236}">
                <a16:creationId xmlns:a16="http://schemas.microsoft.com/office/drawing/2014/main" id="{D0736C6F-5B58-4337-2BB8-67C3D6ACF4EA}"/>
              </a:ext>
            </a:extLst>
          </p:cNvPr>
          <p:cNvSpPr/>
          <p:nvPr/>
        </p:nvSpPr>
        <p:spPr>
          <a:xfrm>
            <a:off x="10153907" y="5074345"/>
            <a:ext cx="2038094" cy="903254"/>
          </a:xfrm>
          <a:prstGeom prst="roundRect">
            <a:avLst/>
          </a:prstGeom>
          <a:solidFill>
            <a:schemeClr val="accent6">
              <a:lumMod val="40000"/>
              <a:lumOff val="60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Low bone turnover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Bone specific alkaline phosphatase &lt; lower limit of reference range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Range : 6.5-20.1 µg/L </a:t>
            </a:r>
          </a:p>
        </p:txBody>
      </p:sp>
      <p:sp>
        <p:nvSpPr>
          <p:cNvPr id="53" name="Rectangle: Rounded Corners 52">
            <a:extLst>
              <a:ext uri="{FF2B5EF4-FFF2-40B4-BE49-F238E27FC236}">
                <a16:creationId xmlns:a16="http://schemas.microsoft.com/office/drawing/2014/main" id="{46683E00-E050-02B5-A9C7-7CB3B190437B}"/>
              </a:ext>
            </a:extLst>
          </p:cNvPr>
          <p:cNvSpPr/>
          <p:nvPr/>
        </p:nvSpPr>
        <p:spPr>
          <a:xfrm>
            <a:off x="9991456" y="6008301"/>
            <a:ext cx="2286568" cy="669105"/>
          </a:xfrm>
          <a:prstGeom prst="roundRect">
            <a:avLst/>
          </a:prstGeom>
          <a:solidFill>
            <a:schemeClr val="accent2"/>
          </a:solidFill>
          <a:ln>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Anabolic agent </a:t>
            </a:r>
          </a:p>
        </p:txBody>
      </p:sp>
      <p:sp>
        <p:nvSpPr>
          <p:cNvPr id="54" name="Arrow: Down 53">
            <a:extLst>
              <a:ext uri="{FF2B5EF4-FFF2-40B4-BE49-F238E27FC236}">
                <a16:creationId xmlns:a16="http://schemas.microsoft.com/office/drawing/2014/main" id="{070ADAE9-0E17-BB1B-EF46-B92D8E295074}"/>
              </a:ext>
            </a:extLst>
          </p:cNvPr>
          <p:cNvSpPr/>
          <p:nvPr/>
        </p:nvSpPr>
        <p:spPr>
          <a:xfrm rot="16200000">
            <a:off x="9869050" y="6163160"/>
            <a:ext cx="259252" cy="310460"/>
          </a:xfrm>
          <a:prstGeom prst="downArrow">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Arrow: Down 54">
            <a:extLst>
              <a:ext uri="{FF2B5EF4-FFF2-40B4-BE49-F238E27FC236}">
                <a16:creationId xmlns:a16="http://schemas.microsoft.com/office/drawing/2014/main" id="{218FF071-DB72-5963-DD19-5A17CA381853}"/>
              </a:ext>
            </a:extLst>
          </p:cNvPr>
          <p:cNvSpPr/>
          <p:nvPr/>
        </p:nvSpPr>
        <p:spPr>
          <a:xfrm>
            <a:off x="10967951" y="5939982"/>
            <a:ext cx="259252" cy="310460"/>
          </a:xfrm>
          <a:prstGeom prst="downArrow">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TextBox 55">
            <a:extLst>
              <a:ext uri="{FF2B5EF4-FFF2-40B4-BE49-F238E27FC236}">
                <a16:creationId xmlns:a16="http://schemas.microsoft.com/office/drawing/2014/main" id="{FC133625-0B5D-EAAB-958B-DBB6325E481B}"/>
              </a:ext>
            </a:extLst>
          </p:cNvPr>
          <p:cNvSpPr txBox="1"/>
          <p:nvPr/>
        </p:nvSpPr>
        <p:spPr>
          <a:xfrm>
            <a:off x="-4548" y="6376484"/>
            <a:ext cx="4335950" cy="5078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Executive summary of the 2017 KDIGO chronic kidney disease–mineral and bone disorder (CKD-MBD) guideline update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Clin J Am Soc Nephrol 13: 962–969, 2018</a:t>
            </a:r>
          </a:p>
        </p:txBody>
      </p:sp>
    </p:spTree>
    <p:extLst>
      <p:ext uri="{BB962C8B-B14F-4D97-AF65-F5344CB8AC3E}">
        <p14:creationId xmlns:p14="http://schemas.microsoft.com/office/powerpoint/2010/main" val="5199846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E0C607-D195-CA95-C426-84A084F2FF43}"/>
              </a:ext>
            </a:extLst>
          </p:cNvPr>
          <p:cNvSpPr>
            <a:spLocks noGrp="1"/>
          </p:cNvSpPr>
          <p:nvPr>
            <p:ph type="title"/>
          </p:nvPr>
        </p:nvSpPr>
        <p:spPr>
          <a:xfrm>
            <a:off x="2019300" y="538956"/>
            <a:ext cx="8985250" cy="1118394"/>
          </a:xfrm>
        </p:spPr>
        <p:txBody>
          <a:bodyPr anchor="t">
            <a:normAutofit/>
          </a:bodyPr>
          <a:lstStyle/>
          <a:p>
            <a:r>
              <a:rPr lang="en-US" sz="4000"/>
              <a:t>Summary </a:t>
            </a:r>
          </a:p>
        </p:txBody>
      </p:sp>
      <p:pic>
        <p:nvPicPr>
          <p:cNvPr id="17" name="Graphic 6" descr="Chevron Arrows">
            <a:extLst>
              <a:ext uri="{FF2B5EF4-FFF2-40B4-BE49-F238E27FC236}">
                <a16:creationId xmlns:a16="http://schemas.microsoft.com/office/drawing/2014/main" id="{3AA1944E-408B-6502-350C-D6CD9B604B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4C6B11D7-6600-A111-3AC8-D3A64484C9BC}"/>
              </a:ext>
            </a:extLst>
          </p:cNvPr>
          <p:cNvSpPr>
            <a:spLocks noGrp="1"/>
          </p:cNvSpPr>
          <p:nvPr>
            <p:ph idx="1"/>
          </p:nvPr>
        </p:nvSpPr>
        <p:spPr>
          <a:xfrm>
            <a:off x="1009650" y="1847849"/>
            <a:ext cx="9994900" cy="4254501"/>
          </a:xfrm>
        </p:spPr>
        <p:txBody>
          <a:bodyPr>
            <a:normAutofit/>
          </a:bodyPr>
          <a:lstStyle/>
          <a:p>
            <a:pPr marL="187452" indent="-187452" defTabSz="749808">
              <a:spcBef>
                <a:spcPts val="820"/>
              </a:spcBef>
            </a:pPr>
            <a:r>
              <a:rPr lang="en-US" sz="2400" b="0" i="0" kern="1200" dirty="0">
                <a:effectLst/>
                <a:latin typeface="Arial" panose="020B0604020202020204" pitchFamily="34" charset="0"/>
                <a:ea typeface="+mn-ea"/>
                <a:cs typeface="+mn-cs"/>
              </a:rPr>
              <a:t>GFR falls below 45–50 mL/min/1.73 m2_ Low Activated Vitamin D3 _Low calcium absorption _ Hypocalcemia _</a:t>
            </a:r>
            <a:r>
              <a:rPr lang="en-US" sz="2400" kern="1200" dirty="0">
                <a:latin typeface="+mn-lt"/>
                <a:ea typeface="+mn-ea"/>
                <a:cs typeface="+mn-cs"/>
              </a:rPr>
              <a:t>Secretion of PTH by parathyroid hormone _Secondary hyperparathyroidism _ </a:t>
            </a:r>
            <a:r>
              <a:rPr lang="en-US" sz="2400" dirty="0"/>
              <a:t>Osteoblast stimulation _ Osteoclast stimulation _ Bone resorption _ Calcium and phosphate released in the blood </a:t>
            </a:r>
          </a:p>
          <a:p>
            <a:r>
              <a:rPr lang="en-US" sz="2400" dirty="0"/>
              <a:t>PTH is secreted by parathyroid gland in response to the low calcium in the blood </a:t>
            </a:r>
          </a:p>
          <a:p>
            <a:r>
              <a:rPr lang="en-US" sz="2400" b="0" i="0" dirty="0"/>
              <a:t>Inhibits osteoblast activity and stimulates osteoclast activity leading to bone breakdown and calcium release</a:t>
            </a:r>
            <a:endParaRPr lang="en-US" sz="2400" dirty="0"/>
          </a:p>
          <a:p>
            <a:r>
              <a:rPr lang="en-US" sz="2400" dirty="0"/>
              <a:t>Bone remodeling involves the removal of mineralized bone by osteoclasts followed by the formation of bone matrix through the osteoblasts</a:t>
            </a:r>
          </a:p>
        </p:txBody>
      </p:sp>
    </p:spTree>
    <p:extLst>
      <p:ext uri="{BB962C8B-B14F-4D97-AF65-F5344CB8AC3E}">
        <p14:creationId xmlns:p14="http://schemas.microsoft.com/office/powerpoint/2010/main" val="39239087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2E0C607-D195-CA95-C426-84A084F2FF43}"/>
              </a:ext>
            </a:extLst>
          </p:cNvPr>
          <p:cNvSpPr>
            <a:spLocks noGrp="1"/>
          </p:cNvSpPr>
          <p:nvPr>
            <p:ph type="title"/>
          </p:nvPr>
        </p:nvSpPr>
        <p:spPr>
          <a:xfrm>
            <a:off x="838200" y="365125"/>
            <a:ext cx="10515600" cy="1325563"/>
          </a:xfrm>
        </p:spPr>
        <p:txBody>
          <a:bodyPr>
            <a:normAutofit/>
          </a:bodyPr>
          <a:lstStyle/>
          <a:p>
            <a:r>
              <a:rPr lang="en-US" dirty="0"/>
              <a:t>Summary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C6B11D7-6600-A111-3AC8-D3A64484C9BC}"/>
              </a:ext>
            </a:extLst>
          </p:cNvPr>
          <p:cNvSpPr>
            <a:spLocks noGrp="1"/>
          </p:cNvSpPr>
          <p:nvPr>
            <p:ph idx="1"/>
          </p:nvPr>
        </p:nvSpPr>
        <p:spPr>
          <a:xfrm>
            <a:off x="838200" y="1825625"/>
            <a:ext cx="10515600" cy="4351338"/>
          </a:xfrm>
        </p:spPr>
        <p:txBody>
          <a:bodyPr>
            <a:normAutofit/>
          </a:bodyPr>
          <a:lstStyle/>
          <a:p>
            <a:r>
              <a:rPr lang="en-US" sz="2400"/>
              <a:t>Adynamic bone disease is a form of CKD-MBD characterized by low bone turnover and low bone formation (Diagnostic criteria PTH levels &lt;150 pg/mL, BSAP &lt;12.9 ng/mL )</a:t>
            </a:r>
          </a:p>
          <a:p>
            <a:r>
              <a:rPr lang="en-US" sz="2400"/>
              <a:t>Characterized by markedly low-bone turnover resulting from a reduced number of osteoclasts and osteoblasts</a:t>
            </a:r>
          </a:p>
          <a:p>
            <a:r>
              <a:rPr lang="en-US" sz="2400"/>
              <a:t>ABD is a disease process caused by both PTH resistance and relative PTH deficiency</a:t>
            </a:r>
          </a:p>
          <a:p>
            <a:r>
              <a:rPr lang="en-US" sz="2400"/>
              <a:t>In patients with CKD stages 3–5, there is an 18% prevalence of ABD </a:t>
            </a:r>
          </a:p>
          <a:p>
            <a:r>
              <a:rPr lang="en-US" sz="2400"/>
              <a:t>Low-bone-turnover disease is seen in 50% of patients with CKD-MBD who receive peritoneal dialysis and in 19% of CKD-MBD patients receiving hemodialysis</a:t>
            </a:r>
          </a:p>
          <a:p>
            <a:pPr lvl="0"/>
            <a:endParaRPr lang="en-US" sz="2400"/>
          </a:p>
        </p:txBody>
      </p:sp>
    </p:spTree>
    <p:extLst>
      <p:ext uri="{BB962C8B-B14F-4D97-AF65-F5344CB8AC3E}">
        <p14:creationId xmlns:p14="http://schemas.microsoft.com/office/powerpoint/2010/main" val="37261253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2E0C607-D195-CA95-C426-84A084F2FF43}"/>
              </a:ext>
            </a:extLst>
          </p:cNvPr>
          <p:cNvSpPr>
            <a:spLocks noGrp="1"/>
          </p:cNvSpPr>
          <p:nvPr>
            <p:ph type="title"/>
          </p:nvPr>
        </p:nvSpPr>
        <p:spPr>
          <a:xfrm>
            <a:off x="838200" y="365125"/>
            <a:ext cx="10515600" cy="1325563"/>
          </a:xfrm>
        </p:spPr>
        <p:txBody>
          <a:bodyPr>
            <a:normAutofit/>
          </a:bodyPr>
          <a:lstStyle/>
          <a:p>
            <a:r>
              <a:rPr lang="en-US" dirty="0"/>
              <a:t>Summary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C6B11D7-6600-A111-3AC8-D3A64484C9BC}"/>
              </a:ext>
            </a:extLst>
          </p:cNvPr>
          <p:cNvSpPr>
            <a:spLocks noGrp="1"/>
          </p:cNvSpPr>
          <p:nvPr>
            <p:ph idx="1"/>
          </p:nvPr>
        </p:nvSpPr>
        <p:spPr>
          <a:xfrm>
            <a:off x="838200" y="1825625"/>
            <a:ext cx="10515600" cy="4351338"/>
          </a:xfrm>
        </p:spPr>
        <p:txBody>
          <a:bodyPr>
            <a:normAutofit/>
          </a:bodyPr>
          <a:lstStyle/>
          <a:p>
            <a:pPr lvl="0"/>
            <a:r>
              <a:rPr lang="en-US" dirty="0"/>
              <a:t>In the skeleton, PTH increases the rate of bone remodelling, and its action becomes anabolic when its excretion is pulsatile, and catabolic when the bone is exposed to continuously high PTH levels</a:t>
            </a:r>
          </a:p>
          <a:p>
            <a:r>
              <a:rPr lang="en-US" dirty="0"/>
              <a:t>Pulsatile PTH causes bone formation earlies than bone resorption2</a:t>
            </a:r>
          </a:p>
          <a:p>
            <a:pPr lvl="0"/>
            <a:endParaRPr lang="en-US" dirty="0"/>
          </a:p>
        </p:txBody>
      </p:sp>
    </p:spTree>
    <p:extLst>
      <p:ext uri="{BB962C8B-B14F-4D97-AF65-F5344CB8AC3E}">
        <p14:creationId xmlns:p14="http://schemas.microsoft.com/office/powerpoint/2010/main" val="31270503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2E0C607-D195-CA95-C426-84A084F2FF43}"/>
              </a:ext>
            </a:extLst>
          </p:cNvPr>
          <p:cNvSpPr>
            <a:spLocks noGrp="1"/>
          </p:cNvSpPr>
          <p:nvPr>
            <p:ph type="title"/>
          </p:nvPr>
        </p:nvSpPr>
        <p:spPr>
          <a:xfrm>
            <a:off x="838200" y="365125"/>
            <a:ext cx="10515600" cy="1325563"/>
          </a:xfrm>
        </p:spPr>
        <p:txBody>
          <a:bodyPr>
            <a:normAutofit/>
          </a:bodyPr>
          <a:lstStyle/>
          <a:p>
            <a:r>
              <a:rPr lang="en-US" dirty="0"/>
              <a:t>Summary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C6B11D7-6600-A111-3AC8-D3A64484C9BC}"/>
              </a:ext>
            </a:extLst>
          </p:cNvPr>
          <p:cNvSpPr>
            <a:spLocks noGrp="1"/>
          </p:cNvSpPr>
          <p:nvPr>
            <p:ph idx="1"/>
          </p:nvPr>
        </p:nvSpPr>
        <p:spPr>
          <a:xfrm>
            <a:off x="838200" y="1825625"/>
            <a:ext cx="10515600" cy="4351338"/>
          </a:xfrm>
        </p:spPr>
        <p:txBody>
          <a:bodyPr>
            <a:normAutofit/>
          </a:bodyPr>
          <a:lstStyle/>
          <a:p>
            <a:pPr lvl="0"/>
            <a:r>
              <a:rPr lang="en-US" sz="2400" b="0" i="0"/>
              <a:t>Recombinant human parathyroid hormone analog (PTH 1-34).</a:t>
            </a:r>
            <a:endParaRPr lang="en-US" sz="2400"/>
          </a:p>
          <a:p>
            <a:r>
              <a:rPr lang="en-US" sz="2400"/>
              <a:t>TPT approved for post menopausal osteoporosis , men osteoporosis, GC osteoporosis , </a:t>
            </a:r>
            <a:r>
              <a:rPr lang="en-US" sz="2400" b="0" i="0"/>
              <a:t>failed or are intolerant to other available osteoporosis therapy </a:t>
            </a:r>
            <a:endParaRPr lang="en-US" sz="2400"/>
          </a:p>
          <a:p>
            <a:r>
              <a:rPr lang="en-US" sz="2400" b="0" i="0"/>
              <a:t>Recommended dosage is 20 mcg subcutaneously once a day </a:t>
            </a:r>
            <a:endParaRPr lang="en-US" sz="2400"/>
          </a:p>
          <a:p>
            <a:r>
              <a:rPr lang="en-US" sz="2400" b="0" i="0"/>
              <a:t>Consider supplemental calcium and Vitamin D based on individual patient needs</a:t>
            </a:r>
            <a:endParaRPr lang="en-US" sz="2400"/>
          </a:p>
          <a:p>
            <a:r>
              <a:rPr lang="en-US" sz="2400" b="0" i="0"/>
              <a:t>Use for more than 2 years during a patient's lifetime should only be considered if a patient remains at or has returned to having a high risk for fracture </a:t>
            </a:r>
            <a:endParaRPr lang="en-US" sz="2400"/>
          </a:p>
          <a:p>
            <a:pPr lvl="0"/>
            <a:r>
              <a:rPr lang="en-US" sz="2400"/>
              <a:t>Most common adverse reactions (&gt;10%) include arthralgia, pain, and nausea</a:t>
            </a:r>
          </a:p>
          <a:p>
            <a:pPr lvl="0"/>
            <a:r>
              <a:rPr lang="en-US" sz="2400" b="0" i="0"/>
              <a:t>Serum calcium measurements at one month of treatment</a:t>
            </a:r>
            <a:endParaRPr lang="en-US" sz="2400"/>
          </a:p>
          <a:p>
            <a:pPr marL="0" lvl="0" indent="0">
              <a:buNone/>
            </a:pPr>
            <a:r>
              <a:rPr lang="en-US" sz="2400"/>
              <a:t> </a:t>
            </a:r>
          </a:p>
        </p:txBody>
      </p:sp>
    </p:spTree>
    <p:extLst>
      <p:ext uri="{BB962C8B-B14F-4D97-AF65-F5344CB8AC3E}">
        <p14:creationId xmlns:p14="http://schemas.microsoft.com/office/powerpoint/2010/main" val="8690308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2E0C607-D195-CA95-C426-84A084F2FF43}"/>
              </a:ext>
            </a:extLst>
          </p:cNvPr>
          <p:cNvSpPr>
            <a:spLocks noGrp="1"/>
          </p:cNvSpPr>
          <p:nvPr>
            <p:ph type="title"/>
          </p:nvPr>
        </p:nvSpPr>
        <p:spPr>
          <a:xfrm>
            <a:off x="838200" y="365125"/>
            <a:ext cx="10515600" cy="1325563"/>
          </a:xfrm>
        </p:spPr>
        <p:txBody>
          <a:bodyPr>
            <a:normAutofit/>
          </a:bodyPr>
          <a:lstStyle/>
          <a:p>
            <a:r>
              <a:rPr lang="en-US" dirty="0"/>
              <a:t>Summary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C6B11D7-6600-A111-3AC8-D3A64484C9BC}"/>
              </a:ext>
            </a:extLst>
          </p:cNvPr>
          <p:cNvSpPr>
            <a:spLocks noGrp="1"/>
          </p:cNvSpPr>
          <p:nvPr>
            <p:ph idx="1"/>
          </p:nvPr>
        </p:nvSpPr>
        <p:spPr>
          <a:xfrm>
            <a:off x="838200" y="1825625"/>
            <a:ext cx="10515600" cy="4667250"/>
          </a:xfrm>
        </p:spPr>
        <p:txBody>
          <a:bodyPr>
            <a:normAutofit/>
          </a:bodyPr>
          <a:lstStyle/>
          <a:p>
            <a:pPr lvl="0"/>
            <a:r>
              <a:rPr lang="en-US" sz="1800" b="0" i="0" dirty="0"/>
              <a:t>GC osteoporosis </a:t>
            </a:r>
          </a:p>
          <a:p>
            <a:pPr lvl="1"/>
            <a:r>
              <a:rPr lang="en-US" sz="1800" b="0" i="0" dirty="0">
                <a:effectLst/>
                <a:latin typeface="BlinkMacSystemFont"/>
              </a:rPr>
              <a:t>19 unique trials involving 4328 patients</a:t>
            </a:r>
          </a:p>
          <a:p>
            <a:pPr lvl="2"/>
            <a:r>
              <a:rPr lang="en-US" sz="1800" b="0" i="0" dirty="0">
                <a:effectLst/>
                <a:latin typeface="BlinkMacSystemFont"/>
              </a:rPr>
              <a:t>Vertebral fractures risk ratio TPT 0.11, denosumab 0.21, risedronate 0.33</a:t>
            </a:r>
          </a:p>
          <a:p>
            <a:pPr lvl="2"/>
            <a:r>
              <a:rPr lang="nl-NL" sz="1800" dirty="0"/>
              <a:t>J Clin Endocrinol Metab. 2020 Jan 1;105(1):dgz023</a:t>
            </a:r>
          </a:p>
          <a:p>
            <a:pPr lvl="1"/>
            <a:r>
              <a:rPr lang="en-US" sz="1800" dirty="0"/>
              <a:t>10 studies involving 2923 patients</a:t>
            </a:r>
          </a:p>
          <a:p>
            <a:pPr lvl="2"/>
            <a:r>
              <a:rPr lang="en-US" sz="1800" dirty="0">
                <a:latin typeface="BlinkMacSystemFont"/>
              </a:rPr>
              <a:t>Superior to BP in improving lumbar vertebrae BMD (</a:t>
            </a:r>
            <a:r>
              <a:rPr lang="en-US" sz="1800" dirty="0"/>
              <a:t>3.98% vs2.07% Denosumab</a:t>
            </a:r>
            <a:r>
              <a:rPr lang="en-US" sz="1800" dirty="0">
                <a:latin typeface="BlinkMacSystemFont"/>
              </a:rPr>
              <a:t>)</a:t>
            </a:r>
          </a:p>
          <a:p>
            <a:pPr lvl="2"/>
            <a:r>
              <a:rPr lang="en-US" sz="1800" dirty="0"/>
              <a:t>superior to bisphosphonates in preventing vertebral fractures and increasing hip BMD 2.39%</a:t>
            </a:r>
          </a:p>
          <a:p>
            <a:pPr lvl="2"/>
            <a:r>
              <a:rPr lang="en-US" sz="1800" dirty="0"/>
              <a:t>Potential to become first-line GC-induced osteoporosis treatments</a:t>
            </a:r>
          </a:p>
          <a:p>
            <a:pPr lvl="2"/>
            <a:r>
              <a:rPr lang="en-US" sz="1800" dirty="0"/>
              <a:t>J Orthop Surg Res. 2023 Jun 22;18(1):447</a:t>
            </a:r>
          </a:p>
          <a:p>
            <a:pPr lvl="1"/>
            <a:r>
              <a:rPr lang="en-US" sz="1800" dirty="0"/>
              <a:t>4102 patients, 5 studies </a:t>
            </a:r>
          </a:p>
          <a:p>
            <a:pPr lvl="2"/>
            <a:r>
              <a:rPr lang="en-US" sz="1800" dirty="0"/>
              <a:t>compared with ALE, TPTD could reduce the rate of new vertebral fracture (RR = 0.13) PLoS One. 2022 May 31;17(5):e0267706</a:t>
            </a:r>
          </a:p>
          <a:p>
            <a:pPr lvl="0"/>
            <a:r>
              <a:rPr lang="en-US" sz="1800" dirty="0"/>
              <a:t>ACR guidelines on GC osteoporosis </a:t>
            </a:r>
          </a:p>
          <a:p>
            <a:pPr lvl="1"/>
            <a:r>
              <a:rPr lang="en-US" sz="1800" dirty="0"/>
              <a:t>H/o fractures or Z &lt; -3  or T&lt; -2.5 or prednisolone 7.5 mg or very high dose of GC – first line is BP , second line is TPT or denosumab </a:t>
            </a:r>
          </a:p>
          <a:p>
            <a:pPr lvl="2"/>
            <a:endParaRPr lang="en-US" sz="1800" dirty="0">
              <a:latin typeface="BlinkMacSystemFont"/>
            </a:endParaRPr>
          </a:p>
          <a:p>
            <a:endParaRPr lang="en-US" sz="1800" dirty="0"/>
          </a:p>
        </p:txBody>
      </p:sp>
    </p:spTree>
    <p:extLst>
      <p:ext uri="{BB962C8B-B14F-4D97-AF65-F5344CB8AC3E}">
        <p14:creationId xmlns:p14="http://schemas.microsoft.com/office/powerpoint/2010/main" val="31273968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E0C607-D195-CA95-C426-84A084F2FF43}"/>
              </a:ext>
            </a:extLst>
          </p:cNvPr>
          <p:cNvSpPr>
            <a:spLocks noGrp="1"/>
          </p:cNvSpPr>
          <p:nvPr>
            <p:ph type="title"/>
          </p:nvPr>
        </p:nvSpPr>
        <p:spPr>
          <a:xfrm>
            <a:off x="838200" y="365125"/>
            <a:ext cx="10515600" cy="1325563"/>
          </a:xfrm>
        </p:spPr>
        <p:txBody>
          <a:bodyPr>
            <a:normAutofit/>
          </a:bodyPr>
          <a:lstStyle/>
          <a:p>
            <a:r>
              <a:rPr lang="en-US" sz="5400"/>
              <a:t>Summary </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C6B11D7-6600-A111-3AC8-D3A64484C9BC}"/>
              </a:ext>
            </a:extLst>
          </p:cNvPr>
          <p:cNvSpPr>
            <a:spLocks noGrp="1"/>
          </p:cNvSpPr>
          <p:nvPr>
            <p:ph idx="1"/>
          </p:nvPr>
        </p:nvSpPr>
        <p:spPr>
          <a:xfrm>
            <a:off x="838200" y="1929384"/>
            <a:ext cx="10515600" cy="4251960"/>
          </a:xfrm>
        </p:spPr>
        <p:txBody>
          <a:bodyPr>
            <a:normAutofit/>
          </a:bodyPr>
          <a:lstStyle/>
          <a:p>
            <a:r>
              <a:rPr lang="en-US" sz="2000"/>
              <a:t>Postmenopausal osteoporosis</a:t>
            </a:r>
          </a:p>
          <a:p>
            <a:pPr lvl="1"/>
            <a:r>
              <a:rPr lang="en-US" sz="2000"/>
              <a:t>DATA study: </a:t>
            </a:r>
            <a:r>
              <a:rPr lang="en-US" sz="2000" b="0" i="0">
                <a:effectLst/>
                <a:latin typeface="BlinkMacSystemFont"/>
              </a:rPr>
              <a:t>Femoral-neck BMD (combination group 4·2% vs TPT 0·8% vs Denosumab 2·1 %), total-hip BMD (combination group 4·9%  vs TPT 0·7% vs 2·5% )</a:t>
            </a:r>
            <a:r>
              <a:rPr kumimoji="0" lang="en-US" sz="2000" b="0" i="0" u="none" strike="noStrike" kern="1200" cap="none" spc="0" normalizeH="0" baseline="0" noProof="0">
                <a:ln>
                  <a:noFill/>
                </a:ln>
                <a:effectLst/>
                <a:uLnTx/>
                <a:uFillTx/>
                <a:latin typeface="Calibri" panose="020F0502020204030204"/>
                <a:ea typeface="+mn-ea"/>
                <a:cs typeface="+mn-cs"/>
              </a:rPr>
              <a:t> Lancet. 2013 Jul 6;382(9886):50-6</a:t>
            </a:r>
          </a:p>
          <a:p>
            <a:pPr lvl="1"/>
            <a:r>
              <a:rPr lang="en-US" sz="2000"/>
              <a:t>combination treatment enhanced the mean percent change of bone mineral density in lumbar spine and hip than monotherapy (2.91%, 3.19%) Front Pharmacol. 2022 May 24;13:888208</a:t>
            </a:r>
          </a:p>
          <a:p>
            <a:pPr lvl="1"/>
            <a:r>
              <a:rPr lang="en-US" sz="2000"/>
              <a:t> 107 trials 193,987 patients (J Clin Endocrinol Metab, May 2019, 104(5):1623–1630)</a:t>
            </a:r>
          </a:p>
          <a:p>
            <a:pPr lvl="1"/>
            <a:r>
              <a:rPr lang="en-US" sz="2000" b="1" i="0" u="none" strike="noStrike" kern="1200">
                <a:effectLst/>
                <a:latin typeface="Arial" panose="020B0604020202020204" pitchFamily="34" charset="0"/>
              </a:rPr>
              <a:t>Denosumab , Bisphosphonate (Zoledronic acid )</a:t>
            </a:r>
            <a:r>
              <a:rPr lang="en-US" sz="2000">
                <a:latin typeface="Arial" panose="020B0604020202020204" pitchFamily="34" charset="0"/>
              </a:rPr>
              <a:t>, </a:t>
            </a:r>
            <a:r>
              <a:rPr lang="en-US" sz="2000" b="1" i="0" u="none" strike="noStrike" kern="1200">
                <a:effectLst/>
                <a:latin typeface="Arial" panose="020B0604020202020204" pitchFamily="34" charset="0"/>
              </a:rPr>
              <a:t>Romosozumab , Teriparatide </a:t>
            </a:r>
            <a:endParaRPr lang="en-US" sz="2000">
              <a:latin typeface="Arial" panose="020B0604020202020204" pitchFamily="34" charset="0"/>
            </a:endParaRPr>
          </a:p>
          <a:p>
            <a:pPr lvl="1"/>
            <a:r>
              <a:rPr lang="en-US" sz="2000" b="0" i="0" u="none" strike="noStrike" kern="1200">
                <a:effectLst/>
                <a:latin typeface="Arial" panose="020B0604020202020204" pitchFamily="34" charset="0"/>
              </a:rPr>
              <a:t>Hip fracture risk reduction  -44%</a:t>
            </a:r>
            <a:r>
              <a:rPr lang="en-US" sz="2000">
                <a:latin typeface="Arial" panose="020B0604020202020204" pitchFamily="34" charset="0"/>
              </a:rPr>
              <a:t> , </a:t>
            </a:r>
            <a:r>
              <a:rPr lang="en-US" sz="2000" b="0" i="0" u="none" strike="noStrike" kern="1200">
                <a:effectLst/>
                <a:latin typeface="Arial" panose="020B0604020202020204" pitchFamily="34" charset="0"/>
              </a:rPr>
              <a:t>-40%</a:t>
            </a:r>
            <a:r>
              <a:rPr lang="en-US" sz="2000">
                <a:latin typeface="Arial" panose="020B0604020202020204" pitchFamily="34" charset="0"/>
              </a:rPr>
              <a:t>, </a:t>
            </a:r>
            <a:r>
              <a:rPr lang="en-US" sz="2000" b="0" i="0" u="none" strike="noStrike" kern="1200">
                <a:effectLst/>
                <a:latin typeface="Arial" panose="020B0604020202020204" pitchFamily="34" charset="0"/>
              </a:rPr>
              <a:t>-56%, </a:t>
            </a:r>
          </a:p>
          <a:p>
            <a:pPr lvl="1"/>
            <a:r>
              <a:rPr lang="en-US" sz="2000"/>
              <a:t>Non vertebral </a:t>
            </a:r>
            <a:r>
              <a:rPr lang="en-US" sz="2000" b="1" i="0" u="none" strike="noStrike" kern="1200">
                <a:effectLst/>
                <a:latin typeface="Arial" panose="020B0604020202020204" pitchFamily="34" charset="0"/>
              </a:rPr>
              <a:t>-20%</a:t>
            </a:r>
            <a:r>
              <a:rPr lang="en-US" sz="2000">
                <a:latin typeface="Arial" panose="020B0604020202020204" pitchFamily="34" charset="0"/>
              </a:rPr>
              <a:t>, </a:t>
            </a:r>
            <a:r>
              <a:rPr lang="en-US" sz="2000" b="1" i="0" u="none" strike="noStrike" kern="1200">
                <a:effectLst/>
                <a:latin typeface="Arial" panose="020B0604020202020204" pitchFamily="34" charset="0"/>
              </a:rPr>
              <a:t>-21%, -49%</a:t>
            </a:r>
            <a:r>
              <a:rPr lang="en-US" sz="2000">
                <a:latin typeface="Arial" panose="020B0604020202020204" pitchFamily="34" charset="0"/>
              </a:rPr>
              <a:t>, </a:t>
            </a:r>
            <a:r>
              <a:rPr lang="en-US" sz="2000" b="1" i="0" u="none" strike="noStrike" kern="1200">
                <a:effectLst/>
                <a:latin typeface="Arial" panose="020B0604020202020204" pitchFamily="34" charset="0"/>
              </a:rPr>
              <a:t>-49%</a:t>
            </a:r>
          </a:p>
          <a:p>
            <a:pPr lvl="1"/>
            <a:r>
              <a:rPr lang="en-US" sz="2000" dirty="0"/>
              <a:t>Vertebral </a:t>
            </a:r>
            <a:r>
              <a:rPr lang="en-US" sz="2000" b="1" i="0" u="none" strike="noStrike" kern="1200">
                <a:effectLst/>
                <a:latin typeface="Arial" panose="020B0604020202020204" pitchFamily="34" charset="0"/>
              </a:rPr>
              <a:t>- 68%</a:t>
            </a:r>
            <a:r>
              <a:rPr lang="en-US" sz="2000">
                <a:latin typeface="Arial" panose="020B0604020202020204" pitchFamily="34" charset="0"/>
              </a:rPr>
              <a:t>, </a:t>
            </a:r>
            <a:r>
              <a:rPr lang="en-US" sz="2000" b="1" i="0" u="none" strike="noStrike" kern="1200">
                <a:effectLst/>
                <a:latin typeface="Arial" panose="020B0604020202020204" pitchFamily="34" charset="0"/>
              </a:rPr>
              <a:t>-62%, -67%, -86%</a:t>
            </a:r>
            <a:endParaRPr lang="en-US" sz="2000" b="0" i="0" u="none" strike="noStrike">
              <a:effectLst/>
              <a:latin typeface="Arial" panose="020B0604020202020204" pitchFamily="34" charset="0"/>
            </a:endParaRPr>
          </a:p>
          <a:p>
            <a:pPr lvl="1"/>
            <a:endParaRPr lang="en-US" sz="2000" dirty="0"/>
          </a:p>
          <a:p>
            <a:pPr lvl="1"/>
            <a:endParaRPr lang="en-US" sz="2000" b="1" i="0" u="none" strike="noStrike" kern="1200">
              <a:effectLst/>
              <a:latin typeface="Arial" panose="020B0604020202020204" pitchFamily="34" charset="0"/>
            </a:endParaRPr>
          </a:p>
          <a:p>
            <a:pPr lvl="1"/>
            <a:endParaRPr lang="en-US" sz="2000" b="0" i="0" u="none" strike="noStrike">
              <a:effectLst/>
              <a:latin typeface="Arial" panose="020B0604020202020204" pitchFamily="34" charset="0"/>
            </a:endParaRPr>
          </a:p>
          <a:p>
            <a:pPr lvl="1"/>
            <a:endParaRPr lang="en-US" sz="2000"/>
          </a:p>
          <a:p>
            <a:pPr lvl="1"/>
            <a:endParaRPr lang="en-US" sz="2000" b="0" i="0" u="none" strike="noStrike">
              <a:effectLst/>
              <a:latin typeface="Arial" panose="020B0604020202020204" pitchFamily="34" charset="0"/>
            </a:endParaRPr>
          </a:p>
          <a:p>
            <a:pPr marL="0" indent="0" rtl="0" eaLnBrk="1" fontAlgn="t" latinLnBrk="0" hangingPunct="1">
              <a:spcBef>
                <a:spcPts val="0"/>
              </a:spcBef>
              <a:spcAft>
                <a:spcPts val="0"/>
              </a:spcAft>
              <a:buNone/>
            </a:pPr>
            <a:endParaRPr lang="en-US" sz="2000" b="0" i="0" u="none" strike="noStrike">
              <a:effectLst/>
              <a:latin typeface="Arial" panose="020B0604020202020204" pitchFamily="34" charset="0"/>
            </a:endParaRPr>
          </a:p>
        </p:txBody>
      </p:sp>
    </p:spTree>
    <p:extLst>
      <p:ext uri="{BB962C8B-B14F-4D97-AF65-F5344CB8AC3E}">
        <p14:creationId xmlns:p14="http://schemas.microsoft.com/office/powerpoint/2010/main" val="11743941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0C607-D195-CA95-C426-84A084F2FF43}"/>
              </a:ext>
            </a:extLst>
          </p:cNvPr>
          <p:cNvSpPr>
            <a:spLocks noGrp="1"/>
          </p:cNvSpPr>
          <p:nvPr>
            <p:ph type="title"/>
          </p:nvPr>
        </p:nvSpPr>
        <p:spPr>
          <a:xfrm>
            <a:off x="762001" y="1138265"/>
            <a:ext cx="4603376" cy="2909296"/>
          </a:xfrm>
        </p:spPr>
        <p:txBody>
          <a:bodyPr anchor="t">
            <a:normAutofit/>
          </a:bodyPr>
          <a:lstStyle/>
          <a:p>
            <a:r>
              <a:rPr lang="en-US" sz="3200"/>
              <a:t>Summary </a:t>
            </a:r>
          </a:p>
        </p:txBody>
      </p:sp>
      <p:cxnSp>
        <p:nvCxnSpPr>
          <p:cNvPr id="8" name="Straight Connector 7">
            <a:extLst>
              <a:ext uri="{FF2B5EF4-FFF2-40B4-BE49-F238E27FC236}">
                <a16:creationId xmlns:a16="http://schemas.microsoft.com/office/drawing/2014/main" id="{00CD8E7C-C23B-A3B9-B18A-838AED877A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C6B11D7-6600-A111-3AC8-D3A64484C9BC}"/>
              </a:ext>
            </a:extLst>
          </p:cNvPr>
          <p:cNvSpPr>
            <a:spLocks noGrp="1"/>
          </p:cNvSpPr>
          <p:nvPr>
            <p:ph idx="1"/>
          </p:nvPr>
        </p:nvSpPr>
        <p:spPr>
          <a:xfrm>
            <a:off x="6003984" y="1102664"/>
            <a:ext cx="5257800" cy="5064896"/>
          </a:xfrm>
        </p:spPr>
        <p:txBody>
          <a:bodyPr>
            <a:normAutofit/>
          </a:bodyPr>
          <a:lstStyle/>
          <a:p>
            <a:pPr lvl="0"/>
            <a:r>
              <a:rPr lang="en-US" sz="2000"/>
              <a:t>American association of clinical endocrinologist </a:t>
            </a:r>
          </a:p>
          <a:p>
            <a:pPr lvl="1"/>
            <a:r>
              <a:rPr lang="en-US" sz="2000"/>
              <a:t>Post menopausal osteoporosis guidelines</a:t>
            </a:r>
          </a:p>
          <a:p>
            <a:pPr lvl="1"/>
            <a:r>
              <a:rPr lang="en-US" sz="2000"/>
              <a:t>TPT recommended in very high risk and H/o fracture</a:t>
            </a:r>
          </a:p>
          <a:p>
            <a:pPr lvl="1"/>
            <a:r>
              <a:rPr lang="en-US" sz="2000"/>
              <a:t>After 2 years of TPT , antiresorptive oral or injectable is given </a:t>
            </a:r>
          </a:p>
          <a:p>
            <a:r>
              <a:rPr lang="en-US" sz="2000"/>
              <a:t>Initial treatment of postmenopausal Osteoporosis (https://www.sciencedirect.com/science/article/pii/S2254887422000352)</a:t>
            </a:r>
          </a:p>
          <a:p>
            <a:pPr lvl="1"/>
            <a:r>
              <a:rPr lang="en-US" sz="2000"/>
              <a:t>&gt; vertebral fractures or 1 spine fracture or hip fracture + BMD &lt; -3 T or BMD &lt; -3.5 T , TPT is recommended</a:t>
            </a:r>
          </a:p>
          <a:p>
            <a:pPr lvl="1"/>
            <a:endParaRPr lang="en-US" sz="2000"/>
          </a:p>
          <a:p>
            <a:pPr lvl="1"/>
            <a:endParaRPr lang="en-US" sz="2000" b="0" i="0" u="none" strike="noStrike">
              <a:effectLst/>
              <a:latin typeface="Arial" panose="020B0604020202020204" pitchFamily="34" charset="0"/>
            </a:endParaRPr>
          </a:p>
          <a:p>
            <a:pPr marL="0" indent="0" rtl="0" eaLnBrk="1" fontAlgn="t" latinLnBrk="0" hangingPunct="1">
              <a:spcBef>
                <a:spcPts val="0"/>
              </a:spcBef>
              <a:spcAft>
                <a:spcPts val="0"/>
              </a:spcAft>
              <a:buNone/>
            </a:pPr>
            <a:endParaRPr lang="en-US" sz="2000" b="0" i="0" u="none" strike="noStrike">
              <a:effectLst/>
              <a:latin typeface="Arial" panose="020B0604020202020204" pitchFamily="34" charset="0"/>
            </a:endParaRPr>
          </a:p>
        </p:txBody>
      </p:sp>
    </p:spTree>
    <p:extLst>
      <p:ext uri="{BB962C8B-B14F-4D97-AF65-F5344CB8AC3E}">
        <p14:creationId xmlns:p14="http://schemas.microsoft.com/office/powerpoint/2010/main" val="29590100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2E0C607-D195-CA95-C426-84A084F2FF43}"/>
              </a:ext>
            </a:extLst>
          </p:cNvPr>
          <p:cNvSpPr>
            <a:spLocks noGrp="1"/>
          </p:cNvSpPr>
          <p:nvPr>
            <p:ph type="title"/>
          </p:nvPr>
        </p:nvSpPr>
        <p:spPr>
          <a:xfrm>
            <a:off x="838200" y="365125"/>
            <a:ext cx="10515600" cy="1325563"/>
          </a:xfrm>
        </p:spPr>
        <p:txBody>
          <a:bodyPr>
            <a:normAutofit/>
          </a:bodyPr>
          <a:lstStyle/>
          <a:p>
            <a:r>
              <a:rPr lang="en-US" dirty="0"/>
              <a:t>Summary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C6B11D7-6600-A111-3AC8-D3A64484C9BC}"/>
              </a:ext>
            </a:extLst>
          </p:cNvPr>
          <p:cNvSpPr>
            <a:spLocks noGrp="1"/>
          </p:cNvSpPr>
          <p:nvPr>
            <p:ph idx="1"/>
          </p:nvPr>
        </p:nvSpPr>
        <p:spPr>
          <a:xfrm>
            <a:off x="838200" y="1825625"/>
            <a:ext cx="10515600" cy="4351338"/>
          </a:xfrm>
        </p:spPr>
        <p:txBody>
          <a:bodyPr>
            <a:normAutofit/>
          </a:bodyPr>
          <a:lstStyle/>
          <a:p>
            <a:pPr lvl="0"/>
            <a:r>
              <a:rPr lang="en-US" dirty="0"/>
              <a:t>Osteoarthritis </a:t>
            </a:r>
          </a:p>
          <a:p>
            <a:pPr lvl="1"/>
            <a:r>
              <a:rPr lang="en-US" dirty="0"/>
              <a:t>33 studies</a:t>
            </a:r>
          </a:p>
          <a:p>
            <a:pPr lvl="1"/>
            <a:r>
              <a:rPr lang="en-US" dirty="0"/>
              <a:t>slowed progression of OA by alleviating cartilage degeneration and aberrant remodeling of subchondral bone</a:t>
            </a:r>
          </a:p>
          <a:p>
            <a:pPr lvl="1"/>
            <a:r>
              <a:rPr lang="en-US" dirty="0"/>
              <a:t>exhibited repair of cartilage and SCB</a:t>
            </a:r>
          </a:p>
          <a:p>
            <a:pPr lvl="1"/>
            <a:r>
              <a:rPr lang="en-US"/>
              <a:t>Arthritis Res Ther. 2023 Jan 6;25(1):3</a:t>
            </a:r>
            <a:endParaRPr lang="en-US" dirty="0"/>
          </a:p>
        </p:txBody>
      </p:sp>
    </p:spTree>
    <p:extLst>
      <p:ext uri="{BB962C8B-B14F-4D97-AF65-F5344CB8AC3E}">
        <p14:creationId xmlns:p14="http://schemas.microsoft.com/office/powerpoint/2010/main" val="32284906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E0C607-D195-CA95-C426-84A084F2FF43}"/>
              </a:ext>
            </a:extLst>
          </p:cNvPr>
          <p:cNvSpPr>
            <a:spLocks noGrp="1"/>
          </p:cNvSpPr>
          <p:nvPr>
            <p:ph type="title"/>
          </p:nvPr>
        </p:nvSpPr>
        <p:spPr>
          <a:xfrm>
            <a:off x="838200" y="365125"/>
            <a:ext cx="10515600" cy="1325563"/>
          </a:xfrm>
        </p:spPr>
        <p:txBody>
          <a:bodyPr>
            <a:normAutofit/>
          </a:bodyPr>
          <a:lstStyle/>
          <a:p>
            <a:r>
              <a:rPr lang="en-US" sz="5400"/>
              <a:t>Summary </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C6B11D7-6600-A111-3AC8-D3A64484C9BC}"/>
              </a:ext>
            </a:extLst>
          </p:cNvPr>
          <p:cNvSpPr>
            <a:spLocks noGrp="1"/>
          </p:cNvSpPr>
          <p:nvPr>
            <p:ph idx="1"/>
          </p:nvPr>
        </p:nvSpPr>
        <p:spPr>
          <a:xfrm>
            <a:off x="838200" y="1929384"/>
            <a:ext cx="10515600" cy="4251960"/>
          </a:xfrm>
        </p:spPr>
        <p:txBody>
          <a:bodyPr>
            <a:normAutofit/>
          </a:bodyPr>
          <a:lstStyle/>
          <a:p>
            <a:pPr lvl="0"/>
            <a:r>
              <a:rPr lang="en-US" sz="2200"/>
              <a:t>CKD osteoporosis </a:t>
            </a:r>
          </a:p>
          <a:p>
            <a:pPr lvl="1"/>
            <a:r>
              <a:rPr lang="en-US" sz="2200"/>
              <a:t>17 studies with data from 10,214 patients who had stage 2-5 CKD, were receiving dialysis, or had a history of kidney transplantation</a:t>
            </a:r>
          </a:p>
          <a:p>
            <a:pPr lvl="1"/>
            <a:r>
              <a:rPr lang="en-US" sz="2200"/>
              <a:t>Reduced risk of fractures vs placebo</a:t>
            </a:r>
          </a:p>
          <a:p>
            <a:pPr lvl="2"/>
            <a:r>
              <a:rPr lang="en-US" sz="2200"/>
              <a:t>Teriparatide: odds ratio (OR) = 0.19, Denosumab: OR = 0.40, Alendronate: OR = 0.61, Raloxifene: OR = 0.52)</a:t>
            </a:r>
          </a:p>
          <a:p>
            <a:pPr lvl="2"/>
            <a:r>
              <a:rPr lang="en-US" sz="2200"/>
              <a:t>Teriparatide ranked the highest for improvement in vertebral bone mineral density (BMD) and denosumab for femoral neck BMD </a:t>
            </a:r>
          </a:p>
          <a:p>
            <a:pPr lvl="2"/>
            <a:r>
              <a:rPr lang="en-US" sz="2200"/>
              <a:t>Front Pharmacol. 2022 Feb 11;13:822178</a:t>
            </a:r>
          </a:p>
          <a:p>
            <a:pPr lvl="1"/>
            <a:r>
              <a:rPr lang="en-US" sz="2200"/>
              <a:t>Adynamic/ low bone turnover diseases: Diagnostic criteria PTH levels &lt;150 pg/mL, BSAP &lt;12.9 ng/mL: TPT recommended </a:t>
            </a:r>
            <a:r>
              <a:rPr kumimoji="0" lang="en-US" sz="2200" b="0" i="0" u="none" strike="noStrike" kern="1200" cap="none" spc="0" normalizeH="0" baseline="0" noProof="0">
                <a:ln>
                  <a:noFill/>
                </a:ln>
                <a:effectLst/>
                <a:uLnTx/>
                <a:uFillTx/>
                <a:latin typeface="Calibri" panose="020F0502020204030204"/>
                <a:ea typeface="+mn-ea"/>
                <a:cs typeface="+mn-cs"/>
              </a:rPr>
              <a:t>Clin J Am Soc Nephrol 13: 962–969, 2018</a:t>
            </a:r>
          </a:p>
          <a:p>
            <a:pPr lvl="1"/>
            <a:endParaRPr lang="en-US" sz="2200"/>
          </a:p>
          <a:p>
            <a:pPr lvl="2"/>
            <a:endParaRPr lang="en-US" sz="2200"/>
          </a:p>
        </p:txBody>
      </p:sp>
    </p:spTree>
    <p:extLst>
      <p:ext uri="{BB962C8B-B14F-4D97-AF65-F5344CB8AC3E}">
        <p14:creationId xmlns:p14="http://schemas.microsoft.com/office/powerpoint/2010/main" val="3386782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A14EB6-EF8B-51D0-9022-D52C04A543F3}"/>
              </a:ext>
            </a:extLst>
          </p:cNvPr>
          <p:cNvSpPr>
            <a:spLocks noGrp="1"/>
          </p:cNvSpPr>
          <p:nvPr>
            <p:ph type="title"/>
          </p:nvPr>
        </p:nvSpPr>
        <p:spPr>
          <a:xfrm>
            <a:off x="1198181" y="560881"/>
            <a:ext cx="9795638" cy="1114380"/>
          </a:xfr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b">
            <a:normAutofit/>
          </a:bodyPr>
          <a:lstStyle/>
          <a:p>
            <a:pPr algn="ctr"/>
            <a:r>
              <a:rPr lang="en-US" sz="5200" b="1">
                <a:solidFill>
                  <a:schemeClr val="tx1"/>
                </a:solidFill>
                <a:latin typeface="+mj-lt"/>
                <a:ea typeface="+mj-ea"/>
                <a:cs typeface="+mj-cs"/>
              </a:rPr>
              <a:t>Osteoporosis </a:t>
            </a:r>
          </a:p>
        </p:txBody>
      </p:sp>
      <p:pic>
        <p:nvPicPr>
          <p:cNvPr id="5122" name="Picture 2" descr="Strategies for Strong Bones at Midlife, Menopause and Beyond">
            <a:extLst>
              <a:ext uri="{FF2B5EF4-FFF2-40B4-BE49-F238E27FC236}">
                <a16:creationId xmlns:a16="http://schemas.microsoft.com/office/drawing/2014/main" id="{BD605CF4-DAFD-5C07-F26F-3D0C70C2650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98180" y="2236141"/>
            <a:ext cx="3779647" cy="3779647"/>
          </a:xfrm>
          <a:prstGeom prst="rect">
            <a:avLst/>
          </a:prstGeom>
          <a:extLst>
            <a:ext uri="{909E8E84-426E-40DD-AFC4-6F175D3DCCD1}">
              <a14:hiddenFill xmlns:a14="http://schemas.microsoft.com/office/drawing/2010/main">
                <a:solidFill>
                  <a:srgbClr val="FFFFFF"/>
                </a:solidFill>
              </a14:hiddenFill>
            </a:ext>
          </a:extLst>
        </p:spPr>
      </p:pic>
      <p:pic>
        <p:nvPicPr>
          <p:cNvPr id="7" name="Content Placeholder 3" descr="Graphical user interface, application&#10;&#10;Description automatically generated">
            <a:extLst>
              <a:ext uri="{FF2B5EF4-FFF2-40B4-BE49-F238E27FC236}">
                <a16:creationId xmlns:a16="http://schemas.microsoft.com/office/drawing/2014/main" id="{93318A5E-C6A5-E14E-1675-4AB48D11F36F}"/>
              </a:ext>
            </a:extLst>
          </p:cNvPr>
          <p:cNvPicPr>
            <a:picLocks noGrp="1" noChangeAspect="1"/>
          </p:cNvPicPr>
          <p:nvPr>
            <p:ph idx="1"/>
          </p:nvPr>
        </p:nvPicPr>
        <p:blipFill rotWithShape="1">
          <a:blip r:embed="rId3"/>
          <a:srcRect l="1652" t="2413" r="1610" b="4513"/>
          <a:stretch/>
        </p:blipFill>
        <p:spPr>
          <a:xfrm>
            <a:off x="5261810" y="2513805"/>
            <a:ext cx="5732009" cy="3224318"/>
          </a:xfrm>
          <a:prstGeom prst="rect">
            <a:avLst/>
          </a:prstGeom>
        </p:spPr>
      </p:pic>
    </p:spTree>
    <p:extLst>
      <p:ext uri="{BB962C8B-B14F-4D97-AF65-F5344CB8AC3E}">
        <p14:creationId xmlns:p14="http://schemas.microsoft.com/office/powerpoint/2010/main" val="4050481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95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4F16A84-A707-89F4-5557-FB09F69A1643}"/>
              </a:ext>
            </a:extLst>
          </p:cNvPr>
          <p:cNvPicPr>
            <a:picLocks noChangeAspect="1"/>
          </p:cNvPicPr>
          <p:nvPr/>
        </p:nvPicPr>
        <p:blipFill rotWithShape="1">
          <a:blip r:embed="rId2"/>
          <a:srcRect l="30672" t="32031" r="31940" b="43479"/>
          <a:stretch/>
        </p:blipFill>
        <p:spPr>
          <a:xfrm>
            <a:off x="643467" y="1420015"/>
            <a:ext cx="10905066" cy="4017970"/>
          </a:xfrm>
          <a:prstGeom prst="rect">
            <a:avLst/>
          </a:prstGeom>
        </p:spPr>
      </p:pic>
    </p:spTree>
    <p:extLst>
      <p:ext uri="{BB962C8B-B14F-4D97-AF65-F5344CB8AC3E}">
        <p14:creationId xmlns:p14="http://schemas.microsoft.com/office/powerpoint/2010/main" val="3071129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4.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5.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7871</TotalTime>
  <Words>6191</Words>
  <Application>Microsoft Office PowerPoint</Application>
  <PresentationFormat>Widescreen</PresentationFormat>
  <Paragraphs>557</Paragraphs>
  <Slides>79</Slides>
  <Notes>0</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79</vt:i4>
      </vt:variant>
    </vt:vector>
  </HeadingPairs>
  <TitlesOfParts>
    <vt:vector size="100" baseType="lpstr">
      <vt:lpstr>-apple-system</vt:lpstr>
      <vt:lpstr>Arial</vt:lpstr>
      <vt:lpstr>Arial</vt:lpstr>
      <vt:lpstr>Arial Black</vt:lpstr>
      <vt:lpstr>BlinkMacSystemFont</vt:lpstr>
      <vt:lpstr>Calibri</vt:lpstr>
      <vt:lpstr>Calibri Light</vt:lpstr>
      <vt:lpstr>Cambria</vt:lpstr>
      <vt:lpstr>Garamond</vt:lpstr>
      <vt:lpstr>Helvetica Neue</vt:lpstr>
      <vt:lpstr>Rpxr</vt:lpstr>
      <vt:lpstr>STIXGeneral-Regular</vt:lpstr>
      <vt:lpstr>URWPalladioL-Bold</vt:lpstr>
      <vt:lpstr>URWPalladioL-Ital</vt:lpstr>
      <vt:lpstr>URWPalladioL-Roma</vt:lpstr>
      <vt:lpstr>1_Office Theme</vt:lpstr>
      <vt:lpstr>2_Office Theme</vt:lpstr>
      <vt:lpstr>Office Theme</vt:lpstr>
      <vt:lpstr>3_Office Theme</vt:lpstr>
      <vt:lpstr>5_Office Theme</vt:lpstr>
      <vt:lpstr>4_Office Theme</vt:lpstr>
      <vt:lpstr>Outline </vt:lpstr>
      <vt:lpstr>Bone structure </vt:lpstr>
      <vt:lpstr>Bone structure </vt:lpstr>
      <vt:lpstr>PTH </vt:lpstr>
      <vt:lpstr>PowerPoint Presentation</vt:lpstr>
      <vt:lpstr>Vit-D3</vt:lpstr>
      <vt:lpstr>Osteoporosis </vt:lpstr>
      <vt:lpstr>Osteoporosis </vt:lpstr>
      <vt:lpstr>PowerPoint Presentation</vt:lpstr>
      <vt:lpstr>DEXA Scan dual-energy X-ray absorptiometry </vt:lpstr>
      <vt:lpstr>Bone remodeling </vt:lpstr>
      <vt:lpstr>Bone remodelling </vt:lpstr>
      <vt:lpstr>Bone remodelling </vt:lpstr>
      <vt:lpstr>PowerPoint Presentation</vt:lpstr>
      <vt:lpstr>PowerPoint Presentation</vt:lpstr>
      <vt:lpstr>PowerPoint Presentation</vt:lpstr>
      <vt:lpstr>PowerPoint Presentation</vt:lpstr>
      <vt:lpstr>Pathophysiology </vt:lpstr>
      <vt:lpstr>Postmenopausal osteoporosis </vt:lpstr>
      <vt:lpstr>GC induced osteoporosis </vt:lpstr>
      <vt:lpstr>CKD , Hyperparathyroidism , Osteoporosis </vt:lpstr>
      <vt:lpstr>PTH : Continuous stimulation vs Intermittent stimulation of osteoblast </vt:lpstr>
      <vt:lpstr>PowerPoint Presentation</vt:lpstr>
      <vt:lpstr>PowerPoint Presentation</vt:lpstr>
      <vt:lpstr>Adynamic bone disease Vs Dynamic bone disease </vt:lpstr>
      <vt:lpstr>Adynamic bone disease Vs Dynamic bone disease </vt:lpstr>
      <vt:lpstr>Continuous PTH vs Pulsatile PTH </vt:lpstr>
      <vt:lpstr>PowerPoint Presentation</vt:lpstr>
      <vt:lpstr>PowerPoint Presentation</vt:lpstr>
      <vt:lpstr>Teriparatide </vt:lpstr>
      <vt:lpstr>PowerPoint Presentation</vt:lpstr>
      <vt:lpstr>PowerPoint Presentation</vt:lpstr>
      <vt:lpstr>Indications </vt:lpstr>
      <vt:lpstr>Dosage</vt:lpstr>
      <vt:lpstr>Contraindication </vt:lpstr>
      <vt:lpstr>Contraindication  </vt:lpstr>
      <vt:lpstr>Warnings and precautions  </vt:lpstr>
      <vt:lpstr>Adverse reactions </vt:lpstr>
      <vt:lpstr>Use in specific population  </vt:lpstr>
      <vt:lpstr>Monitoring</vt:lpstr>
      <vt:lpstr>Mechanism of Action</vt:lpstr>
      <vt:lpstr>Pharmacodynamics</vt:lpstr>
      <vt:lpstr>Pharmacodynamics</vt:lpstr>
      <vt:lpstr>Pharmacokinetics</vt:lpstr>
      <vt:lpstr>Landmark studies </vt:lpstr>
      <vt:lpstr>Decreases the risk of vertebral and nonvertebral fractures; increases vertebral, femoral, and total-body bone mineral density in postmenopausal women with osteoporosis </vt:lpstr>
      <vt:lpstr>Increase in bone mineral density and is a potentially useful therapy for osteoporosis in men.</vt:lpstr>
      <vt:lpstr>Glucocorticoid-induced OP treated with teriparatide for 36 months had greater increases in BMD and fewer new vertebral fractures than subjects treated with alendronate.</vt:lpstr>
      <vt:lpstr>Clinical overview </vt:lpstr>
      <vt:lpstr>Teriparatide and denosumab, alone or combined, in women with postmenopausal osteoporosis: the DATA study randomised trial</vt:lpstr>
      <vt:lpstr>Clinical efficacy of denosumab, teriparatide, and oral bisphosphonates in the prevention of glucocorticoid-induced osteoporosis: a systematic review and meta-analysis </vt:lpstr>
      <vt:lpstr>Is Abaloparatide more efficacious on increasing bone mineral density than teriparatide for women with postmenopausal osteoporosis? An updated meta-analysis</vt:lpstr>
      <vt:lpstr>Potential effects of teriparatide (PTH (1-34)) on osteoarthritis: a systematic review </vt:lpstr>
      <vt:lpstr>Efficacy of the Combination of Teriparatide and Denosumab in the Treatment of Postmenopausal Osteoporosis: A Meta-Analysis </vt:lpstr>
      <vt:lpstr>The efficiency and safety of alendronate versus teriparatide for treatment glucocorticoid-induced osteoporosis: A meta-analysis and systematic review of randomized controlled trials </vt:lpstr>
      <vt:lpstr>Efficacy of Osteoporosis Medications for Patients With Chronic Kidney Disease: An Updated Systematic Review and Network Meta-Analysis</vt:lpstr>
      <vt:lpstr>PowerPoint Presentation</vt:lpstr>
      <vt:lpstr>Pharmacological interventions versus placebo, no treatment or usual care for osteoporosis in people with chronic kidney disease stages 3-5D</vt:lpstr>
      <vt:lpstr>Comparative Chart </vt:lpstr>
      <vt:lpstr>Comparative Chart </vt:lpstr>
      <vt:lpstr>Guidelines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Summary </vt:lpstr>
      <vt:lpstr>Summary </vt:lpstr>
      <vt:lpstr>Summary </vt:lpstr>
      <vt:lpstr>Summary </vt:lpstr>
      <vt:lpstr>Summary </vt:lpstr>
      <vt:lpstr>Summary </vt:lpstr>
      <vt:lpstr>Summary </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Teriparatide</dc:title>
  <dc:creator>Mangesh Bhalerao</dc:creator>
  <cp:lastModifiedBy>Mangesh Bhalerao</cp:lastModifiedBy>
  <cp:revision>233</cp:revision>
  <dcterms:created xsi:type="dcterms:W3CDTF">2023-07-29T07:52:46Z</dcterms:created>
  <dcterms:modified xsi:type="dcterms:W3CDTF">2023-08-07T13:14:20Z</dcterms:modified>
</cp:coreProperties>
</file>